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4.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7.xml" ContentType="application/vnd.openxmlformats-officedocument.presentationml.notesSlide+xml"/>
  <Override PartName="/ppt/tags/tag116.xml" ContentType="application/vnd.openxmlformats-officedocument.presentationml.tags+xml"/>
  <Override PartName="/ppt/notesSlides/notesSlide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9.xml" ContentType="application/vnd.openxmlformats-officedocument.presentationml.notesSlide+xml"/>
  <Override PartName="/ppt/tags/tag120.xml" ContentType="application/vnd.openxmlformats-officedocument.presentationml.tags+xml"/>
  <Override PartName="/ppt/notesSlides/notesSlide1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1.xml" ContentType="application/vnd.openxmlformats-officedocument.presentationml.notesSlide+xml"/>
  <Override PartName="/ppt/tags/tag127.xml" ContentType="application/vnd.openxmlformats-officedocument.presentationml.tags+xml"/>
  <Override PartName="/ppt/notesSlides/notesSlide12.xml" ContentType="application/vnd.openxmlformats-officedocument.presentationml.notesSlide+xml"/>
  <Override PartName="/ppt/tags/tag128.xml" ContentType="application/vnd.openxmlformats-officedocument.presentationml.tags+xml"/>
  <Override PartName="/ppt/notesSlides/notesSlide13.xml" ContentType="application/vnd.openxmlformats-officedocument.presentationml.notesSlide+xml"/>
  <Override PartName="/ppt/tags/tag129.xml" ContentType="application/vnd.openxmlformats-officedocument.presentationml.tags+xml"/>
  <Override PartName="/ppt/notesSlides/notesSlide14.xml" ContentType="application/vnd.openxmlformats-officedocument.presentationml.notesSlide+xml"/>
  <Override PartName="/ppt/tags/tag130.xml" ContentType="application/vnd.openxmlformats-officedocument.presentationml.tags+xml"/>
  <Override PartName="/ppt/notesSlides/notesSlide15.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16.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17.xml" ContentType="application/vnd.openxmlformats-officedocument.presentationml.notesSlide+xml"/>
  <Override PartName="/ppt/tags/tag153.xml" ContentType="application/vnd.openxmlformats-officedocument.presentationml.tags+xml"/>
  <Override PartName="/ppt/notesSlides/notesSlide18.xml" ContentType="application/vnd.openxmlformats-officedocument.presentationml.notesSlide+xml"/>
  <Override PartName="/ppt/tags/tag154.xml" ContentType="application/vnd.openxmlformats-officedocument.presentationml.tags+xml"/>
  <Override PartName="/ppt/notesSlides/notesSlide19.xml" ContentType="application/vnd.openxmlformats-officedocument.presentationml.notesSlide+xml"/>
  <Override PartName="/ppt/tags/tag155.xml" ContentType="application/vnd.openxmlformats-officedocument.presentationml.tags+xml"/>
  <Override PartName="/ppt/notesSlides/notesSlide20.xml" ContentType="application/vnd.openxmlformats-officedocument.presentationml.notesSlide+xml"/>
  <Override PartName="/ppt/tags/tag156.xml" ContentType="application/vnd.openxmlformats-officedocument.presentationml.tags+xml"/>
  <Override PartName="/ppt/notesSlides/notesSlide21.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22.xml" ContentType="application/vnd.openxmlformats-officedocument.presentationml.notesSlide+xml"/>
  <Override PartName="/ppt/tags/tag159.xml" ContentType="application/vnd.openxmlformats-officedocument.presentationml.tags+xml"/>
  <Override PartName="/ppt/notesSlides/notesSlide23.xml" ContentType="application/vnd.openxmlformats-officedocument.presentationml.notesSlide+xml"/>
  <Override PartName="/ppt/tags/tag160.xml" ContentType="application/vnd.openxmlformats-officedocument.presentationml.tags+xml"/>
  <Override PartName="/ppt/notesSlides/notesSlide24.xml" ContentType="application/vnd.openxmlformats-officedocument.presentationml.notesSlide+xml"/>
  <Override PartName="/ppt/tags/tag161.xml" ContentType="application/vnd.openxmlformats-officedocument.presentationml.tags+xml"/>
  <Override PartName="/ppt/notesSlides/notesSlide25.xml" ContentType="application/vnd.openxmlformats-officedocument.presentationml.notesSlide+xml"/>
  <Override PartName="/ppt/tags/tag162.xml" ContentType="application/vnd.openxmlformats-officedocument.presentationml.tags+xml"/>
  <Override PartName="/ppt/notesSlides/notesSlide26.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27.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8.xml" ContentType="application/vnd.openxmlformats-officedocument.presentationml.notesSlide+xml"/>
  <Override PartName="/ppt/tags/tag168.xml" ContentType="application/vnd.openxmlformats-officedocument.presentationml.tags+xml"/>
  <Override PartName="/ppt/notesSlides/notesSlide29.xml" ContentType="application/vnd.openxmlformats-officedocument.presentationml.notesSlide+xml"/>
  <Override PartName="/ppt/tags/tag169.xml" ContentType="application/vnd.openxmlformats-officedocument.presentationml.tags+xml"/>
  <Override PartName="/ppt/notesSlides/notesSlide30.xml" ContentType="application/vnd.openxmlformats-officedocument.presentationml.notesSlide+xml"/>
  <Override PartName="/ppt/tags/tag170.xml" ContentType="application/vnd.openxmlformats-officedocument.presentationml.tags+xml"/>
  <Override PartName="/ppt/notesSlides/notesSlide31.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32.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33.xml" ContentType="application/vnd.openxmlformats-officedocument.presentationml.notesSlide+xml"/>
  <Override PartName="/ppt/tags/tag176.xml" ContentType="application/vnd.openxmlformats-officedocument.presentationml.tags+xml"/>
  <Override PartName="/ppt/notesSlides/notesSlide34.xml" ContentType="application/vnd.openxmlformats-officedocument.presentationml.notesSlide+xml"/>
  <Override PartName="/ppt/tags/tag177.xml" ContentType="application/vnd.openxmlformats-officedocument.presentationml.tags+xml"/>
  <Override PartName="/ppt/notesSlides/notesSlide35.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handoutMasterIdLst>
    <p:handoutMasterId r:id="rId41"/>
  </p:handoutMasterIdLst>
  <p:sldIdLst>
    <p:sldId id="262" r:id="rId2"/>
    <p:sldId id="318" r:id="rId3"/>
    <p:sldId id="313" r:id="rId4"/>
    <p:sldId id="315" r:id="rId5"/>
    <p:sldId id="319" r:id="rId6"/>
    <p:sldId id="265" r:id="rId7"/>
    <p:sldId id="312" r:id="rId8"/>
    <p:sldId id="267" r:id="rId9"/>
    <p:sldId id="268" r:id="rId10"/>
    <p:sldId id="269" r:id="rId11"/>
    <p:sldId id="270" r:id="rId12"/>
    <p:sldId id="272" r:id="rId13"/>
    <p:sldId id="274" r:id="rId14"/>
    <p:sldId id="308" r:id="rId15"/>
    <p:sldId id="266" r:id="rId16"/>
    <p:sldId id="307" r:id="rId17"/>
    <p:sldId id="311" r:id="rId18"/>
    <p:sldId id="276" r:id="rId19"/>
    <p:sldId id="277" r:id="rId20"/>
    <p:sldId id="278" r:id="rId21"/>
    <p:sldId id="273" r:id="rId22"/>
    <p:sldId id="280" r:id="rId23"/>
    <p:sldId id="279" r:id="rId24"/>
    <p:sldId id="282" r:id="rId25"/>
    <p:sldId id="284" r:id="rId26"/>
    <p:sldId id="283" r:id="rId27"/>
    <p:sldId id="288" r:id="rId28"/>
    <p:sldId id="309" r:id="rId29"/>
    <p:sldId id="320" r:id="rId30"/>
    <p:sldId id="295" r:id="rId31"/>
    <p:sldId id="291" r:id="rId32"/>
    <p:sldId id="292" r:id="rId33"/>
    <p:sldId id="287" r:id="rId34"/>
    <p:sldId id="314" r:id="rId35"/>
    <p:sldId id="297" r:id="rId36"/>
    <p:sldId id="299" r:id="rId37"/>
    <p:sldId id="321" r:id="rId38"/>
    <p:sldId id="303" r:id="rId39"/>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5" userDrawn="1">
          <p15:clr>
            <a:srgbClr val="A4A3A4"/>
          </p15:clr>
        </p15:guide>
        <p15:guide id="2" pos="384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0070C0"/>
    <a:srgbClr val="7F7F7F"/>
    <a:srgbClr val="FFFFFF"/>
    <a:srgbClr val="0087CD"/>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19" d="100"/>
          <a:sy n="119" d="100"/>
        </p:scale>
        <p:origin x="132" y="306"/>
      </p:cViewPr>
      <p:guideLst>
        <p:guide orient="horz" pos="2255"/>
        <p:guide pos="384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2025/6/26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2025/6/26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31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32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33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34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35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36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37</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38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F711DA-82CB-44C8-99EC-9CE596A896FB}"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2025/6/26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2025/6/26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2025/6/26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2025/6/26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2025/6/26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2025/6/26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2025/6/26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2025/6/26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2025/6/26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2025/6/26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2025/6/26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2025/6/26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image220.png"/><Relationship Id="rId3" Type="http://schemas.openxmlformats.org/officeDocument/2006/relationships/tags" Target="../tags/tag119.xml"/><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19.png"/><Relationship Id="rId11" Type="http://schemas.microsoft.com/office/2007/relationships/hdphoto" Target="../media/image6.png"/><Relationship Id="rId5" Type="http://schemas.openxmlformats.org/officeDocument/2006/relationships/notesSlide" Target="../notesSlides/notesSlide9.xml"/><Relationship Id="rId15" Type="http://schemas.microsoft.com/office/2007/relationships/hdphoto" Target="../media/image24.png"/><Relationship Id="rId10" Type="http://schemas.openxmlformats.org/officeDocument/2006/relationships/image" Target="../media/image9.png"/><Relationship Id="rId4" Type="http://schemas.openxmlformats.org/officeDocument/2006/relationships/slideLayout" Target="../slideLayouts/slideLayout7.xml"/><Relationship Id="rId9" Type="http://schemas.microsoft.com/office/2007/relationships/hdphoto" Target="../media/image17.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image6.png"/><Relationship Id="rId3" Type="http://schemas.openxmlformats.org/officeDocument/2006/relationships/notesSlide" Target="../notesSlides/notesSlide10.xml"/><Relationship Id="rId7" Type="http://schemas.openxmlformats.org/officeDocument/2006/relationships/image" Target="../media/image27.jpe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20.xml"/><Relationship Id="rId6" Type="http://schemas.openxmlformats.org/officeDocument/2006/relationships/image" Target="../media/image26.jpeg"/><Relationship Id="rId11" Type="http://schemas.microsoft.com/office/2007/relationships/hdphoto" Target="../media/image17.png"/><Relationship Id="rId5" Type="http://schemas.openxmlformats.org/officeDocument/2006/relationships/image" Target="../media/image25.jpeg"/><Relationship Id="rId10" Type="http://schemas.openxmlformats.org/officeDocument/2006/relationships/image" Target="../media/image7.png"/><Relationship Id="rId4" Type="http://schemas.openxmlformats.org/officeDocument/2006/relationships/image" Target="../media/image24.jpe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14.png"/><Relationship Id="rId18" Type="http://schemas.microsoft.com/office/2007/relationships/hdphoto" Target="../media/image6.png"/><Relationship Id="rId3" Type="http://schemas.openxmlformats.org/officeDocument/2006/relationships/tags" Target="../tags/tag123.xml"/><Relationship Id="rId7" Type="http://schemas.openxmlformats.org/officeDocument/2006/relationships/slideLayout" Target="../slideLayouts/slideLayout7.xml"/><Relationship Id="rId12" Type="http://schemas.openxmlformats.org/officeDocument/2006/relationships/image" Target="../media/image19.png"/><Relationship Id="rId17" Type="http://schemas.openxmlformats.org/officeDocument/2006/relationships/image" Target="../media/image9.png"/><Relationship Id="rId2" Type="http://schemas.openxmlformats.org/officeDocument/2006/relationships/tags" Target="../tags/tag122.xml"/><Relationship Id="rId16" Type="http://schemas.microsoft.com/office/2007/relationships/hdphoto" Target="../media/image17.png"/><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image" Target="../media/image30.jpeg"/><Relationship Id="rId5" Type="http://schemas.openxmlformats.org/officeDocument/2006/relationships/tags" Target="../tags/tag125.xml"/><Relationship Id="rId15" Type="http://schemas.openxmlformats.org/officeDocument/2006/relationships/image" Target="../media/image7.png"/><Relationship Id="rId10" Type="http://schemas.openxmlformats.org/officeDocument/2006/relationships/image" Target="../media/image29.jpeg"/><Relationship Id="rId4" Type="http://schemas.openxmlformats.org/officeDocument/2006/relationships/tags" Target="../tags/tag124.xml"/><Relationship Id="rId9" Type="http://schemas.openxmlformats.org/officeDocument/2006/relationships/image" Target="../media/image28.jpeg"/><Relationship Id="rId1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5.jpeg"/><Relationship Id="rId3" Type="http://schemas.openxmlformats.org/officeDocument/2006/relationships/notesSlide" Target="../notesSlides/notesSlide12.xml"/><Relationship Id="rId7" Type="http://schemas.openxmlformats.org/officeDocument/2006/relationships/image" Target="../media/image14.png"/><Relationship Id="rId12"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127.xml"/><Relationship Id="rId6" Type="http://schemas.openxmlformats.org/officeDocument/2006/relationships/image" Target="../media/image19.png"/><Relationship Id="rId11" Type="http://schemas.microsoft.com/office/2007/relationships/hdphoto" Target="../media/image6.png"/><Relationship Id="rId5" Type="http://schemas.openxmlformats.org/officeDocument/2006/relationships/image" Target="../media/image33.jpeg"/><Relationship Id="rId10" Type="http://schemas.openxmlformats.org/officeDocument/2006/relationships/image" Target="../media/image9.png"/><Relationship Id="rId4" Type="http://schemas.openxmlformats.org/officeDocument/2006/relationships/image" Target="../media/image32.jpeg"/><Relationship Id="rId9" Type="http://schemas.microsoft.com/office/2007/relationships/hdphoto" Target="../media/image17.png"/><Relationship Id="rId1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9.jpeg"/><Relationship Id="rId3" Type="http://schemas.openxmlformats.org/officeDocument/2006/relationships/notesSlide" Target="../notesSlides/notesSlide13.xml"/><Relationship Id="rId7" Type="http://schemas.microsoft.com/office/2007/relationships/hdphoto" Target="../media/image17.png"/><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28.xml"/><Relationship Id="rId6" Type="http://schemas.openxmlformats.org/officeDocument/2006/relationships/image" Target="../media/image7.png"/><Relationship Id="rId11" Type="http://schemas.microsoft.com/office/2007/relationships/hdphoto" Target="../media/image39.png"/><Relationship Id="rId5" Type="http://schemas.openxmlformats.org/officeDocument/2006/relationships/image" Target="../media/image14.png"/><Relationship Id="rId10" Type="http://schemas.openxmlformats.org/officeDocument/2006/relationships/image" Target="../media/image37.png"/><Relationship Id="rId4" Type="http://schemas.openxmlformats.org/officeDocument/2006/relationships/image" Target="../media/image19.png"/><Relationship Id="rId9" Type="http://schemas.microsoft.com/office/2007/relationships/hdphoto" Target="../media/image6.png"/></Relationships>
</file>

<file path=ppt/slides/_rels/slide15.xml.rels><?xml version="1.0" encoding="UTF-8" standalone="yes"?>
<Relationships xmlns="http://schemas.openxmlformats.org/package/2006/relationships"><Relationship Id="rId8" Type="http://schemas.microsoft.com/office/2007/relationships/hdphoto" Target="../media/image17.png"/><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29.xml"/><Relationship Id="rId6" Type="http://schemas.openxmlformats.org/officeDocument/2006/relationships/image" Target="../media/image14.png"/><Relationship Id="rId11" Type="http://schemas.openxmlformats.org/officeDocument/2006/relationships/image" Target="../media/image41.jpeg"/><Relationship Id="rId5" Type="http://schemas.openxmlformats.org/officeDocument/2006/relationships/image" Target="../media/image19.png"/><Relationship Id="rId10" Type="http://schemas.microsoft.com/office/2007/relationships/hdphoto" Target="../media/image6.png"/><Relationship Id="rId4" Type="http://schemas.openxmlformats.org/officeDocument/2006/relationships/image" Target="../media/image40.jpe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microsoft.com/office/2007/relationships/hdphoto" Target="../media/image17.png"/><Relationship Id="rId13" Type="http://schemas.microsoft.com/office/2007/relationships/hdphoto" Target="../media/image47.png"/><Relationship Id="rId3" Type="http://schemas.openxmlformats.org/officeDocument/2006/relationships/notesSlide" Target="../notesSlides/notesSlide15.xml"/><Relationship Id="rId7" Type="http://schemas.openxmlformats.org/officeDocument/2006/relationships/image" Target="../media/image7.png"/><Relationship Id="rId12" Type="http://schemas.openxmlformats.org/officeDocument/2006/relationships/image" Target="../media/image44.png"/><Relationship Id="rId17" Type="http://schemas.microsoft.com/office/2007/relationships/hdphoto" Target="../media/image51.png"/><Relationship Id="rId2" Type="http://schemas.openxmlformats.org/officeDocument/2006/relationships/slideLayout" Target="../slideLayouts/slideLayout7.xml"/><Relationship Id="rId16" Type="http://schemas.openxmlformats.org/officeDocument/2006/relationships/image" Target="../media/image46.png"/><Relationship Id="rId1" Type="http://schemas.openxmlformats.org/officeDocument/2006/relationships/tags" Target="../tags/tag130.xml"/><Relationship Id="rId6" Type="http://schemas.openxmlformats.org/officeDocument/2006/relationships/image" Target="../media/image42.jpeg"/><Relationship Id="rId11" Type="http://schemas.openxmlformats.org/officeDocument/2006/relationships/image" Target="../media/image43.jpeg"/><Relationship Id="rId5" Type="http://schemas.openxmlformats.org/officeDocument/2006/relationships/image" Target="../media/image14.png"/><Relationship Id="rId15" Type="http://schemas.microsoft.com/office/2007/relationships/hdphoto" Target="../media/image49.png"/><Relationship Id="rId10" Type="http://schemas.microsoft.com/office/2007/relationships/hdphoto" Target="../media/image6.png"/><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14.png"/><Relationship Id="rId11" Type="http://schemas.microsoft.com/office/2007/relationships/hdphoto" Target="../media/image6.png"/><Relationship Id="rId5" Type="http://schemas.openxmlformats.org/officeDocument/2006/relationships/image" Target="../media/image19.png"/><Relationship Id="rId10" Type="http://schemas.openxmlformats.org/officeDocument/2006/relationships/image" Target="../media/image9.png"/><Relationship Id="rId4" Type="http://schemas.openxmlformats.org/officeDocument/2006/relationships/notesSlide" Target="../notesSlides/notesSlide16.xml"/><Relationship Id="rId9" Type="http://schemas.microsoft.com/office/2007/relationships/hdphoto" Target="../media/image17.png"/></Relationships>
</file>

<file path=ppt/slides/_rels/slide18.xml.rels><?xml version="1.0" encoding="UTF-8" standalone="yes"?>
<Relationships xmlns="http://schemas.openxmlformats.org/package/2006/relationships"><Relationship Id="rId13" Type="http://schemas.openxmlformats.org/officeDocument/2006/relationships/tags" Target="../tags/tag145.xml"/><Relationship Id="rId18" Type="http://schemas.openxmlformats.org/officeDocument/2006/relationships/tags" Target="../tags/tag150.xml"/><Relationship Id="rId26" Type="http://schemas.openxmlformats.org/officeDocument/2006/relationships/image" Target="../media/image50.png"/><Relationship Id="rId39" Type="http://schemas.openxmlformats.org/officeDocument/2006/relationships/image" Target="../media/image60.png"/><Relationship Id="rId21" Type="http://schemas.openxmlformats.org/officeDocument/2006/relationships/slideLayout" Target="../slideLayouts/slideLayout7.xml"/><Relationship Id="rId34" Type="http://schemas.microsoft.com/office/2007/relationships/hdphoto" Target="../media/image6.png"/><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tags" Target="../tags/tag149.xml"/><Relationship Id="rId25" Type="http://schemas.openxmlformats.org/officeDocument/2006/relationships/image" Target="../media/image48.png"/><Relationship Id="rId33" Type="http://schemas.openxmlformats.org/officeDocument/2006/relationships/image" Target="../media/image9.png"/><Relationship Id="rId38" Type="http://schemas.openxmlformats.org/officeDocument/2006/relationships/image" Target="../media/image59.png"/><Relationship Id="rId2" Type="http://schemas.openxmlformats.org/officeDocument/2006/relationships/tags" Target="../tags/tag134.xml"/><Relationship Id="rId16" Type="http://schemas.openxmlformats.org/officeDocument/2006/relationships/tags" Target="../tags/tag148.xml"/><Relationship Id="rId20" Type="http://schemas.openxmlformats.org/officeDocument/2006/relationships/tags" Target="../tags/tag152.xml"/><Relationship Id="rId29" Type="http://schemas.openxmlformats.org/officeDocument/2006/relationships/image" Target="../media/image54.png"/><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24" Type="http://schemas.openxmlformats.org/officeDocument/2006/relationships/image" Target="../media/image14.png"/><Relationship Id="rId32" Type="http://schemas.microsoft.com/office/2007/relationships/hdphoto" Target="../media/image17.png"/><Relationship Id="rId37" Type="http://schemas.openxmlformats.org/officeDocument/2006/relationships/image" Target="../media/image58.png"/><Relationship Id="rId5" Type="http://schemas.openxmlformats.org/officeDocument/2006/relationships/tags" Target="../tags/tag137.xml"/><Relationship Id="rId15" Type="http://schemas.openxmlformats.org/officeDocument/2006/relationships/tags" Target="../tags/tag147.xml"/><Relationship Id="rId23" Type="http://schemas.openxmlformats.org/officeDocument/2006/relationships/image" Target="../media/image19.png"/><Relationship Id="rId28" Type="http://schemas.openxmlformats.org/officeDocument/2006/relationships/image" Target="../media/image53.png"/><Relationship Id="rId36" Type="http://schemas.openxmlformats.org/officeDocument/2006/relationships/image" Target="../media/image57.png"/><Relationship Id="rId10" Type="http://schemas.openxmlformats.org/officeDocument/2006/relationships/tags" Target="../tags/tag142.xml"/><Relationship Id="rId19" Type="http://schemas.openxmlformats.org/officeDocument/2006/relationships/tags" Target="../tags/tag151.xml"/><Relationship Id="rId31" Type="http://schemas.openxmlformats.org/officeDocument/2006/relationships/image" Target="../media/image7.png"/><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 Id="rId22" Type="http://schemas.openxmlformats.org/officeDocument/2006/relationships/notesSlide" Target="../notesSlides/notesSlide17.xml"/><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56.png"/><Relationship Id="rId8" Type="http://schemas.openxmlformats.org/officeDocument/2006/relationships/tags" Target="../tags/tag140.xml"/><Relationship Id="rId3" Type="http://schemas.openxmlformats.org/officeDocument/2006/relationships/tags" Target="../tags/tag135.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8.xml"/><Relationship Id="rId7"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tags" Target="../tags/tag153.xml"/><Relationship Id="rId6" Type="http://schemas.openxmlformats.org/officeDocument/2006/relationships/image" Target="../media/image61.png"/><Relationship Id="rId11" Type="http://schemas.microsoft.com/office/2007/relationships/hdphoto" Target="../media/image6.pn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9.png"/><Relationship Id="rId9" Type="http://schemas.microsoft.com/office/2007/relationships/hdphoto" Target="../media/image17.png"/></Relationships>
</file>

<file path=ppt/slides/_rels/slide2.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18" Type="http://schemas.openxmlformats.org/officeDocument/2006/relationships/slideLayout" Target="../slideLayouts/slideLayout1.xml"/><Relationship Id="rId3" Type="http://schemas.openxmlformats.org/officeDocument/2006/relationships/tags" Target="../tags/tag66.xml"/><Relationship Id="rId21" Type="http://schemas.openxmlformats.org/officeDocument/2006/relationships/image" Target="../media/image3.png"/><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image" Target="../media/image2.png"/><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24" Type="http://schemas.microsoft.com/office/2007/relationships/hdphoto" Target="../media/image6.png"/><Relationship Id="rId5" Type="http://schemas.openxmlformats.org/officeDocument/2006/relationships/tags" Target="../tags/tag68.xml"/><Relationship Id="rId15" Type="http://schemas.openxmlformats.org/officeDocument/2006/relationships/tags" Target="../tags/tag78.xml"/><Relationship Id="rId23" Type="http://schemas.openxmlformats.org/officeDocument/2006/relationships/image" Target="../media/image5.png"/><Relationship Id="rId10" Type="http://schemas.openxmlformats.org/officeDocument/2006/relationships/tags" Target="../tags/tag73.xml"/><Relationship Id="rId19" Type="http://schemas.openxmlformats.org/officeDocument/2006/relationships/slide" Target="slide1.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microsoft.com/office/2007/relationships/hdphoto"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image68.png"/><Relationship Id="rId3" Type="http://schemas.openxmlformats.org/officeDocument/2006/relationships/notesSlide" Target="../notesSlides/notesSlide19.xml"/><Relationship Id="rId7" Type="http://schemas.microsoft.com/office/2007/relationships/hdphoto" Target="../media/image17.png"/><Relationship Id="rId12"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154.xml"/><Relationship Id="rId6" Type="http://schemas.openxmlformats.org/officeDocument/2006/relationships/image" Target="../media/image7.png"/><Relationship Id="rId11" Type="http://schemas.microsoft.com/office/2007/relationships/hdphoto" Target="../media/image66.png"/><Relationship Id="rId5" Type="http://schemas.openxmlformats.org/officeDocument/2006/relationships/image" Target="../media/image14.png"/><Relationship Id="rId10" Type="http://schemas.openxmlformats.org/officeDocument/2006/relationships/image" Target="../media/image63.png"/><Relationship Id="rId4" Type="http://schemas.openxmlformats.org/officeDocument/2006/relationships/image" Target="../media/image19.png"/><Relationship Id="rId9" Type="http://schemas.microsoft.com/office/2007/relationships/hdphoto"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0.xml"/><Relationship Id="rId7" Type="http://schemas.microsoft.com/office/2007/relationships/hdphoto" Target="../media/image17.png"/><Relationship Id="rId2" Type="http://schemas.openxmlformats.org/officeDocument/2006/relationships/slideLayout" Target="../slideLayouts/slideLayout7.xml"/><Relationship Id="rId1" Type="http://schemas.openxmlformats.org/officeDocument/2006/relationships/tags" Target="../tags/tag155.xml"/><Relationship Id="rId6" Type="http://schemas.openxmlformats.org/officeDocument/2006/relationships/image" Target="../media/image7.png"/><Relationship Id="rId11" Type="http://schemas.openxmlformats.org/officeDocument/2006/relationships/image" Target="../media/image67.png"/><Relationship Id="rId5" Type="http://schemas.openxmlformats.org/officeDocument/2006/relationships/image" Target="../media/image14.png"/><Relationship Id="rId10" Type="http://schemas.openxmlformats.org/officeDocument/2006/relationships/image" Target="../media/image65.jpeg"/><Relationship Id="rId4" Type="http://schemas.openxmlformats.org/officeDocument/2006/relationships/image" Target="../media/image19.png"/><Relationship Id="rId9" Type="http://schemas.microsoft.com/office/2007/relationships/hdphoto"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microsoft.com/office/2007/relationships/hdphoto" Target="../media/image6.png"/><Relationship Id="rId3" Type="http://schemas.openxmlformats.org/officeDocument/2006/relationships/notesSlide" Target="../notesSlides/notesSlide21.xml"/><Relationship Id="rId7" Type="http://schemas.openxmlformats.org/officeDocument/2006/relationships/image" Target="../media/image70.pn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56.xml"/><Relationship Id="rId6" Type="http://schemas.openxmlformats.org/officeDocument/2006/relationships/image" Target="../media/image69.png"/><Relationship Id="rId11" Type="http://schemas.microsoft.com/office/2007/relationships/hdphoto" Target="../media/image17.png"/><Relationship Id="rId5" Type="http://schemas.openxmlformats.org/officeDocument/2006/relationships/image" Target="../media/image14.png"/><Relationship Id="rId10" Type="http://schemas.openxmlformats.org/officeDocument/2006/relationships/image" Target="../media/image7.png"/><Relationship Id="rId4" Type="http://schemas.openxmlformats.org/officeDocument/2006/relationships/image" Target="../media/image19.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5.png"/><Relationship Id="rId3" Type="http://schemas.openxmlformats.org/officeDocument/2006/relationships/slideLayout" Target="../slideLayouts/slideLayout7.xml"/><Relationship Id="rId7" Type="http://schemas.openxmlformats.org/officeDocument/2006/relationships/image" Target="../media/image14.png"/><Relationship Id="rId12" Type="http://schemas.microsoft.com/office/2007/relationships/hdphoto" Target="../media/image6.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19.png"/><Relationship Id="rId11" Type="http://schemas.openxmlformats.org/officeDocument/2006/relationships/image" Target="../media/image9.png"/><Relationship Id="rId5" Type="http://schemas.openxmlformats.org/officeDocument/2006/relationships/image" Target="../media/image73.png"/><Relationship Id="rId10" Type="http://schemas.microsoft.com/office/2007/relationships/hdphoto" Target="../media/image17.png"/><Relationship Id="rId4" Type="http://schemas.openxmlformats.org/officeDocument/2006/relationships/notesSlide" Target="../notesSlides/notesSlide22.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microsoft.com/office/2007/relationships/hdphoto" Target="../media/image17.png"/><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59.xml"/><Relationship Id="rId6" Type="http://schemas.openxmlformats.org/officeDocument/2006/relationships/image" Target="../media/image76.png"/><Relationship Id="rId5" Type="http://schemas.openxmlformats.org/officeDocument/2006/relationships/image" Target="../media/image14.png"/><Relationship Id="rId10" Type="http://schemas.microsoft.com/office/2007/relationships/hdphoto" Target="../media/image6.png"/><Relationship Id="rId4" Type="http://schemas.openxmlformats.org/officeDocument/2006/relationships/image" Target="../media/image19.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microsoft.com/office/2007/relationships/hdphoto" Target="../media/image17.png"/><Relationship Id="rId3" Type="http://schemas.openxmlformats.org/officeDocument/2006/relationships/notesSlide" Target="../notesSlides/notesSlide2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60.xml"/><Relationship Id="rId6" Type="http://schemas.openxmlformats.org/officeDocument/2006/relationships/image" Target="../media/image77.jpeg"/><Relationship Id="rId5" Type="http://schemas.openxmlformats.org/officeDocument/2006/relationships/image" Target="../media/image14.png"/><Relationship Id="rId10" Type="http://schemas.microsoft.com/office/2007/relationships/hdphoto" Target="../media/image6.png"/><Relationship Id="rId4" Type="http://schemas.openxmlformats.org/officeDocument/2006/relationships/image" Target="../media/image19.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png"/><Relationship Id="rId3" Type="http://schemas.openxmlformats.org/officeDocument/2006/relationships/notesSlide" Target="../notesSlides/notesSlide25.xml"/><Relationship Id="rId7" Type="http://schemas.openxmlformats.org/officeDocument/2006/relationships/image" Target="../media/image79.jpeg"/><Relationship Id="rId12" Type="http://schemas.openxmlformats.org/officeDocument/2006/relationships/image" Target="../media/image84.png"/><Relationship Id="rId2" Type="http://schemas.openxmlformats.org/officeDocument/2006/relationships/slideLayout" Target="../slideLayouts/slideLayout7.xml"/><Relationship Id="rId16" Type="http://schemas.microsoft.com/office/2007/relationships/hdphoto" Target="../media/image6.png"/><Relationship Id="rId1" Type="http://schemas.openxmlformats.org/officeDocument/2006/relationships/tags" Target="../tags/tag161.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14.png"/><Relationship Id="rId15" Type="http://schemas.openxmlformats.org/officeDocument/2006/relationships/image" Target="../media/image9.png"/><Relationship Id="rId10" Type="http://schemas.openxmlformats.org/officeDocument/2006/relationships/image" Target="../media/image82.png"/><Relationship Id="rId4" Type="http://schemas.openxmlformats.org/officeDocument/2006/relationships/image" Target="../media/image19.png"/><Relationship Id="rId9" Type="http://schemas.openxmlformats.org/officeDocument/2006/relationships/image" Target="../media/image81.png"/><Relationship Id="rId14" Type="http://schemas.microsoft.com/office/2007/relationships/hdphoto"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13" Type="http://schemas.microsoft.com/office/2007/relationships/hdphoto" Target="../media/image17.png"/><Relationship Id="rId3" Type="http://schemas.openxmlformats.org/officeDocument/2006/relationships/notesSlide" Target="../notesSlides/notesSlide26.xml"/><Relationship Id="rId7" Type="http://schemas.openxmlformats.org/officeDocument/2006/relationships/image" Target="../media/image86.jpeg"/><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6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14.png"/><Relationship Id="rId15" Type="http://schemas.microsoft.com/office/2007/relationships/hdphoto" Target="../media/image6.png"/><Relationship Id="rId10" Type="http://schemas.openxmlformats.org/officeDocument/2006/relationships/image" Target="../media/image89.png"/><Relationship Id="rId4" Type="http://schemas.openxmlformats.org/officeDocument/2006/relationships/image" Target="../media/image19.png"/><Relationship Id="rId9" Type="http://schemas.openxmlformats.org/officeDocument/2006/relationships/image" Target="../media/image88.jpeg"/><Relationship Id="rId1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14.png"/><Relationship Id="rId11" Type="http://schemas.microsoft.com/office/2007/relationships/hdphoto" Target="../media/image6.png"/><Relationship Id="rId5" Type="http://schemas.openxmlformats.org/officeDocument/2006/relationships/image" Target="../media/image19.png"/><Relationship Id="rId10" Type="http://schemas.openxmlformats.org/officeDocument/2006/relationships/image" Target="../media/image9.png"/><Relationship Id="rId4" Type="http://schemas.openxmlformats.org/officeDocument/2006/relationships/notesSlide" Target="../notesSlides/notesSlide27.xml"/><Relationship Id="rId9" Type="http://schemas.microsoft.com/office/2007/relationships/hdphoto"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2.png"/><Relationship Id="rId3" Type="http://schemas.openxmlformats.org/officeDocument/2006/relationships/tags" Target="../tags/tag167.xml"/><Relationship Id="rId7" Type="http://schemas.openxmlformats.org/officeDocument/2006/relationships/image" Target="../media/image14.png"/><Relationship Id="rId12" Type="http://schemas.openxmlformats.org/officeDocument/2006/relationships/image" Target="../media/image91.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19.png"/><Relationship Id="rId11" Type="http://schemas.microsoft.com/office/2007/relationships/hdphoto" Target="../media/image6.png"/><Relationship Id="rId5" Type="http://schemas.openxmlformats.org/officeDocument/2006/relationships/notesSlide" Target="../notesSlides/notesSlide28.xml"/><Relationship Id="rId10" Type="http://schemas.openxmlformats.org/officeDocument/2006/relationships/image" Target="../media/image9.png"/><Relationship Id="rId4" Type="http://schemas.openxmlformats.org/officeDocument/2006/relationships/slideLayout" Target="../slideLayouts/slideLayout7.xml"/><Relationship Id="rId9" Type="http://schemas.microsoft.com/office/2007/relationships/hdphoto" Target="../media/image17.png"/><Relationship Id="rId1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82.xml"/><Relationship Id="rId1" Type="http://schemas.openxmlformats.org/officeDocument/2006/relationships/tags" Target="../tags/tag81.xml"/><Relationship Id="rId6" Type="http://schemas.microsoft.com/office/2007/relationships/hdphoto" Target="../media/image17.png"/><Relationship Id="rId5"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hdphoto"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image99.png"/><Relationship Id="rId3" Type="http://schemas.openxmlformats.org/officeDocument/2006/relationships/notesSlide" Target="../notesSlides/notesSlide29.xml"/><Relationship Id="rId7" Type="http://schemas.openxmlformats.org/officeDocument/2006/relationships/image" Target="../media/image14.png"/><Relationship Id="rId12"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168.xml"/><Relationship Id="rId6" Type="http://schemas.openxmlformats.org/officeDocument/2006/relationships/image" Target="../media/image19.png"/><Relationship Id="rId11" Type="http://schemas.microsoft.com/office/2007/relationships/hdphoto" Target="../media/image6.png"/><Relationship Id="rId5" Type="http://schemas.microsoft.com/office/2007/relationships/hdphoto" Target="../media/image97.png"/><Relationship Id="rId10" Type="http://schemas.openxmlformats.org/officeDocument/2006/relationships/image" Target="../media/image9.png"/><Relationship Id="rId4" Type="http://schemas.openxmlformats.org/officeDocument/2006/relationships/image" Target="../media/image94.png"/><Relationship Id="rId9" Type="http://schemas.microsoft.com/office/2007/relationships/hdphoto"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1.jpeg"/><Relationship Id="rId3" Type="http://schemas.openxmlformats.org/officeDocument/2006/relationships/notesSlide" Target="../notesSlides/notesSlide30.xml"/><Relationship Id="rId7" Type="http://schemas.openxmlformats.org/officeDocument/2006/relationships/image" Target="../media/image19.png"/><Relationship Id="rId12" Type="http://schemas.microsoft.com/office/2007/relationships/hdphoto" Target="../media/image6.png"/><Relationship Id="rId2" Type="http://schemas.openxmlformats.org/officeDocument/2006/relationships/slideLayout" Target="../slideLayouts/slideLayout7.xml"/><Relationship Id="rId1" Type="http://schemas.openxmlformats.org/officeDocument/2006/relationships/tags" Target="../tags/tag169.xml"/><Relationship Id="rId6" Type="http://schemas.openxmlformats.org/officeDocument/2006/relationships/image" Target="../media/image100.png"/><Relationship Id="rId11" Type="http://schemas.openxmlformats.org/officeDocument/2006/relationships/image" Target="../media/image9.png"/><Relationship Id="rId5" Type="http://schemas.openxmlformats.org/officeDocument/2006/relationships/image" Target="../media/image98.png"/><Relationship Id="rId10" Type="http://schemas.microsoft.com/office/2007/relationships/hdphoto" Target="../media/image17.png"/><Relationship Id="rId4" Type="http://schemas.openxmlformats.org/officeDocument/2006/relationships/image" Target="../media/image96.pn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1.xml"/><Relationship Id="rId7" Type="http://schemas.microsoft.com/office/2007/relationships/hdphoto" Target="../media/image17.png"/><Relationship Id="rId2" Type="http://schemas.openxmlformats.org/officeDocument/2006/relationships/slideLayout" Target="../slideLayouts/slideLayout7.xml"/><Relationship Id="rId1" Type="http://schemas.openxmlformats.org/officeDocument/2006/relationships/tags" Target="../tags/tag170.xml"/><Relationship Id="rId6" Type="http://schemas.openxmlformats.org/officeDocument/2006/relationships/image" Target="../media/image7.png"/><Relationship Id="rId11" Type="http://schemas.openxmlformats.org/officeDocument/2006/relationships/image" Target="../media/image103.jpeg"/><Relationship Id="rId5" Type="http://schemas.openxmlformats.org/officeDocument/2006/relationships/image" Target="../media/image14.png"/><Relationship Id="rId10" Type="http://schemas.openxmlformats.org/officeDocument/2006/relationships/image" Target="../media/image102.jpeg"/><Relationship Id="rId4" Type="http://schemas.openxmlformats.org/officeDocument/2006/relationships/image" Target="../media/image19.png"/><Relationship Id="rId9" Type="http://schemas.microsoft.com/office/2007/relationships/hdphoto"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5.jpeg"/><Relationship Id="rId18" Type="http://schemas.openxmlformats.org/officeDocument/2006/relationships/image" Target="../media/image110.jpeg"/><Relationship Id="rId26" Type="http://schemas.openxmlformats.org/officeDocument/2006/relationships/image" Target="../media/image118.png"/><Relationship Id="rId3" Type="http://schemas.openxmlformats.org/officeDocument/2006/relationships/tags" Target="../tags/tag173.xml"/><Relationship Id="rId21" Type="http://schemas.openxmlformats.org/officeDocument/2006/relationships/image" Target="../media/image113.jpeg"/><Relationship Id="rId7" Type="http://schemas.openxmlformats.org/officeDocument/2006/relationships/image" Target="../media/image14.png"/><Relationship Id="rId12" Type="http://schemas.openxmlformats.org/officeDocument/2006/relationships/image" Target="../media/image104.jpeg"/><Relationship Id="rId17" Type="http://schemas.openxmlformats.org/officeDocument/2006/relationships/image" Target="../media/image109.png"/><Relationship Id="rId25" Type="http://schemas.openxmlformats.org/officeDocument/2006/relationships/image" Target="../media/image117.jpeg"/><Relationship Id="rId2" Type="http://schemas.openxmlformats.org/officeDocument/2006/relationships/tags" Target="../tags/tag172.xml"/><Relationship Id="rId16" Type="http://schemas.openxmlformats.org/officeDocument/2006/relationships/image" Target="../media/image108.jpeg"/><Relationship Id="rId20" Type="http://schemas.openxmlformats.org/officeDocument/2006/relationships/image" Target="../media/image112.jpeg"/><Relationship Id="rId1" Type="http://schemas.openxmlformats.org/officeDocument/2006/relationships/tags" Target="../tags/tag171.xml"/><Relationship Id="rId6" Type="http://schemas.openxmlformats.org/officeDocument/2006/relationships/image" Target="../media/image19.png"/><Relationship Id="rId11" Type="http://schemas.microsoft.com/office/2007/relationships/hdphoto" Target="../media/image6.png"/><Relationship Id="rId24" Type="http://schemas.openxmlformats.org/officeDocument/2006/relationships/image" Target="../media/image116.jpeg"/><Relationship Id="rId5" Type="http://schemas.openxmlformats.org/officeDocument/2006/relationships/notesSlide" Target="../notesSlides/notesSlide32.xml"/><Relationship Id="rId15" Type="http://schemas.openxmlformats.org/officeDocument/2006/relationships/image" Target="../media/image107.png"/><Relationship Id="rId23" Type="http://schemas.openxmlformats.org/officeDocument/2006/relationships/image" Target="../media/image115.jpeg"/><Relationship Id="rId10" Type="http://schemas.openxmlformats.org/officeDocument/2006/relationships/image" Target="../media/image9.png"/><Relationship Id="rId19" Type="http://schemas.openxmlformats.org/officeDocument/2006/relationships/image" Target="../media/image111.png"/><Relationship Id="rId4" Type="http://schemas.openxmlformats.org/officeDocument/2006/relationships/slideLayout" Target="../slideLayouts/slideLayout7.xml"/><Relationship Id="rId9" Type="http://schemas.microsoft.com/office/2007/relationships/hdphoto" Target="../media/image17.png"/><Relationship Id="rId14" Type="http://schemas.openxmlformats.org/officeDocument/2006/relationships/image" Target="../media/image106.png"/><Relationship Id="rId22" Type="http://schemas.openxmlformats.org/officeDocument/2006/relationships/image" Target="../media/image114.png"/><Relationship Id="rId27" Type="http://schemas.openxmlformats.org/officeDocument/2006/relationships/image" Target="../media/image119.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4.png"/><Relationship Id="rId11" Type="http://schemas.microsoft.com/office/2007/relationships/hdphoto" Target="../media/image6.png"/><Relationship Id="rId5" Type="http://schemas.openxmlformats.org/officeDocument/2006/relationships/image" Target="../media/image19.png"/><Relationship Id="rId10" Type="http://schemas.openxmlformats.org/officeDocument/2006/relationships/image" Target="../media/image9.png"/><Relationship Id="rId4" Type="http://schemas.openxmlformats.org/officeDocument/2006/relationships/notesSlide" Target="../notesSlides/notesSlide33.xml"/><Relationship Id="rId9" Type="http://schemas.microsoft.com/office/2007/relationships/hdphoto" Target="../media/image17.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4.xml"/><Relationship Id="rId7" Type="http://schemas.microsoft.com/office/2007/relationships/hdphoto" Target="../media/image17.png"/><Relationship Id="rId2" Type="http://schemas.openxmlformats.org/officeDocument/2006/relationships/slideLayout" Target="../slideLayouts/slideLayout7.xml"/><Relationship Id="rId1" Type="http://schemas.openxmlformats.org/officeDocument/2006/relationships/tags" Target="../tags/tag176.xml"/><Relationship Id="rId6" Type="http://schemas.openxmlformats.org/officeDocument/2006/relationships/image" Target="../media/image7.png"/><Relationship Id="rId5" Type="http://schemas.openxmlformats.org/officeDocument/2006/relationships/image" Target="../media/image14.png"/><Relationship Id="rId10" Type="http://schemas.openxmlformats.org/officeDocument/2006/relationships/image" Target="../media/image120.png"/><Relationship Id="rId4" Type="http://schemas.openxmlformats.org/officeDocument/2006/relationships/image" Target="../media/image19.png"/><Relationship Id="rId9" Type="http://schemas.microsoft.com/office/2007/relationships/hdphoto"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image126.png"/><Relationship Id="rId3" Type="http://schemas.openxmlformats.org/officeDocument/2006/relationships/notesSlide" Target="../notesSlides/notesSlide35.xml"/><Relationship Id="rId7" Type="http://schemas.openxmlformats.org/officeDocument/2006/relationships/image" Target="../media/image14.png"/><Relationship Id="rId12" Type="http://schemas.openxmlformats.org/officeDocument/2006/relationships/image" Target="../media/image123.png"/><Relationship Id="rId2" Type="http://schemas.openxmlformats.org/officeDocument/2006/relationships/slideLayout" Target="../slideLayouts/slideLayout7.xml"/><Relationship Id="rId16" Type="http://schemas.openxmlformats.org/officeDocument/2006/relationships/image" Target="../media/image125.jpeg"/><Relationship Id="rId1" Type="http://schemas.openxmlformats.org/officeDocument/2006/relationships/tags" Target="../tags/tag177.xml"/><Relationship Id="rId6" Type="http://schemas.openxmlformats.org/officeDocument/2006/relationships/image" Target="../media/image19.png"/><Relationship Id="rId11" Type="http://schemas.microsoft.com/office/2007/relationships/hdphoto" Target="../media/image6.png"/><Relationship Id="rId5" Type="http://schemas.openxmlformats.org/officeDocument/2006/relationships/image" Target="../media/image122.jpeg"/><Relationship Id="rId15" Type="http://schemas.microsoft.com/office/2007/relationships/hdphoto" Target="../media/image128.png"/><Relationship Id="rId10" Type="http://schemas.openxmlformats.org/officeDocument/2006/relationships/image" Target="../media/image9.png"/><Relationship Id="rId4" Type="http://schemas.openxmlformats.org/officeDocument/2006/relationships/image" Target="../media/image121.jpeg"/><Relationship Id="rId9" Type="http://schemas.microsoft.com/office/2007/relationships/hdphoto" Target="../media/image17.png"/><Relationship Id="rId14" Type="http://schemas.openxmlformats.org/officeDocument/2006/relationships/image" Target="../media/image124.png"/></Relationships>
</file>

<file path=ppt/slides/_rels/slide37.xml.rels><?xml version="1.0" encoding="UTF-8" standalone="yes"?>
<Relationships xmlns="http://schemas.openxmlformats.org/package/2006/relationships"><Relationship Id="rId8" Type="http://schemas.openxmlformats.org/officeDocument/2006/relationships/image" Target="../media/image127.jpeg"/><Relationship Id="rId13" Type="http://schemas.microsoft.com/office/2007/relationships/hdphoto" Target="../media/image17.png"/><Relationship Id="rId18" Type="http://schemas.openxmlformats.org/officeDocument/2006/relationships/image" Target="../media/image131.png"/><Relationship Id="rId3" Type="http://schemas.openxmlformats.org/officeDocument/2006/relationships/tags" Target="../tags/tag180.xml"/><Relationship Id="rId21" Type="http://schemas.openxmlformats.org/officeDocument/2006/relationships/image" Target="../media/image134.png"/><Relationship Id="rId7" Type="http://schemas.openxmlformats.org/officeDocument/2006/relationships/image" Target="../media/image126.jpeg"/><Relationship Id="rId12" Type="http://schemas.openxmlformats.org/officeDocument/2006/relationships/image" Target="../media/image7.png"/><Relationship Id="rId17" Type="http://schemas.openxmlformats.org/officeDocument/2006/relationships/image" Target="../media/image130.jpeg"/><Relationship Id="rId2" Type="http://schemas.openxmlformats.org/officeDocument/2006/relationships/tags" Target="../tags/tag179.xml"/><Relationship Id="rId16" Type="http://schemas.openxmlformats.org/officeDocument/2006/relationships/image" Target="../media/image129.png"/><Relationship Id="rId20" Type="http://schemas.openxmlformats.org/officeDocument/2006/relationships/image" Target="../media/image133.jpeg"/><Relationship Id="rId1" Type="http://schemas.openxmlformats.org/officeDocument/2006/relationships/tags" Target="../tags/tag178.xml"/><Relationship Id="rId6" Type="http://schemas.openxmlformats.org/officeDocument/2006/relationships/notesSlide" Target="../notesSlides/notesSlide36.xml"/><Relationship Id="rId11" Type="http://schemas.openxmlformats.org/officeDocument/2006/relationships/image" Target="../media/image14.png"/><Relationship Id="rId5" Type="http://schemas.openxmlformats.org/officeDocument/2006/relationships/slideLayout" Target="../slideLayouts/slideLayout7.xml"/><Relationship Id="rId15" Type="http://schemas.microsoft.com/office/2007/relationships/hdphoto" Target="../media/image6.png"/><Relationship Id="rId23" Type="http://schemas.openxmlformats.org/officeDocument/2006/relationships/image" Target="../media/image136.png"/><Relationship Id="rId10" Type="http://schemas.openxmlformats.org/officeDocument/2006/relationships/image" Target="../media/image19.png"/><Relationship Id="rId19" Type="http://schemas.openxmlformats.org/officeDocument/2006/relationships/image" Target="../media/image132.png"/><Relationship Id="rId4" Type="http://schemas.openxmlformats.org/officeDocument/2006/relationships/tags" Target="../tags/tag181.xml"/><Relationship Id="rId9" Type="http://schemas.openxmlformats.org/officeDocument/2006/relationships/image" Target="../media/image128.jpeg"/><Relationship Id="rId14" Type="http://schemas.openxmlformats.org/officeDocument/2006/relationships/image" Target="../media/image9.png"/><Relationship Id="rId22"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image6.png"/><Relationship Id="rId5" Type="http://schemas.openxmlformats.org/officeDocument/2006/relationships/image" Target="../media/image9.png"/><Relationship Id="rId4" Type="http://schemas.microsoft.com/office/2007/relationships/hdphoto" Target="../media/image17.png"/></Relationships>
</file>

<file path=ppt/slides/_rels/slide5.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tags" Target="../tags/tag95.xml"/><Relationship Id="rId18" Type="http://schemas.openxmlformats.org/officeDocument/2006/relationships/image" Target="../media/image10.emf"/><Relationship Id="rId3" Type="http://schemas.openxmlformats.org/officeDocument/2006/relationships/tags" Target="../tags/tag85.xml"/><Relationship Id="rId21" Type="http://schemas.openxmlformats.org/officeDocument/2006/relationships/image" Target="../media/image13.jpeg"/><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notesSlide" Target="../notesSlides/notesSlide4.xml"/><Relationship Id="rId25" Type="http://schemas.microsoft.com/office/2007/relationships/hdphoto" Target="../media/image6.png"/><Relationship Id="rId2" Type="http://schemas.openxmlformats.org/officeDocument/2006/relationships/tags" Target="../tags/tag84.xml"/><Relationship Id="rId16" Type="http://schemas.openxmlformats.org/officeDocument/2006/relationships/slideLayout" Target="../slideLayouts/slideLayout7.xml"/><Relationship Id="rId20" Type="http://schemas.openxmlformats.org/officeDocument/2006/relationships/image" Target="../media/image12.jpeg"/><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24" Type="http://schemas.openxmlformats.org/officeDocument/2006/relationships/image" Target="../media/image9.png"/><Relationship Id="rId5" Type="http://schemas.openxmlformats.org/officeDocument/2006/relationships/tags" Target="../tags/tag87.xml"/><Relationship Id="rId15" Type="http://schemas.openxmlformats.org/officeDocument/2006/relationships/tags" Target="../tags/tag97.xml"/><Relationship Id="rId23" Type="http://schemas.microsoft.com/office/2007/relationships/hdphoto" Target="../media/image17.png"/><Relationship Id="rId10" Type="http://schemas.openxmlformats.org/officeDocument/2006/relationships/tags" Target="../tags/tag92.xml"/><Relationship Id="rId19" Type="http://schemas.openxmlformats.org/officeDocument/2006/relationships/image" Target="../media/image11.png"/><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tags" Target="../tags/tag110.xml"/><Relationship Id="rId18" Type="http://schemas.microsoft.com/office/2007/relationships/hdphoto" Target="../media/image17.png"/><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image" Target="../media/image7.png"/><Relationship Id="rId2" Type="http://schemas.openxmlformats.org/officeDocument/2006/relationships/tags" Target="../tags/tag99.xml"/><Relationship Id="rId16" Type="http://schemas.openxmlformats.org/officeDocument/2006/relationships/image" Target="../media/image14.png"/><Relationship Id="rId20" Type="http://schemas.microsoft.com/office/2007/relationships/hdphoto" Target="../media/image6.pn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5" Type="http://schemas.openxmlformats.org/officeDocument/2006/relationships/tags" Target="../tags/tag102.xml"/><Relationship Id="rId15" Type="http://schemas.openxmlformats.org/officeDocument/2006/relationships/notesSlide" Target="../notesSlides/notesSlide5.xml"/><Relationship Id="rId10" Type="http://schemas.openxmlformats.org/officeDocument/2006/relationships/tags" Target="../tags/tag107.xml"/><Relationship Id="rId19" Type="http://schemas.openxmlformats.org/officeDocument/2006/relationships/image" Target="../media/image9.png"/><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image17.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8.png"/><Relationship Id="rId5" Type="http://schemas.openxmlformats.org/officeDocument/2006/relationships/image" Target="../media/image14.png"/><Relationship Id="rId10" Type="http://schemas.microsoft.com/office/2007/relationships/hdphoto" Target="../media/image6.pn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image160.png"/><Relationship Id="rId13" Type="http://schemas.microsoft.com/office/2007/relationships/hdphoto" Target="../media/image6.png"/><Relationship Id="rId3" Type="http://schemas.openxmlformats.org/officeDocument/2006/relationships/tags" Target="../tags/tag115.xml"/><Relationship Id="rId7" Type="http://schemas.openxmlformats.org/officeDocument/2006/relationships/image" Target="../media/image16.png"/><Relationship Id="rId12" Type="http://schemas.openxmlformats.org/officeDocument/2006/relationships/image" Target="../media/image9.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15.jpeg"/><Relationship Id="rId11" Type="http://schemas.microsoft.com/office/2007/relationships/hdphoto" Target="../media/image17.png"/><Relationship Id="rId5" Type="http://schemas.openxmlformats.org/officeDocument/2006/relationships/notesSlide" Target="../notesSlides/notesSlide7.xml"/><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8.xml"/><Relationship Id="rId7" Type="http://schemas.openxmlformats.org/officeDocument/2006/relationships/image" Target="../media/image20.jpeg"/><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16.xml"/><Relationship Id="rId6" Type="http://schemas.openxmlformats.org/officeDocument/2006/relationships/image" Target="../media/image14.png"/><Relationship Id="rId11" Type="http://schemas.microsoft.com/office/2007/relationships/hdphoto" Target="../media/image6.png"/><Relationship Id="rId5" Type="http://schemas.openxmlformats.org/officeDocument/2006/relationships/image" Target="../media/image19.png"/><Relationship Id="rId10" Type="http://schemas.openxmlformats.org/officeDocument/2006/relationships/image" Target="../media/image9.png"/><Relationship Id="rId4" Type="http://schemas.openxmlformats.org/officeDocument/2006/relationships/image" Target="../media/image18.jpeg"/><Relationship Id="rId9" Type="http://schemas.microsoft.com/office/2007/relationships/hdphoto"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940df9658c8c19f5d9ff1a24f26be1"/>
          <p:cNvPicPr>
            <a:picLocks noChangeAspect="1"/>
          </p:cNvPicPr>
          <p:nvPr/>
        </p:nvPicPr>
        <p:blipFill>
          <a:blip r:embed="rId3"/>
          <a:stretch>
            <a:fillRect/>
          </a:stretch>
        </p:blipFill>
        <p:spPr>
          <a:xfrm>
            <a:off x="30480" y="635"/>
            <a:ext cx="12160885" cy="6857365"/>
          </a:xfrm>
          <a:prstGeom prst="rect">
            <a:avLst/>
          </a:prstGeom>
        </p:spPr>
      </p:pic>
      <p:sp>
        <p:nvSpPr>
          <p:cNvPr id="7" name="矩形 6"/>
          <p:cNvSpPr/>
          <p:nvPr/>
        </p:nvSpPr>
        <p:spPr>
          <a:xfrm>
            <a:off x="0" y="0"/>
            <a:ext cx="12192000" cy="6858000"/>
          </a:xfrm>
          <a:prstGeom prst="rect">
            <a:avLst/>
          </a:prstGeom>
          <a:gradFill flip="none" rotWithShape="1">
            <a:gsLst>
              <a:gs pos="30000">
                <a:srgbClr val="2A57A3">
                  <a:alpha val="85000"/>
                </a:srgbClr>
              </a:gs>
              <a:gs pos="100000">
                <a:srgbClr val="2859A1">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104" name="TextBox 11"/>
          <p:cNvSpPr txBox="1">
            <a:spLocks noChangeArrowheads="1"/>
          </p:cNvSpPr>
          <p:nvPr/>
        </p:nvSpPr>
        <p:spPr bwMode="auto">
          <a:xfrm>
            <a:off x="1343086" y="2080079"/>
            <a:ext cx="10383397" cy="196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nSpc>
                <a:spcPct val="110000"/>
              </a:lnSpc>
              <a:spcBef>
                <a:spcPts val="0"/>
              </a:spcBef>
              <a:spcAft>
                <a:spcPts val="0"/>
              </a:spcAft>
              <a:buFont typeface="Arial" panose="020B0604020202020204" pitchFamily="34" charset="0"/>
              <a:buNone/>
            </a:pPr>
            <a:r>
              <a:rPr kumimoji="1" lang="zh-CN" altLang="en-US" sz="3600" dirty="0">
                <a:solidFill>
                  <a:schemeClr val="bg1"/>
                </a:solidFill>
                <a:latin typeface="思源黑体 CN Bold" panose="020B0800000000000000" charset="-122"/>
                <a:ea typeface="思源黑体 CN Bold" panose="020B0800000000000000" charset="-122"/>
              </a:rPr>
              <a:t>漩溪家园保障性住房新建工程</a:t>
            </a:r>
          </a:p>
          <a:p>
            <a:pPr>
              <a:lnSpc>
                <a:spcPct val="110000"/>
              </a:lnSpc>
              <a:spcBef>
                <a:spcPts val="0"/>
              </a:spcBef>
              <a:spcAft>
                <a:spcPts val="0"/>
              </a:spcAft>
              <a:buFont typeface="Arial" panose="020B0604020202020204" pitchFamily="34" charset="0"/>
              <a:buNone/>
            </a:pPr>
            <a:r>
              <a:rPr kumimoji="1" lang="zh-CN" altLang="en-US" sz="3600" dirty="0">
                <a:solidFill>
                  <a:schemeClr val="bg1"/>
                </a:solidFill>
                <a:latin typeface="思源黑体 CN Bold" panose="020B0800000000000000" charset="-122"/>
                <a:ea typeface="思源黑体 CN Bold" panose="020B0800000000000000" charset="-122"/>
              </a:rPr>
              <a:t>江苏省建筑施工标准化三星级工地云观摩汇报</a:t>
            </a:r>
          </a:p>
        </p:txBody>
      </p:sp>
      <p:sp>
        <p:nvSpPr>
          <p:cNvPr id="4102" name="TextBox 10"/>
          <p:cNvSpPr txBox="1">
            <a:spLocks noChangeArrowheads="1"/>
          </p:cNvSpPr>
          <p:nvPr/>
        </p:nvSpPr>
        <p:spPr bwMode="auto">
          <a:xfrm>
            <a:off x="2110018" y="5174070"/>
            <a:ext cx="8208962"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en-US" sz="2000" dirty="0">
                <a:solidFill>
                  <a:schemeClr val="bg1"/>
                </a:solidFill>
                <a:latin typeface="微软雅黑" panose="020B0503020204020204" charset="-122"/>
                <a:ea typeface="微软雅黑" panose="020B0503020204020204" charset="-122"/>
              </a:rPr>
              <a:t>漩溪家园保障性住房新建工程</a:t>
            </a:r>
          </a:p>
        </p:txBody>
      </p:sp>
      <p:sp>
        <p:nvSpPr>
          <p:cNvPr id="4103" name="TextBox 13"/>
          <p:cNvSpPr txBox="1">
            <a:spLocks noChangeArrowheads="1"/>
          </p:cNvSpPr>
          <p:nvPr/>
        </p:nvSpPr>
        <p:spPr bwMode="auto">
          <a:xfrm>
            <a:off x="4345781" y="5572852"/>
            <a:ext cx="3500438"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spcBef>
                <a:spcPct val="0"/>
              </a:spcBef>
              <a:buNone/>
            </a:pPr>
            <a:r>
              <a:rPr lang="en-US" altLang="zh-CN" sz="2000" dirty="0">
                <a:solidFill>
                  <a:schemeClr val="bg1"/>
                </a:solidFill>
                <a:latin typeface="微软雅黑" panose="020B0503020204020204" charset="-122"/>
                <a:ea typeface="微软雅黑" panose="020B0503020204020204" charset="-122"/>
              </a:rPr>
              <a:t>2025</a:t>
            </a:r>
            <a:r>
              <a:rPr lang="zh-CN" altLang="en-US" sz="2000" dirty="0">
                <a:solidFill>
                  <a:schemeClr val="bg1"/>
                </a:solidFill>
                <a:latin typeface="微软雅黑" panose="020B0503020204020204" charset="-122"/>
                <a:ea typeface="微软雅黑" panose="020B0503020204020204" charset="-122"/>
              </a:rPr>
              <a:t>年</a:t>
            </a:r>
            <a:r>
              <a:rPr lang="en-US" altLang="zh-CN" sz="2000" dirty="0">
                <a:solidFill>
                  <a:schemeClr val="bg1"/>
                </a:solidFill>
                <a:latin typeface="微软雅黑" panose="020B0503020204020204" charset="-122"/>
                <a:ea typeface="微软雅黑" panose="020B0503020204020204" charset="-122"/>
              </a:rPr>
              <a:t>5</a:t>
            </a:r>
            <a:r>
              <a:rPr lang="zh-CN" altLang="en-US" sz="2000" dirty="0">
                <a:solidFill>
                  <a:schemeClr val="bg1"/>
                </a:solidFill>
                <a:latin typeface="微软雅黑" panose="020B0503020204020204" charset="-122"/>
                <a:ea typeface="微软雅黑" panose="020B0503020204020204" charset="-122"/>
              </a:rPr>
              <a:t>月</a:t>
            </a:r>
          </a:p>
        </p:txBody>
      </p:sp>
      <p:sp>
        <p:nvSpPr>
          <p:cNvPr id="2" name="矩形 1"/>
          <p:cNvSpPr/>
          <p:nvPr/>
        </p:nvSpPr>
        <p:spPr>
          <a:xfrm>
            <a:off x="0" y="6239510"/>
            <a:ext cx="12192000" cy="618490"/>
          </a:xfrm>
          <a:prstGeom prst="rect">
            <a:avLst/>
          </a:prstGeom>
          <a:solidFill>
            <a:schemeClr val="tx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1706880" y="6397625"/>
            <a:ext cx="8898890" cy="398780"/>
          </a:xfrm>
          <a:prstGeom prst="rect">
            <a:avLst/>
          </a:prstGeom>
          <a:noFill/>
        </p:spPr>
        <p:txBody>
          <a:bodyPr wrap="square" rtlCol="0">
            <a:spAutoFit/>
          </a:bodyPr>
          <a:lstStyle/>
          <a:p>
            <a:pPr algn="dist"/>
            <a:r>
              <a:rPr kumimoji="1" lang="zh-CN" altLang="en-US" sz="2000" dirty="0">
                <a:solidFill>
                  <a:schemeClr val="bg1"/>
                </a:solidFill>
                <a:latin typeface="思源黑体 CN Regular" panose="020B0500000000000000" charset="-122"/>
                <a:ea typeface="思源黑体 CN Regular" panose="020B0500000000000000" charset="-122"/>
                <a:sym typeface="+mn-ea"/>
              </a:rPr>
              <a:t>中交一公局集团有限公司</a:t>
            </a:r>
            <a:r>
              <a:rPr kumimoji="1" lang="en-US" altLang="zh-CN" sz="2000" dirty="0">
                <a:solidFill>
                  <a:schemeClr val="bg1"/>
                </a:solidFill>
                <a:latin typeface="思源黑体 CN Regular" panose="020B0500000000000000" charset="-122"/>
                <a:ea typeface="思源黑体 CN Regular" panose="020B0500000000000000" charset="-122"/>
                <a:sym typeface="+mn-ea"/>
              </a:rPr>
              <a:t>&amp;</a:t>
            </a:r>
            <a:r>
              <a:rPr kumimoji="1" lang="zh-CN" altLang="en-US" sz="2000" dirty="0">
                <a:solidFill>
                  <a:schemeClr val="bg1"/>
                </a:solidFill>
                <a:latin typeface="思源黑体 CN Regular" panose="020B0500000000000000" charset="-122"/>
                <a:ea typeface="思源黑体 CN Regular" panose="020B0500000000000000" charset="-122"/>
              </a:rPr>
              <a:t>无锡市锡山三建实业有限公司</a:t>
            </a:r>
          </a:p>
        </p:txBody>
      </p:sp>
      <p:sp>
        <p:nvSpPr>
          <p:cNvPr id="11" name="文本框 10"/>
          <p:cNvSpPr txBox="1"/>
          <p:nvPr/>
        </p:nvSpPr>
        <p:spPr>
          <a:xfrm>
            <a:off x="1381760" y="3536950"/>
            <a:ext cx="5153025" cy="673735"/>
          </a:xfrm>
          <a:prstGeom prst="rect">
            <a:avLst/>
          </a:prstGeom>
          <a:noFill/>
        </p:spPr>
        <p:txBody>
          <a:bodyPr wrap="square" rtlCol="0">
            <a:noAutofit/>
          </a:bodyPr>
          <a:lstStyle/>
          <a:p>
            <a:pPr algn="dist"/>
            <a:r>
              <a:rPr kumimoji="1" lang="en-US" altLang="zh-CN" sz="1500" cap="all" dirty="0">
                <a:solidFill>
                  <a:schemeClr val="bg1"/>
                </a:solidFill>
                <a:latin typeface="思源黑体 CN Regular" panose="020B0500000000000000" charset="-122"/>
                <a:ea typeface="思源黑体 CN Regular" panose="020B0500000000000000" charset="-122"/>
              </a:rPr>
              <a:t>Unlocking future possibilities</a:t>
            </a:r>
          </a:p>
          <a:p>
            <a:pPr algn="dist"/>
            <a:endParaRPr kumimoji="1" lang="en-US" altLang="zh-CN" sz="1500" cap="all" dirty="0">
              <a:solidFill>
                <a:schemeClr val="bg1"/>
              </a:solidFill>
              <a:latin typeface="思源黑体 CN Regular" panose="020B0500000000000000" charset="-122"/>
              <a:ea typeface="思源黑体 CN Regular" panose="020B0500000000000000" charset="-122"/>
            </a:endParaRPr>
          </a:p>
        </p:txBody>
      </p:sp>
      <p:sp>
        <p:nvSpPr>
          <p:cNvPr id="12" name="文本框 11"/>
          <p:cNvSpPr txBox="1"/>
          <p:nvPr/>
        </p:nvSpPr>
        <p:spPr>
          <a:xfrm>
            <a:off x="1400810" y="1488440"/>
            <a:ext cx="3171190" cy="391795"/>
          </a:xfrm>
          <a:prstGeom prst="rect">
            <a:avLst/>
          </a:prstGeom>
          <a:noFill/>
        </p:spPr>
        <p:txBody>
          <a:bodyPr wrap="square" rtlCol="0">
            <a:noAutofit/>
          </a:bodyPr>
          <a:lstStyle/>
          <a:p>
            <a:pPr algn="dist"/>
            <a:r>
              <a:rPr kumimoji="1" lang="zh-CN" altLang="en-US" sz="1500" cap="all" dirty="0">
                <a:solidFill>
                  <a:schemeClr val="bg1"/>
                </a:solidFill>
                <a:latin typeface="思源黑体 CN Regular" panose="020B0500000000000000" charset="-122"/>
                <a:ea typeface="思源黑体 CN Regular" panose="020B0500000000000000" charset="-122"/>
              </a:rPr>
              <a:t>创新引领，解锁未来可能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3428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安全文明</a:t>
            </a:r>
          </a:p>
          <a:p>
            <a:pPr algn="ctr"/>
            <a:r>
              <a:rPr lang="zh-CN" altLang="en-US" sz="1600" b="1" dirty="0">
                <a:solidFill>
                  <a:schemeClr val="bg1"/>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2.2 </a:t>
            </a:r>
            <a:r>
              <a:rPr lang="en-US" altLang="zh-CN" sz="1865" b="1" dirty="0" err="1">
                <a:solidFill>
                  <a:schemeClr val="tx1">
                    <a:lumMod val="65000"/>
                    <a:lumOff val="35000"/>
                  </a:schemeClr>
                </a:solidFill>
                <a:latin typeface="微软雅黑" panose="020B0503020204020204" charset="-122"/>
                <a:ea typeface="微软雅黑" panose="020B0503020204020204" charset="-122"/>
                <a:sym typeface="+mn-ea"/>
              </a:rPr>
              <a:t>重大危险源公示</a:t>
            </a:r>
            <a:endParaRPr lang="zh-CN" altLang="en-US" sz="1865" b="1" dirty="0">
              <a:solidFill>
                <a:schemeClr val="tx1">
                  <a:lumMod val="65000"/>
                  <a:lumOff val="35000"/>
                </a:schemeClr>
              </a:solidFill>
              <a:latin typeface="微软雅黑" panose="020B0503020204020204" charset="-122"/>
              <a:ea typeface="微软雅黑" panose="020B0503020204020204" charset="-122"/>
            </a:endParaRPr>
          </a:p>
        </p:txBody>
      </p:sp>
      <p:pic>
        <p:nvPicPr>
          <p:cNvPr id="3" name="图片 2" descr="b9d17645d9c239b69fb4373662f936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59485" y="1845706"/>
            <a:ext cx="10101580" cy="1265157"/>
          </a:xfrm>
          <a:prstGeom prst="rect">
            <a:avLst/>
          </a:prstGeom>
          <a:noFill/>
        </p:spPr>
        <p:txBody>
          <a:bodyPr wrap="square" rtlCol="0">
            <a:noAutofit/>
          </a:bodyPr>
          <a:lstStyle/>
          <a:p>
            <a:pPr marL="0" indent="0" latinLnBrk="0">
              <a:lnSpc>
                <a:spcPct val="150000"/>
              </a:lnSpc>
            </a:pPr>
            <a:r>
              <a:rPr lang="zh-CN" altLang="en-US" sz="1600" dirty="0">
                <a:latin typeface="微软雅黑" panose="020B0503020204020204" charset="-122"/>
                <a:ea typeface="微软雅黑" panose="020B0503020204020204" charset="-122"/>
                <a:cs typeface="微软雅黑" panose="020B0503020204020204" charset="-122"/>
              </a:rPr>
              <a:t>       为切实落实安全生产法中“全员安全生产责任制”的管理要求，</a:t>
            </a:r>
            <a:r>
              <a:rPr lang="zh-CN" altLang="en-US" sz="1600" dirty="0">
                <a:latin typeface="微软雅黑" panose="020B0503020204020204" charset="-122"/>
                <a:ea typeface="微软雅黑" panose="020B0503020204020204" charset="-122"/>
              </a:rPr>
              <a:t>项目部针对超危大和危大工程，实施分阶段管理台账制度，记录施工计划、安全措施等关键信息，确保高风险工程得到精准管控。这些台账为项目管理提供指导依据，实现风险实时监控和动态调整，保障工程安全有序推进。</a:t>
            </a:r>
            <a:endParaRPr sz="1600" dirty="0">
              <a:latin typeface="微软雅黑" panose="020B0503020204020204" charset="-122"/>
              <a:ea typeface="微软雅黑" panose="020B0503020204020204" charset="-122"/>
              <a:cs typeface="微软雅黑" panose="020B0503020204020204" charset="-122"/>
            </a:endParaRPr>
          </a:p>
        </p:txBody>
      </p:sp>
      <p:sp>
        <p:nvSpPr>
          <p:cNvPr id="39" name="矩形 38"/>
          <p:cNvSpPr/>
          <p:nvPr/>
        </p:nvSpPr>
        <p:spPr>
          <a:xfrm>
            <a:off x="812800" y="1807845"/>
            <a:ext cx="10419715" cy="1303018"/>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文本框 1"/>
          <p:cNvSpPr txBox="1"/>
          <p:nvPr>
            <p:custDataLst>
              <p:tags r:id="rId2"/>
            </p:custDataLst>
          </p:nvPr>
        </p:nvSpPr>
        <p:spPr>
          <a:xfrm>
            <a:off x="812800" y="5997177"/>
            <a:ext cx="4820285"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安全生产责任分工牌</a:t>
            </a:r>
          </a:p>
        </p:txBody>
      </p:sp>
      <p:sp>
        <p:nvSpPr>
          <p:cNvPr id="6" name="文本框 5"/>
          <p:cNvSpPr txBox="1"/>
          <p:nvPr>
            <p:custDataLst>
              <p:tags r:id="rId3"/>
            </p:custDataLst>
          </p:nvPr>
        </p:nvSpPr>
        <p:spPr>
          <a:xfrm>
            <a:off x="6143626" y="5997177"/>
            <a:ext cx="5086350"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重大危险源公示牌</a:t>
            </a:r>
          </a:p>
        </p:txBody>
      </p:sp>
      <p:sp>
        <p:nvSpPr>
          <p:cNvPr id="7"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8" name="图片 7" descr="7b0a202020202266696c746572223a202230220a7d0a"/>
          <p:cNvPicPr>
            <a:picLocks noChangeAspect="1"/>
          </p:cNvPicPr>
          <p:nvPr/>
        </p:nvPicPr>
        <p:blipFill>
          <a:blip r:embed="rId8">
            <a:extLst>
              <a:ext uri="{CDFE0825-6DEF-4EF5-8246-60DE8C826C90}">
                <a14:imgProps xmlns:a14="http://schemas.microsoft.com/office/drawing/2010/main" xmlns="">
                  <a14:imgLayer r:embed="rId9">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5"/>
                  </a14:imgLayer>
                </a14:imgProps>
              </a:ext>
            </a:extLst>
          </a:blip>
          <a:stretch>
            <a:fillRect/>
          </a:stretch>
        </p:blipFill>
        <p:spPr>
          <a:xfrm>
            <a:off x="303530" y="-3175"/>
            <a:ext cx="906145" cy="741680"/>
          </a:xfrm>
          <a:prstGeom prst="rect">
            <a:avLst/>
          </a:prstGeom>
        </p:spPr>
      </p:pic>
      <p:pic>
        <p:nvPicPr>
          <p:cNvPr id="9" name="图片 8" descr="7b0a202020202266696c746572223a202230220a7d0a"/>
          <p:cNvPicPr>
            <a:picLocks noChangeAspect="1"/>
          </p:cNvPicPr>
          <p:nvPr/>
        </p:nvPicPr>
        <p:blipFill>
          <a:blip r:embed="rId12" cstate="print">
            <a:extLst>
              <a:ext uri="{28A0092B-C50C-407E-A947-70E740481C1C}">
                <a14:useLocalDpi xmlns:a14="http://schemas.microsoft.com/office/drawing/2010/main"/>
              </a:ext>
              <a:ext uri="{CDFE0825-6DEF-4EF5-8246-60DE8C826C90}">
                <a14:imgProps xmlns:a14="http://schemas.microsoft.com/office/drawing/2010/main" xmlns="">
                  <a14:imgLayer r:embed="rId13">
                    <a14:imgEffect name="20"/>
                  </a14:imgLayer>
                </a14:imgProps>
              </a:ext>
            </a:extLst>
          </a:blip>
          <a:stretch>
            <a:fillRect/>
          </a:stretch>
        </p:blipFill>
        <p:spPr>
          <a:xfrm>
            <a:off x="812800" y="3466465"/>
            <a:ext cx="4820285" cy="2488565"/>
          </a:xfrm>
          <a:prstGeom prst="rect">
            <a:avLst/>
          </a:prstGeom>
        </p:spPr>
      </p:pic>
      <p:pic>
        <p:nvPicPr>
          <p:cNvPr id="10" name="图片 9"/>
          <p:cNvPicPr>
            <a:picLocks noChangeAspect="1"/>
          </p:cNvPicPr>
          <p:nvPr/>
        </p:nvPicPr>
        <p:blipFill>
          <a:blip r:embed="rId14" cstate="print">
            <a:extLst>
              <a:ext uri="{28A0092B-C50C-407E-A947-70E740481C1C}">
                <a14:useLocalDpi xmlns:a14="http://schemas.microsoft.com/office/drawing/2010/main"/>
              </a:ext>
              <a:ext uri="{CDFE0825-6DEF-4EF5-8246-60DE8C826C90}">
                <a14:imgProps xmlns:a14="http://schemas.microsoft.com/office/drawing/2010/main" xmlns="">
                  <a14:imgLayer r:embed="rId15">
                    <a14:imgEffect name="20"/>
                  </a14:imgLayer>
                </a14:imgProps>
              </a:ext>
            </a:extLst>
          </a:blip>
          <a:stretch>
            <a:fillRect/>
          </a:stretch>
        </p:blipFill>
        <p:spPr>
          <a:xfrm>
            <a:off x="6143625" y="3465830"/>
            <a:ext cx="5086985" cy="243014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塔吊安装人员专项教育"/>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741285" y="1590040"/>
            <a:ext cx="3533775" cy="2094230"/>
          </a:xfrm>
          <a:prstGeom prst="rect">
            <a:avLst/>
          </a:prstGeom>
        </p:spPr>
      </p:pic>
      <p:pic>
        <p:nvPicPr>
          <p:cNvPr id="2" name="图片 1" descr="544b428991c26b725dc2dc990b969ed"/>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4420235" y="1748155"/>
            <a:ext cx="3061335" cy="2272665"/>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741285" y="3864610"/>
            <a:ext cx="3535680" cy="2530475"/>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4417695" y="4400550"/>
            <a:ext cx="3060700" cy="2000250"/>
          </a:xfrm>
          <a:prstGeom prst="rect">
            <a:avLst/>
          </a:prstGeom>
        </p:spPr>
      </p:pic>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3428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安全文明</a:t>
            </a:r>
          </a:p>
          <a:p>
            <a:pPr algn="ctr"/>
            <a:r>
              <a:rPr lang="zh-CN" altLang="en-US" sz="1600" b="1" dirty="0">
                <a:solidFill>
                  <a:schemeClr val="bg1"/>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2.3 </a:t>
            </a:r>
            <a:r>
              <a:rPr lang="zh-CN" altLang="en-US" sz="1865" b="1" dirty="0">
                <a:solidFill>
                  <a:schemeClr val="tx1">
                    <a:lumMod val="65000"/>
                    <a:lumOff val="35000"/>
                  </a:schemeClr>
                </a:solidFill>
                <a:latin typeface="微软雅黑" panose="020B0503020204020204" charset="-122"/>
                <a:ea typeface="微软雅黑" panose="020B0503020204020204" charset="-122"/>
                <a:sym typeface="+mn-ea"/>
              </a:rPr>
              <a:t>培训教育</a:t>
            </a:r>
          </a:p>
        </p:txBody>
      </p:sp>
      <p:pic>
        <p:nvPicPr>
          <p:cNvPr id="3" name="图片 2" descr="b9d17645d9c239b69fb4373662f9364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62025" y="1913890"/>
            <a:ext cx="3067050" cy="1632585"/>
          </a:xfrm>
          <a:prstGeom prst="rect">
            <a:avLst/>
          </a:prstGeom>
          <a:noFill/>
        </p:spPr>
        <p:txBody>
          <a:bodyPr wrap="square" rtlCol="0">
            <a:noAutofit/>
          </a:bodyPr>
          <a:lstStyle/>
          <a:p>
            <a:pPr indent="457200" fontAlgn="auto">
              <a:lnSpc>
                <a:spcPct val="150000"/>
              </a:lnSpc>
            </a:pPr>
            <a:r>
              <a:rPr lang="zh-CN" altLang="en-US" sz="1600" kern="0" spc="150" dirty="0">
                <a:solidFill>
                  <a:srgbClr val="000000"/>
                </a:solidFill>
                <a:latin typeface="微软雅黑" panose="020B0503020204020204" charset="-122"/>
                <a:ea typeface="微软雅黑" panose="020B0503020204020204" charset="-122"/>
              </a:rPr>
              <a:t> 基于建筑施工项</a:t>
            </a:r>
            <a:r>
              <a:rPr lang="zh-CN" altLang="en-US" sz="1600" kern="0" spc="50" dirty="0">
                <a:solidFill>
                  <a:srgbClr val="000000"/>
                </a:solidFill>
                <a:latin typeface="微软雅黑" panose="020B0503020204020204" charset="-122"/>
                <a:ea typeface="微软雅黑" panose="020B0503020204020204" charset="-122"/>
              </a:rPr>
              <a:t>目作业人员培训教育</a:t>
            </a:r>
            <a:r>
              <a:rPr lang="zh-CN" altLang="en-US" sz="1600" kern="0" spc="40" dirty="0">
                <a:solidFill>
                  <a:srgbClr val="000000"/>
                </a:solidFill>
                <a:latin typeface="微软雅黑" panose="020B0503020204020204" charset="-122"/>
                <a:ea typeface="微软雅黑" panose="020B0503020204020204" charset="-122"/>
              </a:rPr>
              <a:t>受</a:t>
            </a:r>
            <a:r>
              <a:rPr lang="zh-CN" altLang="en-US" sz="1600" kern="0" spc="20" dirty="0">
                <a:solidFill>
                  <a:srgbClr val="000000"/>
                </a:solidFill>
                <a:latin typeface="微软雅黑" panose="020B0503020204020204" charset="-122"/>
                <a:ea typeface="微软雅黑" panose="020B0503020204020204" charset="-122"/>
              </a:rPr>
              <a:t>众的特殊性，项目部摒</a:t>
            </a:r>
            <a:r>
              <a:rPr lang="zh-CN" altLang="en-US" sz="1600" kern="0" spc="50" dirty="0">
                <a:solidFill>
                  <a:srgbClr val="000000"/>
                </a:solidFill>
                <a:latin typeface="微软雅黑" panose="020B0503020204020204" charset="-122"/>
                <a:ea typeface="微软雅黑" panose="020B0503020204020204" charset="-122"/>
              </a:rPr>
              <a:t>弃了传统的纸质化教</a:t>
            </a:r>
            <a:r>
              <a:rPr lang="zh-CN" altLang="en-US" sz="1600" kern="0" spc="40" dirty="0">
                <a:solidFill>
                  <a:srgbClr val="000000"/>
                </a:solidFill>
                <a:latin typeface="微软雅黑" panose="020B0503020204020204" charset="-122"/>
                <a:ea typeface="微软雅黑" panose="020B0503020204020204" charset="-122"/>
              </a:rPr>
              <a:t>育</a:t>
            </a:r>
            <a:r>
              <a:rPr lang="zh-CN" altLang="en-US" sz="1600" kern="0" spc="20" dirty="0">
                <a:solidFill>
                  <a:srgbClr val="000000"/>
                </a:solidFill>
                <a:latin typeface="微软雅黑" panose="020B0503020204020204" charset="-122"/>
                <a:ea typeface="微软雅黑" panose="020B0503020204020204" charset="-122"/>
              </a:rPr>
              <a:t>和考试，利用多媒体培</a:t>
            </a:r>
            <a:r>
              <a:rPr lang="zh-CN" altLang="en-US" sz="1600" kern="0" spc="50" dirty="0">
                <a:solidFill>
                  <a:srgbClr val="000000"/>
                </a:solidFill>
                <a:latin typeface="微软雅黑" panose="020B0503020204020204" charset="-122"/>
                <a:ea typeface="微软雅黑" panose="020B0503020204020204" charset="-122"/>
              </a:rPr>
              <a:t>训工具箱对进场人员</a:t>
            </a:r>
            <a:r>
              <a:rPr lang="zh-CN" altLang="en-US" sz="1600" kern="0" spc="40" dirty="0">
                <a:solidFill>
                  <a:srgbClr val="000000"/>
                </a:solidFill>
                <a:latin typeface="微软雅黑" panose="020B0503020204020204" charset="-122"/>
                <a:ea typeface="微软雅黑" panose="020B0503020204020204" charset="-122"/>
              </a:rPr>
              <a:t>进</a:t>
            </a:r>
            <a:r>
              <a:rPr lang="zh-CN" altLang="en-US" sz="1600" kern="0" spc="20" dirty="0">
                <a:solidFill>
                  <a:srgbClr val="000000"/>
                </a:solidFill>
                <a:latin typeface="微软雅黑" panose="020B0503020204020204" charset="-122"/>
                <a:ea typeface="微软雅黑" panose="020B0503020204020204" charset="-122"/>
              </a:rPr>
              <a:t>行岗前教育，通过观看教育视频，使用</a:t>
            </a:r>
            <a:r>
              <a:rPr lang="zh-CN" altLang="en-US" sz="1600" kern="0" spc="50" dirty="0">
                <a:solidFill>
                  <a:srgbClr val="000000"/>
                </a:solidFill>
                <a:latin typeface="微软雅黑" panose="020B0503020204020204" charset="-122"/>
                <a:ea typeface="微软雅黑" panose="020B0503020204020204" charset="-122"/>
              </a:rPr>
              <a:t>答题器进行考试的方</a:t>
            </a:r>
            <a:r>
              <a:rPr lang="zh-CN" altLang="en-US" sz="1600" kern="0" spc="40" dirty="0">
                <a:solidFill>
                  <a:srgbClr val="000000"/>
                </a:solidFill>
                <a:latin typeface="微软雅黑" panose="020B0503020204020204" charset="-122"/>
                <a:ea typeface="微软雅黑" panose="020B0503020204020204" charset="-122"/>
              </a:rPr>
              <a:t>式</a:t>
            </a:r>
            <a:r>
              <a:rPr lang="zh-CN" altLang="en-US" sz="1600" kern="0" spc="-20" dirty="0">
                <a:solidFill>
                  <a:srgbClr val="000000"/>
                </a:solidFill>
                <a:latin typeface="微软雅黑" panose="020B0503020204020204" charset="-122"/>
                <a:ea typeface="微软雅黑" panose="020B0503020204020204" charset="-122"/>
              </a:rPr>
              <a:t>来完成各类培训、教育、</a:t>
            </a:r>
            <a:r>
              <a:rPr lang="zh-CN" altLang="en-US" sz="1600" kern="0" spc="50" dirty="0">
                <a:solidFill>
                  <a:srgbClr val="000000"/>
                </a:solidFill>
                <a:latin typeface="微软雅黑" panose="020B0503020204020204" charset="-122"/>
                <a:ea typeface="微软雅黑" panose="020B0503020204020204" charset="-122"/>
              </a:rPr>
              <a:t>考试工作。在每日早</a:t>
            </a:r>
            <a:r>
              <a:rPr lang="zh-CN" altLang="en-US" sz="1600" kern="0" spc="40" dirty="0">
                <a:solidFill>
                  <a:srgbClr val="000000"/>
                </a:solidFill>
                <a:latin typeface="微软雅黑" panose="020B0503020204020204" charset="-122"/>
                <a:ea typeface="微软雅黑" panose="020B0503020204020204" charset="-122"/>
              </a:rPr>
              <a:t>上</a:t>
            </a:r>
            <a:r>
              <a:rPr lang="zh-CN" altLang="en-US" sz="1600" kern="0" spc="50" dirty="0">
                <a:solidFill>
                  <a:srgbClr val="000000"/>
                </a:solidFill>
                <a:latin typeface="微软雅黑" panose="020B0503020204020204" charset="-122"/>
                <a:ea typeface="微软雅黑" panose="020B0503020204020204" charset="-122"/>
              </a:rPr>
              <a:t>利用班前晨会对本日</a:t>
            </a:r>
            <a:r>
              <a:rPr lang="zh-CN" altLang="en-US" sz="1600" kern="0" spc="40" dirty="0">
                <a:solidFill>
                  <a:srgbClr val="000000"/>
                </a:solidFill>
                <a:latin typeface="微软雅黑" panose="020B0503020204020204" charset="-122"/>
                <a:ea typeface="微软雅黑" panose="020B0503020204020204" charset="-122"/>
              </a:rPr>
              <a:t>施</a:t>
            </a:r>
            <a:r>
              <a:rPr lang="zh-CN" altLang="en-US" sz="1600" kern="0" spc="50" dirty="0">
                <a:solidFill>
                  <a:srgbClr val="000000"/>
                </a:solidFill>
                <a:latin typeface="微软雅黑" panose="020B0503020204020204" charset="-122"/>
                <a:ea typeface="微软雅黑" panose="020B0503020204020204" charset="-122"/>
              </a:rPr>
              <a:t>工中需要重点注意的</a:t>
            </a:r>
            <a:r>
              <a:rPr lang="zh-CN" altLang="en-US" sz="1600" kern="0" spc="40" dirty="0">
                <a:solidFill>
                  <a:srgbClr val="000000"/>
                </a:solidFill>
                <a:latin typeface="微软雅黑" panose="020B0503020204020204" charset="-122"/>
                <a:ea typeface="微软雅黑" panose="020B0503020204020204" charset="-122"/>
              </a:rPr>
              <a:t>安</a:t>
            </a:r>
            <a:r>
              <a:rPr lang="zh-CN" altLang="en-US" sz="1600" kern="0" spc="50" dirty="0">
                <a:solidFill>
                  <a:srgbClr val="000000"/>
                </a:solidFill>
                <a:latin typeface="微软雅黑" panose="020B0503020204020204" charset="-122"/>
                <a:ea typeface="微软雅黑" panose="020B0503020204020204" charset="-122"/>
              </a:rPr>
              <a:t>全事项进行再次教育</a:t>
            </a:r>
            <a:r>
              <a:rPr lang="zh-CN" altLang="en-US" sz="1600" kern="0" spc="40" dirty="0">
                <a:solidFill>
                  <a:srgbClr val="000000"/>
                </a:solidFill>
                <a:latin typeface="微软雅黑" panose="020B0503020204020204" charset="-122"/>
                <a:ea typeface="微软雅黑" panose="020B0503020204020204" charset="-122"/>
              </a:rPr>
              <a:t>培</a:t>
            </a:r>
            <a:r>
              <a:rPr lang="zh-CN" altLang="en-US" sz="1600" kern="0" spc="-10" dirty="0">
                <a:solidFill>
                  <a:srgbClr val="000000"/>
                </a:solidFill>
                <a:latin typeface="微软雅黑" panose="020B0503020204020204" charset="-122"/>
                <a:ea typeface="微软雅黑" panose="020B0503020204020204" charset="-122"/>
              </a:rPr>
              <a:t>训。</a:t>
            </a:r>
            <a:endParaRPr sz="1600" dirty="0">
              <a:latin typeface="微软雅黑" panose="020B0503020204020204" charset="-122"/>
              <a:ea typeface="微软雅黑" panose="020B0503020204020204" charset="-122"/>
              <a:cs typeface="微软雅黑" panose="020B0503020204020204" charset="-122"/>
            </a:endParaRPr>
          </a:p>
        </p:txBody>
      </p:sp>
      <p:sp>
        <p:nvSpPr>
          <p:cNvPr id="39" name="矩形 38"/>
          <p:cNvSpPr/>
          <p:nvPr/>
        </p:nvSpPr>
        <p:spPr>
          <a:xfrm>
            <a:off x="812800" y="1807845"/>
            <a:ext cx="3216275" cy="4546542"/>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p:cNvSpPr txBox="1"/>
          <p:nvPr/>
        </p:nvSpPr>
        <p:spPr>
          <a:xfrm>
            <a:off x="4420429" y="4020599"/>
            <a:ext cx="3060840"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早班晨会</a:t>
            </a:r>
          </a:p>
        </p:txBody>
      </p:sp>
      <p:sp>
        <p:nvSpPr>
          <p:cNvPr id="9" name="文本框 8"/>
          <p:cNvSpPr txBox="1"/>
          <p:nvPr/>
        </p:nvSpPr>
        <p:spPr>
          <a:xfrm>
            <a:off x="7741315" y="3503711"/>
            <a:ext cx="3535549"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早班晨会</a:t>
            </a:r>
          </a:p>
        </p:txBody>
      </p:sp>
      <p:sp>
        <p:nvSpPr>
          <p:cNvPr id="11" name="文本框 10"/>
          <p:cNvSpPr txBox="1"/>
          <p:nvPr/>
        </p:nvSpPr>
        <p:spPr>
          <a:xfrm>
            <a:off x="4418199" y="6092760"/>
            <a:ext cx="3060840"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班组长培训</a:t>
            </a:r>
          </a:p>
        </p:txBody>
      </p:sp>
      <p:sp>
        <p:nvSpPr>
          <p:cNvPr id="12" name="文本框 11"/>
          <p:cNvSpPr txBox="1"/>
          <p:nvPr/>
        </p:nvSpPr>
        <p:spPr>
          <a:xfrm>
            <a:off x="7739719" y="6092760"/>
            <a:ext cx="3535549"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安全交底</a:t>
            </a:r>
          </a:p>
        </p:txBody>
      </p:sp>
      <p:sp>
        <p:nvSpPr>
          <p:cNvPr id="13"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10" name="图片 9" descr="7b0a202020202266696c746572223a202230220a7d0a"/>
          <p:cNvPicPr>
            <a:picLocks noChangeAspect="1"/>
          </p:cNvPicPr>
          <p:nvPr/>
        </p:nvPicPr>
        <p:blipFill>
          <a:blip r:embed="rId10">
            <a:extLst>
              <a:ext uri="{CDFE0825-6DEF-4EF5-8246-60DE8C826C90}">
                <a14:imgProps xmlns:a14="http://schemas.microsoft.com/office/drawing/2010/main" xmlns="">
                  <a14:imgLayer r:embed="rId11">
                    <a14:imgEffect name="5"/>
                  </a14:imgLayer>
                </a14:imgProps>
              </a:ext>
            </a:extLst>
          </a:blip>
          <a:stretch>
            <a:fillRect/>
          </a:stretch>
        </p:blipFill>
        <p:spPr>
          <a:xfrm>
            <a:off x="1805940" y="44450"/>
            <a:ext cx="972820" cy="703580"/>
          </a:xfrm>
          <a:prstGeom prst="rect">
            <a:avLst/>
          </a:prstGeom>
        </p:spPr>
      </p:pic>
      <p:pic>
        <p:nvPicPr>
          <p:cNvPr id="14" name="图片 13"/>
          <p:cNvPicPr>
            <a:picLocks noChangeAspect="1"/>
          </p:cNvPicPr>
          <p:nvPr/>
        </p:nvPicPr>
        <p:blipFill>
          <a:blip r:embed="rId12" cstate="print">
            <a:extLst>
              <a:ext uri="{28A0092B-C50C-407E-A947-70E740481C1C}">
                <a14:useLocalDpi xmlns:a14="http://schemas.microsoft.com/office/drawing/2010/main"/>
              </a:ext>
              <a:ext uri="{CDFE0825-6DEF-4EF5-8246-60DE8C826C90}">
                <a14:imgProps xmlns:a14="http://schemas.microsoft.com/office/drawing/2010/main" xmlns="">
                  <a14:imgLayer r:embed="rId13">
                    <a14:imgEffect name="5"/>
                  </a14:imgLayer>
                </a14:imgProps>
              </a:ext>
            </a:extLst>
          </a:blip>
          <a:stretch>
            <a:fillRect/>
          </a:stretch>
        </p:blipFill>
        <p:spPr>
          <a:xfrm>
            <a:off x="303530" y="6350"/>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right)">
                                      <p:cBhvr>
                                        <p:cTn id="13" dur="500"/>
                                        <p:tgtEl>
                                          <p:spTgt spid="3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p:bldP spid="17" grpId="0"/>
      <p:bldP spid="3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1328420" y="3202940"/>
            <a:ext cx="2414905" cy="3021965"/>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6214110" y="3232150"/>
            <a:ext cx="2661920" cy="3012440"/>
          </a:xfrm>
          <a:prstGeom prst="rect">
            <a:avLst/>
          </a:prstGeom>
        </p:spPr>
      </p:pic>
      <p:pic>
        <p:nvPicPr>
          <p:cNvPr id="15" name="图片 14"/>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3771900" y="3206115"/>
            <a:ext cx="2416810" cy="3037840"/>
          </a:xfrm>
          <a:prstGeom prst="rect">
            <a:avLst/>
          </a:prstGeom>
        </p:spPr>
      </p:pic>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3428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安全文明</a:t>
            </a:r>
          </a:p>
          <a:p>
            <a:pPr algn="ctr"/>
            <a:r>
              <a:rPr lang="zh-CN" altLang="en-US" sz="1600" b="1" dirty="0">
                <a:solidFill>
                  <a:schemeClr val="bg1"/>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2.4 </a:t>
            </a:r>
            <a:r>
              <a:rPr lang="zh-CN" altLang="en-US" sz="1865" b="1" dirty="0">
                <a:solidFill>
                  <a:schemeClr val="tx1">
                    <a:lumMod val="65000"/>
                    <a:lumOff val="35000"/>
                  </a:schemeClr>
                </a:solidFill>
                <a:latin typeface="微软雅黑" panose="020B0503020204020204" charset="-122"/>
                <a:ea typeface="微软雅黑" panose="020B0503020204020204" charset="-122"/>
              </a:rPr>
              <a:t>安全实体体验</a:t>
            </a:r>
          </a:p>
        </p:txBody>
      </p:sp>
      <p:pic>
        <p:nvPicPr>
          <p:cNvPr id="3" name="图片 2" descr="b9d17645d9c239b69fb4373662f9364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62025" y="1913890"/>
            <a:ext cx="10101580" cy="895985"/>
          </a:xfrm>
          <a:prstGeom prst="rect">
            <a:avLst/>
          </a:prstGeom>
          <a:noFill/>
        </p:spPr>
        <p:txBody>
          <a:bodyPr wrap="square" rtlCol="0">
            <a:noAutofit/>
          </a:bodyPr>
          <a:lstStyle/>
          <a:p>
            <a:pPr marL="0" indent="0" latinLnBrk="0">
              <a:lnSpc>
                <a:spcPct val="150000"/>
              </a:lnSpc>
            </a:pPr>
            <a:r>
              <a:rPr lang="en-US" dirty="0">
                <a:sym typeface="+mn-ea"/>
              </a:rPr>
              <a:t>       </a:t>
            </a:r>
            <a:r>
              <a:rPr lang="zh-CN" altLang="en-US" sz="1600" dirty="0">
                <a:sym typeface="+mn-ea"/>
              </a:rPr>
              <a:t>现场布置安全实体体验区，项目部定期组织工人教育培训，与多媒体视频教育、考试等模式相结合，辅以实体体验，更能拿到培训效果，保证工人</a:t>
            </a:r>
            <a:r>
              <a:rPr lang="en-US" altLang="zh-CN" sz="1600" dirty="0">
                <a:sym typeface="+mn-ea"/>
              </a:rPr>
              <a:t>15</a:t>
            </a:r>
            <a:r>
              <a:rPr lang="zh-CN" altLang="en-US" sz="1600" dirty="0">
                <a:sym typeface="+mn-ea"/>
              </a:rPr>
              <a:t>分钟实体体验，强化项目整体安全意识。</a:t>
            </a:r>
            <a:endParaRPr dirty="0">
              <a:latin typeface="微软雅黑" panose="020B0503020204020204" charset="-122"/>
              <a:ea typeface="微软雅黑" panose="020B0503020204020204" charset="-122"/>
              <a:cs typeface="微软雅黑" panose="020B0503020204020204" charset="-122"/>
            </a:endParaRPr>
          </a:p>
        </p:txBody>
      </p:sp>
      <p:sp>
        <p:nvSpPr>
          <p:cNvPr id="39" name="矩形 38"/>
          <p:cNvSpPr/>
          <p:nvPr/>
        </p:nvSpPr>
        <p:spPr>
          <a:xfrm>
            <a:off x="812800" y="1807846"/>
            <a:ext cx="10419715" cy="1078230"/>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文本框 9"/>
          <p:cNvSpPr txBox="1"/>
          <p:nvPr/>
        </p:nvSpPr>
        <p:spPr>
          <a:xfrm>
            <a:off x="815310" y="3222309"/>
            <a:ext cx="400110" cy="3041015"/>
          </a:xfrm>
          <a:prstGeom prst="rect">
            <a:avLst/>
          </a:prstGeom>
          <a:solidFill>
            <a:srgbClr val="00B0F0"/>
          </a:solid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Arial" panose="020B0604020202020204" pitchFamily="34" charset="0"/>
                <a:ea typeface="微软雅黑" panose="020B0503020204020204" charset="-122"/>
              </a:rPr>
              <a:t>安全实体体验教育</a:t>
            </a:r>
          </a:p>
        </p:txBody>
      </p:sp>
      <p:sp>
        <p:nvSpPr>
          <p:cNvPr id="12" name="文本框 11"/>
          <p:cNvSpPr txBox="1"/>
          <p:nvPr>
            <p:custDataLst>
              <p:tags r:id="rId2"/>
            </p:custDataLst>
          </p:nvPr>
        </p:nvSpPr>
        <p:spPr>
          <a:xfrm>
            <a:off x="1327646" y="5943642"/>
            <a:ext cx="2414735"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消防展示柜</a:t>
            </a:r>
          </a:p>
        </p:txBody>
      </p:sp>
      <p:sp>
        <p:nvSpPr>
          <p:cNvPr id="13" name="文本框 12"/>
          <p:cNvSpPr txBox="1"/>
          <p:nvPr>
            <p:custDataLst>
              <p:tags r:id="rId3"/>
            </p:custDataLst>
          </p:nvPr>
        </p:nvSpPr>
        <p:spPr>
          <a:xfrm>
            <a:off x="3770956" y="5940389"/>
            <a:ext cx="2414735"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安全带使用体验</a:t>
            </a:r>
          </a:p>
        </p:txBody>
      </p:sp>
      <p:sp>
        <p:nvSpPr>
          <p:cNvPr id="14" name="文本框 13"/>
          <p:cNvSpPr txBox="1"/>
          <p:nvPr>
            <p:custDataLst>
              <p:tags r:id="rId4"/>
            </p:custDataLst>
          </p:nvPr>
        </p:nvSpPr>
        <p:spPr>
          <a:xfrm>
            <a:off x="6213323" y="5936662"/>
            <a:ext cx="2675487"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安全防护用品展示</a:t>
            </a:r>
          </a:p>
        </p:txBody>
      </p:sp>
      <p:pic>
        <p:nvPicPr>
          <p:cNvPr id="16" name="图片 15"/>
          <p:cNvPicPr>
            <a:picLocks noChangeAspect="1"/>
          </p:cNvPicPr>
          <p:nvPr>
            <p:custDataLst>
              <p:tags r:id="rId5"/>
            </p:custDataLst>
          </p:nvPr>
        </p:nvPicPr>
        <p:blipFill>
          <a:blip r:embed="rId14" cstate="print">
            <a:extLst>
              <a:ext uri="{28A0092B-C50C-407E-A947-70E740481C1C}">
                <a14:useLocalDpi xmlns:a14="http://schemas.microsoft.com/office/drawing/2010/main"/>
              </a:ext>
            </a:extLst>
          </a:blip>
          <a:srcRect/>
          <a:stretch>
            <a:fillRect/>
          </a:stretch>
        </p:blipFill>
        <p:spPr>
          <a:xfrm>
            <a:off x="8923655" y="3217545"/>
            <a:ext cx="2419985" cy="2708910"/>
          </a:xfrm>
          <a:prstGeom prst="rect">
            <a:avLst/>
          </a:prstGeom>
        </p:spPr>
      </p:pic>
      <p:sp>
        <p:nvSpPr>
          <p:cNvPr id="18" name="文本框 17"/>
          <p:cNvSpPr txBox="1"/>
          <p:nvPr>
            <p:custDataLst>
              <p:tags r:id="rId6"/>
            </p:custDataLst>
          </p:nvPr>
        </p:nvSpPr>
        <p:spPr>
          <a:xfrm>
            <a:off x="8917386" y="5936662"/>
            <a:ext cx="2420402"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综合用电体验</a:t>
            </a:r>
          </a:p>
        </p:txBody>
      </p:sp>
      <p:sp>
        <p:nvSpPr>
          <p:cNvPr id="19"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2" name="图片 1" descr="7b0a202020202266696c746572223a202230220a7d0a"/>
          <p:cNvPicPr>
            <a:picLocks noChangeAspect="1"/>
          </p:cNvPicPr>
          <p:nvPr/>
        </p:nvPicPr>
        <p:blipFill>
          <a:blip r:embed="rId15">
            <a:extLst>
              <a:ext uri="{CDFE0825-6DEF-4EF5-8246-60DE8C826C90}">
                <a14:imgProps xmlns:a14="http://schemas.microsoft.com/office/drawing/2010/main" xmlns="">
                  <a14:imgLayer r:embed="rId16">
                    <a14:imgEffect name="5"/>
                  </a14:imgLayer>
                </a14:imgProps>
              </a:ext>
            </a:extLst>
          </a:blip>
          <a:stretch>
            <a:fillRect/>
          </a:stretch>
        </p:blipFill>
        <p:spPr>
          <a:xfrm>
            <a:off x="1805940" y="34925"/>
            <a:ext cx="972820" cy="703580"/>
          </a:xfrm>
          <a:prstGeom prst="rect">
            <a:avLst/>
          </a:prstGeom>
        </p:spPr>
      </p:pic>
      <p:pic>
        <p:nvPicPr>
          <p:cNvPr id="7" name="图片 6"/>
          <p:cNvPicPr>
            <a:picLocks noChangeAspect="1"/>
          </p:cNvPicPr>
          <p:nvPr/>
        </p:nvPicPr>
        <p:blipFill>
          <a:blip r:embed="rId17" cstate="print">
            <a:extLst>
              <a:ext uri="{28A0092B-C50C-407E-A947-70E740481C1C}">
                <a14:useLocalDpi xmlns:a14="http://schemas.microsoft.com/office/drawing/2010/main"/>
              </a:ext>
              <a:ext uri="{CDFE0825-6DEF-4EF5-8246-60DE8C826C90}">
                <a14:imgProps xmlns:a14="http://schemas.microsoft.com/office/drawing/2010/main" xmlns="">
                  <a14:imgLayer r:embed="rId18">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护栏警示灯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67410" y="3689985"/>
            <a:ext cx="2393950" cy="21971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41765" y="3695700"/>
            <a:ext cx="2134235" cy="2182495"/>
          </a:xfrm>
          <a:prstGeom prst="rect">
            <a:avLst/>
          </a:prstGeom>
        </p:spPr>
      </p:pic>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3428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安全文明</a:t>
            </a:r>
          </a:p>
          <a:p>
            <a:pPr algn="ctr"/>
            <a:r>
              <a:rPr lang="zh-CN" altLang="en-US" sz="1600" b="1" dirty="0">
                <a:solidFill>
                  <a:schemeClr val="bg1"/>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2.5 </a:t>
            </a:r>
            <a:r>
              <a:rPr lang="zh-CN" altLang="en-US" sz="1865" b="1" dirty="0">
                <a:solidFill>
                  <a:schemeClr val="tx1">
                    <a:lumMod val="65000"/>
                    <a:lumOff val="35000"/>
                  </a:schemeClr>
                </a:solidFill>
                <a:latin typeface="微软雅黑" panose="020B0503020204020204" charset="-122"/>
                <a:ea typeface="微软雅黑" panose="020B0503020204020204" charset="-122"/>
              </a:rPr>
              <a:t>安全防护标准化</a:t>
            </a:r>
          </a:p>
        </p:txBody>
      </p:sp>
      <p:pic>
        <p:nvPicPr>
          <p:cNvPr id="3" name="图片 2" descr="b9d17645d9c239b69fb4373662f936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59485" y="1845706"/>
            <a:ext cx="10101580" cy="1106170"/>
          </a:xfrm>
          <a:prstGeom prst="rect">
            <a:avLst/>
          </a:prstGeom>
          <a:noFill/>
        </p:spPr>
        <p:txBody>
          <a:bodyPr wrap="square" rtlCol="0">
            <a:noAutofit/>
          </a:bodyPr>
          <a:lstStyle/>
          <a:p>
            <a:pPr marL="0" indent="0" latinLnBrk="0">
              <a:lnSpc>
                <a:spcPct val="150000"/>
              </a:lnSpc>
            </a:pPr>
            <a:r>
              <a:rPr lang="en-US" dirty="0">
                <a:sym typeface="+mn-ea"/>
              </a:rPr>
              <a:t>        </a:t>
            </a:r>
            <a:r>
              <a:rPr lang="zh-CN" altLang="en-US" sz="1600" dirty="0">
                <a:sym typeface="+mn-ea"/>
              </a:rPr>
              <a:t>项目部统一现场的防护标准，有效的推进施工现场安全标准化工作。安全防护包括安全防护棚、电梯井、临边洞口、配电箱等部位均采用定型化的设施。定型化防护设施较之传统的防护设施具有安装速度快、防护效果好能够多次周转有效降低成本的优点。</a:t>
            </a:r>
            <a:endParaRPr dirty="0">
              <a:latin typeface="微软雅黑" panose="020B0503020204020204" charset="-122"/>
              <a:ea typeface="微软雅黑" panose="020B0503020204020204" charset="-122"/>
              <a:cs typeface="微软雅黑" panose="020B0503020204020204" charset="-122"/>
            </a:endParaRPr>
          </a:p>
        </p:txBody>
      </p:sp>
      <p:sp>
        <p:nvSpPr>
          <p:cNvPr id="39" name="矩形 38"/>
          <p:cNvSpPr/>
          <p:nvPr/>
        </p:nvSpPr>
        <p:spPr>
          <a:xfrm>
            <a:off x="812800" y="1807845"/>
            <a:ext cx="10419715" cy="1336040"/>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文本框 18"/>
          <p:cNvSpPr txBox="1"/>
          <p:nvPr/>
        </p:nvSpPr>
        <p:spPr>
          <a:xfrm>
            <a:off x="867384" y="5872865"/>
            <a:ext cx="2394002"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定型化防护栏杆</a:t>
            </a:r>
          </a:p>
        </p:txBody>
      </p:sp>
      <p:sp>
        <p:nvSpPr>
          <p:cNvPr id="20" name="文本框 19"/>
          <p:cNvSpPr txBox="1"/>
          <p:nvPr/>
        </p:nvSpPr>
        <p:spPr>
          <a:xfrm>
            <a:off x="3525032" y="5872865"/>
            <a:ext cx="2290445"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临边洞口防护</a:t>
            </a:r>
          </a:p>
        </p:txBody>
      </p:sp>
      <p:sp>
        <p:nvSpPr>
          <p:cNvPr id="21" name="文本框 20"/>
          <p:cNvSpPr txBox="1"/>
          <p:nvPr/>
        </p:nvSpPr>
        <p:spPr>
          <a:xfrm>
            <a:off x="6078921" y="5872865"/>
            <a:ext cx="2740388"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配电箱防护</a:t>
            </a:r>
          </a:p>
        </p:txBody>
      </p:sp>
      <p:sp>
        <p:nvSpPr>
          <p:cNvPr id="32" name="文本框 31"/>
          <p:cNvSpPr txBox="1"/>
          <p:nvPr/>
        </p:nvSpPr>
        <p:spPr>
          <a:xfrm>
            <a:off x="9041512" y="5872865"/>
            <a:ext cx="2133853"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通道防护棚</a:t>
            </a:r>
          </a:p>
        </p:txBody>
      </p:sp>
      <p:sp>
        <p:nvSpPr>
          <p:cNvPr id="33"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2" name="图片 1" descr="7b0a202020202266696c746572223a202230220a7d0a"/>
          <p:cNvPicPr>
            <a:picLocks noChangeAspect="1"/>
          </p:cNvPicPr>
          <p:nvPr/>
        </p:nvPicPr>
        <p:blipFill>
          <a:blip r:embed="rId8">
            <a:extLst>
              <a:ext uri="{CDFE0825-6DEF-4EF5-8246-60DE8C826C90}">
                <a14:imgProps xmlns:a14="http://schemas.microsoft.com/office/drawing/2010/main" xmlns="">
                  <a14:imgLayer r:embed="rId9">
                    <a14:imgEffect name="5"/>
                  </a14:imgLayer>
                </a14:imgProps>
              </a:ext>
            </a:extLst>
          </a:blip>
          <a:stretch>
            <a:fillRect/>
          </a:stretch>
        </p:blipFill>
        <p:spPr>
          <a:xfrm>
            <a:off x="1805940" y="34925"/>
            <a:ext cx="972820" cy="703580"/>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5"/>
                  </a14:imgLayer>
                </a14:imgProps>
              </a:ext>
            </a:extLst>
          </a:blip>
          <a:stretch>
            <a:fillRect/>
          </a:stretch>
        </p:blipFill>
        <p:spPr>
          <a:xfrm>
            <a:off x="303530" y="-3175"/>
            <a:ext cx="906145" cy="741680"/>
          </a:xfrm>
          <a:prstGeom prst="rect">
            <a:avLst/>
          </a:prstGeom>
        </p:spPr>
      </p:pic>
      <p:pic>
        <p:nvPicPr>
          <p:cNvPr id="6" name="图片 5"/>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524885" y="3689350"/>
            <a:ext cx="2291715" cy="2192020"/>
          </a:xfrm>
          <a:prstGeom prst="rect">
            <a:avLst/>
          </a:prstGeom>
        </p:spPr>
      </p:pic>
      <p:pic>
        <p:nvPicPr>
          <p:cNvPr id="10" name="图片 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80125" y="3689985"/>
            <a:ext cx="2733675" cy="2191385"/>
          </a:xfrm>
          <a:prstGeom prst="rect">
            <a:avLst/>
          </a:prstGeom>
        </p:spPr>
      </p:pic>
      <p:pic>
        <p:nvPicPr>
          <p:cNvPr id="12" name="图片 11" descr="2d59c5e6eed341c03bfc62a412e99c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9040495" y="3689350"/>
            <a:ext cx="2141220" cy="21977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3428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安全文明</a:t>
            </a:r>
          </a:p>
          <a:p>
            <a:pPr algn="ctr"/>
            <a:r>
              <a:rPr lang="zh-CN" altLang="en-US" sz="1600" b="1" dirty="0">
                <a:solidFill>
                  <a:schemeClr val="bg1"/>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2.6 </a:t>
            </a:r>
            <a:r>
              <a:rPr lang="zh-CN" altLang="en-US" sz="1865" b="1" dirty="0">
                <a:solidFill>
                  <a:schemeClr val="tx1">
                    <a:lumMod val="65000"/>
                    <a:lumOff val="35000"/>
                  </a:schemeClr>
                </a:solidFill>
                <a:latin typeface="微软雅黑" panose="020B0503020204020204" charset="-122"/>
                <a:ea typeface="微软雅黑" panose="020B0503020204020204" charset="-122"/>
              </a:rPr>
              <a:t>安全标牌可视化</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59485" y="1845945"/>
            <a:ext cx="10217150" cy="1106170"/>
          </a:xfrm>
          <a:prstGeom prst="rect">
            <a:avLst/>
          </a:prstGeom>
          <a:noFill/>
        </p:spPr>
        <p:txBody>
          <a:bodyPr wrap="square" rtlCol="0">
            <a:noAutofit/>
          </a:bodyPr>
          <a:lstStyle/>
          <a:p>
            <a:pPr indent="457200" fontAlgn="auto">
              <a:lnSpc>
                <a:spcPct val="150000"/>
              </a:lnSpc>
            </a:pPr>
            <a:r>
              <a:rPr lang="zh-CN" altLang="en-US" sz="1600" dirty="0">
                <a:sym typeface="+mn-ea"/>
              </a:rPr>
              <a:t>安全标识可视化内容是施工现场安全文化的重要组成部分，它们通过持续的视觉影响，促进了安全文化的建设对，提高工人安全意识、规范行为准则，预防事故发生有着不可或缺的作用，使安全成为每个人的自觉行为。</a:t>
            </a:r>
            <a:endParaRPr sz="1600" dirty="0">
              <a:latin typeface="微软雅黑" panose="020B0503020204020204" charset="-122"/>
              <a:ea typeface="微软雅黑" panose="020B0503020204020204" charset="-122"/>
              <a:cs typeface="微软雅黑" panose="020B0503020204020204" charset="-122"/>
            </a:endParaRPr>
          </a:p>
        </p:txBody>
      </p:sp>
      <p:sp>
        <p:nvSpPr>
          <p:cNvPr id="39" name="矩形 38"/>
          <p:cNvSpPr/>
          <p:nvPr/>
        </p:nvSpPr>
        <p:spPr>
          <a:xfrm>
            <a:off x="812800" y="1807845"/>
            <a:ext cx="10439400" cy="954405"/>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文本框 18"/>
          <p:cNvSpPr txBox="1"/>
          <p:nvPr/>
        </p:nvSpPr>
        <p:spPr>
          <a:xfrm>
            <a:off x="812798" y="5830923"/>
            <a:ext cx="3006725"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标识标语</a:t>
            </a:r>
          </a:p>
        </p:txBody>
      </p:sp>
      <p:sp>
        <p:nvSpPr>
          <p:cNvPr id="21" name="文本框 20"/>
          <p:cNvSpPr txBox="1"/>
          <p:nvPr/>
        </p:nvSpPr>
        <p:spPr>
          <a:xfrm>
            <a:off x="4198529" y="5830923"/>
            <a:ext cx="3464045" cy="306705"/>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规范安全公示</a:t>
            </a:r>
          </a:p>
        </p:txBody>
      </p:sp>
      <p:sp>
        <p:nvSpPr>
          <p:cNvPr id="32" name="文本框 31"/>
          <p:cNvSpPr txBox="1"/>
          <p:nvPr/>
        </p:nvSpPr>
        <p:spPr>
          <a:xfrm>
            <a:off x="8027021" y="5830923"/>
            <a:ext cx="3006724"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路牌指引</a:t>
            </a:r>
          </a:p>
        </p:txBody>
      </p:sp>
      <p:sp>
        <p:nvSpPr>
          <p:cNvPr id="43"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2" name="图片 1" descr="7b0a202020202266696c746572223a202230220a7d0a"/>
          <p:cNvPicPr>
            <a:picLocks noChangeAspect="1"/>
          </p:cNvPicPr>
          <p:nvPr/>
        </p:nvPicPr>
        <p:blipFill>
          <a:blip r:embed="rId6">
            <a:extLst>
              <a:ext uri="{CDFE0825-6DEF-4EF5-8246-60DE8C826C90}">
                <a14:imgProps xmlns:a14="http://schemas.microsoft.com/office/drawing/2010/main" xmlns="">
                  <a14:imgLayer r:embed="rId7">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a:ext>
              <a:ext uri="{CDFE0825-6DEF-4EF5-8246-60DE8C826C90}">
                <a14:imgProps xmlns:a14="http://schemas.microsoft.com/office/drawing/2010/main" xmlns="">
                  <a14:imgLayer r:embed="rId9">
                    <a14:imgEffect name="5"/>
                  </a14:imgLayer>
                </a14:imgProps>
              </a:ext>
            </a:extLst>
          </a:blip>
          <a:stretch>
            <a:fillRect/>
          </a:stretch>
        </p:blipFill>
        <p:spPr>
          <a:xfrm>
            <a:off x="303530" y="-3175"/>
            <a:ext cx="906145" cy="741680"/>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20"/>
                  </a14:imgLayer>
                </a14:imgProps>
              </a:ext>
            </a:extLst>
          </a:blip>
          <a:srcRect b="-10818"/>
          <a:stretch>
            <a:fillRect/>
          </a:stretch>
        </p:blipFill>
        <p:spPr>
          <a:xfrm>
            <a:off x="8027035" y="3385820"/>
            <a:ext cx="2948940" cy="2673985"/>
          </a:xfrm>
          <a:prstGeom prst="rect">
            <a:avLst/>
          </a:prstGeom>
        </p:spPr>
      </p:pic>
      <p:pic>
        <p:nvPicPr>
          <p:cNvPr id="7" name="图片 6"/>
          <p:cNvPicPr>
            <a:picLocks noChangeAspect="1"/>
          </p:cNvPicPr>
          <p:nvPr/>
        </p:nvPicPr>
        <p:blipFill>
          <a:blip r:embed="rId12"/>
          <a:stretch>
            <a:fillRect/>
          </a:stretch>
        </p:blipFill>
        <p:spPr>
          <a:xfrm>
            <a:off x="813435" y="3385820"/>
            <a:ext cx="3006725" cy="2382520"/>
          </a:xfrm>
          <a:prstGeom prst="rect">
            <a:avLst/>
          </a:prstGeom>
        </p:spPr>
      </p:pic>
      <p:pic>
        <p:nvPicPr>
          <p:cNvPr id="8" name="图片 7"/>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a:xfrm>
            <a:off x="4198620" y="3385820"/>
            <a:ext cx="3449955" cy="23825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0881a1a72b8f8ff8fbafc86dec9382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504940" y="3222625"/>
            <a:ext cx="4732655" cy="3040380"/>
          </a:xfrm>
          <a:prstGeom prst="rect">
            <a:avLst/>
          </a:prstGeom>
        </p:spPr>
      </p:pic>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3428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安全文明</a:t>
            </a:r>
          </a:p>
          <a:p>
            <a:pPr algn="ctr"/>
            <a:r>
              <a:rPr lang="zh-CN" altLang="en-US" sz="1600" b="1" dirty="0">
                <a:solidFill>
                  <a:schemeClr val="bg1"/>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286766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2.7 </a:t>
            </a:r>
            <a:r>
              <a:rPr lang="zh-CN" altLang="en-US" sz="1865" b="1" dirty="0">
                <a:solidFill>
                  <a:schemeClr val="tx1">
                    <a:lumMod val="65000"/>
                    <a:lumOff val="35000"/>
                  </a:schemeClr>
                </a:solidFill>
                <a:latin typeface="微软雅黑" panose="020B0503020204020204" charset="-122"/>
                <a:ea typeface="微软雅黑" panose="020B0503020204020204" charset="-122"/>
              </a:rPr>
              <a:t>现场检查</a:t>
            </a:r>
          </a:p>
        </p:txBody>
      </p:sp>
      <p:pic>
        <p:nvPicPr>
          <p:cNvPr id="3" name="图片 2" descr="b9d17645d9c239b69fb4373662f9364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62025" y="1869440"/>
            <a:ext cx="10101580" cy="1106170"/>
          </a:xfrm>
          <a:prstGeom prst="rect">
            <a:avLst/>
          </a:prstGeom>
          <a:noFill/>
        </p:spPr>
        <p:txBody>
          <a:bodyPr wrap="square" rtlCol="0">
            <a:noAutofit/>
          </a:bodyPr>
          <a:lstStyle/>
          <a:p>
            <a:pPr indent="457200" fontAlgn="auto">
              <a:lnSpc>
                <a:spcPct val="150000"/>
              </a:lnSpc>
            </a:pPr>
            <a:r>
              <a:rPr lang="zh-CN" altLang="en-US" sz="1600" dirty="0">
                <a:sym typeface="+mn-ea"/>
              </a:rPr>
              <a:t>项目部每周由项目经理组织带领开展带队检查 ，对现场的施工状况和安全风险进行全面排查，对检查发现的安全隐患进行记录并按时进行整改。</a:t>
            </a:r>
            <a:r>
              <a:rPr lang="zh-CN" altLang="en-US" sz="1600" dirty="0">
                <a:latin typeface="微软雅黑" panose="020B0503020204020204" charset="-122"/>
                <a:ea typeface="微软雅黑" panose="020B0503020204020204" charset="-122"/>
                <a:sym typeface="+mn-ea"/>
              </a:rPr>
              <a:t>隐患排查，除项目安管人员每日巡查外，每月、周由项目经理（安全总监）组织，项目各职能部门，劳务队伍，班组长参加进行定期安全检查和不定期专项安全检查。</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39" name="矩形 38"/>
          <p:cNvSpPr/>
          <p:nvPr/>
        </p:nvSpPr>
        <p:spPr>
          <a:xfrm>
            <a:off x="812800" y="1807845"/>
            <a:ext cx="10419715" cy="1306830"/>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文本框 9"/>
          <p:cNvSpPr txBox="1"/>
          <p:nvPr/>
        </p:nvSpPr>
        <p:spPr>
          <a:xfrm>
            <a:off x="920085" y="3222309"/>
            <a:ext cx="400110" cy="3041015"/>
          </a:xfrm>
          <a:prstGeom prst="rect">
            <a:avLst/>
          </a:prstGeom>
          <a:solidFill>
            <a:srgbClr val="00B0F0"/>
          </a:solid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Arial" panose="020B0604020202020204" pitchFamily="34" charset="0"/>
                <a:ea typeface="微软雅黑" panose="020B0503020204020204" charset="-122"/>
              </a:rPr>
              <a:t>现场检查</a:t>
            </a:r>
          </a:p>
        </p:txBody>
      </p:sp>
      <p:sp>
        <p:nvSpPr>
          <p:cNvPr id="6"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7" name="图片 6" descr="7b0a202020202266696c746572223a202230220a7d0a"/>
          <p:cNvPicPr>
            <a:picLocks noChangeAspect="1"/>
          </p:cNvPicPr>
          <p:nvPr/>
        </p:nvPicPr>
        <p:blipFill>
          <a:blip r:embed="rId7">
            <a:extLst>
              <a:ext uri="{CDFE0825-6DEF-4EF5-8246-60DE8C826C90}">
                <a14:imgProps xmlns:a14="http://schemas.microsoft.com/office/drawing/2010/main" xmlns="">
                  <a14:imgLayer r:embed="rId8">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a:ext>
              <a:ext uri="{CDFE0825-6DEF-4EF5-8246-60DE8C826C90}">
                <a14:imgProps xmlns:a14="http://schemas.microsoft.com/office/drawing/2010/main" xmlns="">
                  <a14:imgLayer r:embed="rId10">
                    <a14:imgEffect name="5"/>
                  </a14:imgLayer>
                </a14:imgProps>
              </a:ext>
            </a:extLst>
          </a:blip>
          <a:stretch>
            <a:fillRect/>
          </a:stretch>
        </p:blipFill>
        <p:spPr>
          <a:xfrm>
            <a:off x="303530" y="-3175"/>
            <a:ext cx="906145" cy="741680"/>
          </a:xfrm>
          <a:prstGeom prst="rect">
            <a:avLst/>
          </a:prstGeom>
        </p:spPr>
      </p:pic>
      <p:pic>
        <p:nvPicPr>
          <p:cNvPr id="8" name="图片 7"/>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1565910" y="3223260"/>
            <a:ext cx="4693285" cy="30410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3428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安全文明</a:t>
            </a:r>
          </a:p>
          <a:p>
            <a:pPr algn="ctr"/>
            <a:r>
              <a:rPr lang="zh-CN" altLang="en-US" sz="1600" b="1" dirty="0">
                <a:solidFill>
                  <a:schemeClr val="bg1"/>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2562225"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2.8 </a:t>
            </a:r>
            <a:r>
              <a:rPr lang="zh-CN" altLang="en-US" sz="1865" b="1" dirty="0">
                <a:solidFill>
                  <a:schemeClr val="tx1">
                    <a:lumMod val="65000"/>
                    <a:lumOff val="35000"/>
                  </a:schemeClr>
                </a:solidFill>
                <a:latin typeface="微软雅黑" panose="020B0503020204020204" charset="-122"/>
                <a:ea typeface="微软雅黑" panose="020B0503020204020204" charset="-122"/>
              </a:rPr>
              <a:t>施工现场临建</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894907" y="1807690"/>
            <a:ext cx="10270490" cy="1106170"/>
          </a:xfrm>
          <a:prstGeom prst="rect">
            <a:avLst/>
          </a:prstGeom>
          <a:noFill/>
        </p:spPr>
        <p:txBody>
          <a:bodyPr wrap="square" rtlCol="0">
            <a:noAutofit/>
          </a:bodyPr>
          <a:lstStyle/>
          <a:p>
            <a:pPr marL="0" indent="0" latinLnBrk="0">
              <a:lnSpc>
                <a:spcPct val="150000"/>
              </a:lnSpc>
            </a:pPr>
            <a:r>
              <a:rPr lang="zh-CN" altLang="en-US" sz="1800" b="0" i="0" dirty="0">
                <a:solidFill>
                  <a:srgbClr val="333333"/>
                </a:solidFill>
                <a:effectLst/>
                <a:highlight>
                  <a:srgbClr val="FFFFFF"/>
                </a:highlight>
                <a:latin typeface="微软雅黑" panose="020B0503020204020204" charset="-122"/>
                <a:ea typeface="微软雅黑" panose="020B0503020204020204" charset="-122"/>
              </a:rPr>
              <a:t>        </a:t>
            </a:r>
            <a:r>
              <a:rPr lang="zh-CN" altLang="en-US" sz="1600" b="0" i="0" dirty="0">
                <a:solidFill>
                  <a:srgbClr val="333333"/>
                </a:solidFill>
                <a:effectLst/>
                <a:highlight>
                  <a:srgbClr val="FFFFFF"/>
                </a:highlight>
                <a:latin typeface="微软雅黑" panose="020B0503020204020204" charset="-122"/>
                <a:ea typeface="微软雅黑" panose="020B0503020204020204" charset="-122"/>
              </a:rPr>
              <a:t>项目部对施工现场进行了全面的规划，根据工程需求和现场条件，合理划分了办公区、材料堆放区、机械设备区等功能区域。每个区域都严格按照安全规范进行设计，确保人员和物资流动的顺畅与安全。</a:t>
            </a:r>
            <a:endParaRPr dirty="0">
              <a:latin typeface="微软雅黑" panose="020B0503020204020204" charset="-122"/>
              <a:ea typeface="微软雅黑" panose="020B0503020204020204" charset="-122"/>
              <a:cs typeface="微软雅黑" panose="020B0503020204020204" charset="-122"/>
            </a:endParaRPr>
          </a:p>
        </p:txBody>
      </p:sp>
      <p:sp>
        <p:nvSpPr>
          <p:cNvPr id="39" name="矩形 38"/>
          <p:cNvSpPr/>
          <p:nvPr/>
        </p:nvSpPr>
        <p:spPr>
          <a:xfrm>
            <a:off x="812800" y="1807846"/>
            <a:ext cx="10419715" cy="969148"/>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9" name="图片 1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858107" y="5214743"/>
            <a:ext cx="3906149" cy="1325609"/>
          </a:xfrm>
          <a:prstGeom prst="rect">
            <a:avLst/>
          </a:prstGeom>
        </p:spPr>
      </p:pic>
      <p:sp>
        <p:nvSpPr>
          <p:cNvPr id="2" name="文本框 9"/>
          <p:cNvSpPr txBox="1"/>
          <p:nvPr/>
        </p:nvSpPr>
        <p:spPr>
          <a:xfrm>
            <a:off x="894907" y="5246610"/>
            <a:ext cx="400110" cy="1268805"/>
          </a:xfrm>
          <a:prstGeom prst="rect">
            <a:avLst/>
          </a:prstGeom>
          <a:solidFill>
            <a:srgbClr val="00B0F0"/>
          </a:solid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Arial" panose="020B0604020202020204" pitchFamily="34" charset="0"/>
                <a:ea typeface="微软雅黑" panose="020B0503020204020204" charset="-122"/>
              </a:rPr>
              <a:t>施工现场临建</a:t>
            </a:r>
          </a:p>
        </p:txBody>
      </p:sp>
      <p:sp>
        <p:nvSpPr>
          <p:cNvPr id="8" name="文本框 7"/>
          <p:cNvSpPr txBox="1"/>
          <p:nvPr/>
        </p:nvSpPr>
        <p:spPr>
          <a:xfrm>
            <a:off x="892277" y="4805028"/>
            <a:ext cx="3203010"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施工大门口概貌</a:t>
            </a:r>
          </a:p>
        </p:txBody>
      </p:sp>
      <p:sp>
        <p:nvSpPr>
          <p:cNvPr id="10" name="文本框 9"/>
          <p:cNvSpPr txBox="1"/>
          <p:nvPr/>
        </p:nvSpPr>
        <p:spPr>
          <a:xfrm>
            <a:off x="1858107" y="6232575"/>
            <a:ext cx="3906149"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立体减速带</a:t>
            </a:r>
          </a:p>
        </p:txBody>
      </p:sp>
      <p:sp>
        <p:nvSpPr>
          <p:cNvPr id="11" name="文本框 10"/>
          <p:cNvSpPr txBox="1"/>
          <p:nvPr/>
        </p:nvSpPr>
        <p:spPr>
          <a:xfrm>
            <a:off x="4202554" y="4797161"/>
            <a:ext cx="3356751"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办公区场外道路</a:t>
            </a:r>
          </a:p>
        </p:txBody>
      </p:sp>
      <p:sp>
        <p:nvSpPr>
          <p:cNvPr id="12" name="文本框 11"/>
          <p:cNvSpPr txBox="1"/>
          <p:nvPr/>
        </p:nvSpPr>
        <p:spPr>
          <a:xfrm>
            <a:off x="7666573" y="4805028"/>
            <a:ext cx="3362012" cy="306705"/>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项目部门前花园</a:t>
            </a:r>
          </a:p>
        </p:txBody>
      </p:sp>
      <p:sp>
        <p:nvSpPr>
          <p:cNvPr id="13" name="文本框 12"/>
          <p:cNvSpPr txBox="1"/>
          <p:nvPr/>
        </p:nvSpPr>
        <p:spPr>
          <a:xfrm>
            <a:off x="5979592" y="6241638"/>
            <a:ext cx="4285915" cy="306705"/>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生活区大门</a:t>
            </a:r>
          </a:p>
        </p:txBody>
      </p:sp>
      <p:sp>
        <p:nvSpPr>
          <p:cNvPr id="15"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16" name="图片 15" descr="7b0a202020202266696c746572223a202230220a7d0a"/>
          <p:cNvPicPr>
            <a:picLocks noChangeAspect="1"/>
          </p:cNvPicPr>
          <p:nvPr/>
        </p:nvPicPr>
        <p:blipFill>
          <a:blip r:embed="rId7">
            <a:extLst>
              <a:ext uri="{CDFE0825-6DEF-4EF5-8246-60DE8C826C90}">
                <a14:imgProps xmlns:a14="http://schemas.microsoft.com/office/drawing/2010/main" xmlns="">
                  <a14:imgLayer r:embed="rId8">
                    <a14:imgEffect name="5"/>
                  </a14:imgLayer>
                </a14:imgProps>
              </a:ext>
            </a:extLst>
          </a:blip>
          <a:stretch>
            <a:fillRect/>
          </a:stretch>
        </p:blipFill>
        <p:spPr>
          <a:xfrm>
            <a:off x="1805940" y="34925"/>
            <a:ext cx="972820" cy="703580"/>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a:ext>
              <a:ext uri="{CDFE0825-6DEF-4EF5-8246-60DE8C826C90}">
                <a14:imgProps xmlns:a14="http://schemas.microsoft.com/office/drawing/2010/main" xmlns="">
                  <a14:imgLayer r:embed="rId10">
                    <a14:imgEffect name="5"/>
                  </a14:imgLayer>
                </a14:imgProps>
              </a:ext>
            </a:extLst>
          </a:blip>
          <a:stretch>
            <a:fillRect/>
          </a:stretch>
        </p:blipFill>
        <p:spPr>
          <a:xfrm>
            <a:off x="303530" y="-3175"/>
            <a:ext cx="906145" cy="741680"/>
          </a:xfrm>
          <a:prstGeom prst="rect">
            <a:avLst/>
          </a:prstGeom>
        </p:spPr>
      </p:pic>
      <p:pic>
        <p:nvPicPr>
          <p:cNvPr id="21" name="图片 2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202430" y="3021965"/>
            <a:ext cx="3343275" cy="1783080"/>
          </a:xfrm>
          <a:prstGeom prst="rect">
            <a:avLst/>
          </a:prstGeom>
        </p:spPr>
      </p:pic>
      <p:pic>
        <p:nvPicPr>
          <p:cNvPr id="32" name="图片 31" descr="7b0a202020202266696c746572223a202230220a7d0a"/>
          <p:cNvPicPr>
            <a:picLocks noChangeAspect="1"/>
          </p:cNvPicPr>
          <p:nvPr/>
        </p:nvPicPr>
        <p:blipFill>
          <a:blip r:embed="rId12">
            <a:extLst>
              <a:ext uri="{CDFE0825-6DEF-4EF5-8246-60DE8C826C90}">
                <a14:imgProps xmlns:a14="http://schemas.microsoft.com/office/drawing/2010/main" xmlns="">
                  <a14:imgLayer r:embed="rId13">
                    <a14:imgEffect name="20"/>
                  </a14:imgLayer>
                </a14:imgProps>
              </a:ext>
            </a:extLst>
          </a:blip>
          <a:stretch>
            <a:fillRect/>
          </a:stretch>
        </p:blipFill>
        <p:spPr>
          <a:xfrm>
            <a:off x="5979795" y="5256530"/>
            <a:ext cx="4286250" cy="975995"/>
          </a:xfrm>
          <a:prstGeom prst="rect">
            <a:avLst/>
          </a:prstGeom>
        </p:spPr>
      </p:pic>
      <p:pic>
        <p:nvPicPr>
          <p:cNvPr id="33" name="图片 32"/>
          <p:cNvPicPr>
            <a:picLocks noChangeAspect="1"/>
          </p:cNvPicPr>
          <p:nvPr/>
        </p:nvPicPr>
        <p:blipFill>
          <a:blip r:embed="rId14" cstate="print">
            <a:extLst>
              <a:ext uri="{28A0092B-C50C-407E-A947-70E740481C1C}">
                <a14:useLocalDpi xmlns:a14="http://schemas.microsoft.com/office/drawing/2010/main"/>
              </a:ext>
              <a:ext uri="{CDFE0825-6DEF-4EF5-8246-60DE8C826C90}">
                <a14:imgProps xmlns:a14="http://schemas.microsoft.com/office/drawing/2010/main" xmlns="">
                  <a14:imgLayer r:embed="rId15">
                    <a14:imgEffect name="20"/>
                  </a14:imgLayer>
                </a14:imgProps>
              </a:ext>
            </a:extLst>
          </a:blip>
          <a:stretch>
            <a:fillRect/>
          </a:stretch>
        </p:blipFill>
        <p:spPr>
          <a:xfrm>
            <a:off x="887730" y="3014980"/>
            <a:ext cx="3194685" cy="1778635"/>
          </a:xfrm>
          <a:prstGeom prst="rect">
            <a:avLst/>
          </a:prstGeom>
        </p:spPr>
      </p:pic>
      <p:pic>
        <p:nvPicPr>
          <p:cNvPr id="36" name="图片 35" descr="7b0a202020202266696c746572223a202230220a7d0a"/>
          <p:cNvPicPr>
            <a:picLocks noChangeAspect="1"/>
          </p:cNvPicPr>
          <p:nvPr/>
        </p:nvPicPr>
        <p:blipFill>
          <a:blip r:embed="rId16" cstate="print">
            <a:extLst>
              <a:ext uri="{28A0092B-C50C-407E-A947-70E740481C1C}">
                <a14:useLocalDpi xmlns:a14="http://schemas.microsoft.com/office/drawing/2010/main"/>
              </a:ext>
              <a:ext uri="{CDFE0825-6DEF-4EF5-8246-60DE8C826C90}">
                <a14:imgProps xmlns:a14="http://schemas.microsoft.com/office/drawing/2010/main" xmlns="">
                  <a14:imgLayer r:embed="rId17">
                    <a14:imgEffect name="20"/>
                  </a14:imgLayer>
                </a14:imgProps>
              </a:ext>
            </a:extLst>
          </a:blip>
          <a:srcRect/>
          <a:stretch>
            <a:fillRect/>
          </a:stretch>
        </p:blipFill>
        <p:spPr>
          <a:xfrm>
            <a:off x="7666355" y="3018155"/>
            <a:ext cx="3327400" cy="18307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660751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施工管理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b9d17645d9c239b69fb4373662f9364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49"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6" name="textbox 550"/>
          <p:cNvSpPr/>
          <p:nvPr/>
        </p:nvSpPr>
        <p:spPr>
          <a:xfrm>
            <a:off x="5535425" y="3149367"/>
            <a:ext cx="3173473" cy="559265"/>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1000"/>
              </a:lnSpc>
            </a:pPr>
            <a:r>
              <a:rPr lang="zh-CN" altLang="en-US" sz="3200" kern="0" spc="-10" dirty="0">
                <a:solidFill>
                  <a:srgbClr val="005BC0">
                    <a:alpha val="100000"/>
                  </a:srgbClr>
                </a:solidFill>
                <a:latin typeface="微软雅黑" panose="020B0503020204020204" charset="-122"/>
                <a:ea typeface="微软雅黑" panose="020B0503020204020204" charset="-122"/>
                <a:cs typeface="微软雅黑" panose="020B0503020204020204" charset="-122"/>
              </a:rPr>
              <a:t>智慧应用管理</a:t>
            </a:r>
            <a:endParaRPr sz="3200" dirty="0">
              <a:latin typeface="微软雅黑" panose="020B0503020204020204" charset="-122"/>
              <a:ea typeface="微软雅黑" panose="020B0503020204020204" charset="-122"/>
              <a:cs typeface="微软雅黑" panose="020B0503020204020204" charset="-122"/>
            </a:endParaRPr>
          </a:p>
        </p:txBody>
      </p:sp>
      <p:pic>
        <p:nvPicPr>
          <p:cNvPr id="7" name="picture 32"/>
          <p:cNvPicPr>
            <a:picLocks noChangeAspect="1"/>
          </p:cNvPicPr>
          <p:nvPr/>
        </p:nvPicPr>
        <p:blipFill>
          <a:blip r:embed="rId7"/>
          <a:stretch>
            <a:fillRect/>
          </a:stretch>
        </p:blipFill>
        <p:spPr>
          <a:xfrm>
            <a:off x="4834813" y="2795273"/>
            <a:ext cx="19050" cy="1276349"/>
          </a:xfrm>
          <a:prstGeom prst="rect">
            <a:avLst/>
          </a:prstGeom>
        </p:spPr>
      </p:pic>
      <p:sp>
        <p:nvSpPr>
          <p:cNvPr id="16" name="椭圆 15"/>
          <p:cNvSpPr/>
          <p:nvPr>
            <p:custDataLst>
              <p:tags r:id="rId1"/>
            </p:custDataLst>
          </p:nvPr>
        </p:nvSpPr>
        <p:spPr>
          <a:xfrm>
            <a:off x="3145244" y="2795273"/>
            <a:ext cx="1283419" cy="1283421"/>
          </a:xfrm>
          <a:prstGeom prst="ellipse">
            <a:avLst/>
          </a:prstGeom>
          <a:gradFill flip="none" rotWithShape="1">
            <a:gsLst>
              <a:gs pos="0">
                <a:srgbClr val="5B9BD5">
                  <a:lumMod val="50000"/>
                </a:srgbClr>
              </a:gs>
              <a:gs pos="47000">
                <a:srgbClr val="5B9BD5">
                  <a:lumMod val="75000"/>
                </a:srgbClr>
              </a:gs>
              <a:gs pos="100000">
                <a:srgbClr val="00B0F0"/>
              </a:gs>
            </a:gsLst>
            <a:lin ang="18000000" scaled="0"/>
            <a:tileRect/>
          </a:gradFill>
          <a:ln w="12700" cap="flat" cmpd="sng" algn="ctr">
            <a:noFill/>
            <a:prstDash val="solid"/>
            <a:miter lim="800000"/>
          </a:ln>
          <a:effectLst>
            <a:outerShdw blurRad="685800" dist="571500" dir="8100000" sx="79000" sy="79000" algn="r" rotWithShape="0">
              <a:prstClr val="black">
                <a:alpha val="7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cs typeface="+mn-ea"/>
              <a:sym typeface="+mn-lt"/>
            </a:endParaRPr>
          </a:p>
        </p:txBody>
      </p:sp>
      <p:sp>
        <p:nvSpPr>
          <p:cNvPr id="29" name="矩形 28"/>
          <p:cNvSpPr>
            <a:spLocks noChangeArrowheads="1"/>
          </p:cNvSpPr>
          <p:nvPr>
            <p:custDataLst>
              <p:tags r:id="rId2"/>
            </p:custDataLst>
          </p:nvPr>
        </p:nvSpPr>
        <p:spPr bwMode="auto">
          <a:xfrm>
            <a:off x="3489352" y="3123865"/>
            <a:ext cx="59501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b="0" i="0" u="none" strike="noStrike" kern="0" cap="none" spc="0" normalizeH="0" baseline="0" noProof="0" dirty="0">
                <a:ln>
                  <a:noFill/>
                </a:ln>
                <a:solidFill>
                  <a:prstClr val="white"/>
                </a:solidFill>
                <a:effectLst/>
                <a:uLnTx/>
                <a:uFillTx/>
                <a:latin typeface="+mn-lt"/>
                <a:ea typeface="+mn-ea"/>
                <a:cs typeface="+mn-ea"/>
                <a:sym typeface="+mn-lt"/>
              </a:rPr>
              <a:t>三</a:t>
            </a:r>
          </a:p>
        </p:txBody>
      </p:sp>
      <p:pic>
        <p:nvPicPr>
          <p:cNvPr id="2" name="图片 1" descr="7b0a202020202266696c746572223a202230220a7d0a"/>
          <p:cNvPicPr>
            <a:picLocks noChangeAspect="1"/>
          </p:cNvPicPr>
          <p:nvPr/>
        </p:nvPicPr>
        <p:blipFill>
          <a:blip r:embed="rId8">
            <a:extLst>
              <a:ext uri="{CDFE0825-6DEF-4EF5-8246-60DE8C826C90}">
                <a14:imgProps xmlns:a14="http://schemas.microsoft.com/office/drawing/2010/main" xmlns="">
                  <a14:imgLayer r:embed="rId9">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660751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施工管理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3.1 </a:t>
            </a:r>
            <a:r>
              <a:rPr lang="zh-CN" altLang="en-US" sz="1865" b="1" dirty="0">
                <a:solidFill>
                  <a:schemeClr val="tx1">
                    <a:lumMod val="65000"/>
                    <a:lumOff val="35000"/>
                  </a:schemeClr>
                </a:solidFill>
                <a:latin typeface="微软雅黑" panose="020B0503020204020204" charset="-122"/>
                <a:ea typeface="微软雅黑" panose="020B0503020204020204" charset="-122"/>
              </a:rPr>
              <a:t>智慧工地平台端</a:t>
            </a:r>
          </a:p>
        </p:txBody>
      </p:sp>
      <p:pic>
        <p:nvPicPr>
          <p:cNvPr id="3" name="图片 2" descr="b9d17645d9c239b69fb4373662f93642"/>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62025" y="1845706"/>
            <a:ext cx="10101580" cy="1174354"/>
          </a:xfrm>
          <a:prstGeom prst="rect">
            <a:avLst/>
          </a:prstGeom>
          <a:noFill/>
        </p:spPr>
        <p:txBody>
          <a:bodyPr wrap="square" rtlCol="0">
            <a:noAutofit/>
          </a:bodyPr>
          <a:lstStyle/>
          <a:p>
            <a:pPr indent="457200" fontAlgn="auto">
              <a:lnSpc>
                <a:spcPct val="150000"/>
              </a:lnSpc>
            </a:pPr>
            <a:r>
              <a:rPr lang="zh-CN" altLang="en-US" sz="1600" kern="100" dirty="0">
                <a:effectLst/>
                <a:latin typeface="微软雅黑" panose="020B0503020204020204" charset="-122"/>
                <a:ea typeface="微软雅黑" panose="020B0503020204020204" charset="-122"/>
              </a:rPr>
              <a:t>本项目通过智慧工地系统的建设能够为项目现场工程管理提供了先进技术手段，构建工地智能监控和控制体系，能有效弥补传统方法和技术在监管中的缺陷，实现对人、机、料、法、环的全方位实时监控，变被动“监督”为主动“监控”。</a:t>
            </a:r>
          </a:p>
          <a:p>
            <a:pPr marL="0" indent="0" latinLnBrk="0">
              <a:lnSpc>
                <a:spcPct val="150000"/>
              </a:lnSpc>
            </a:pPr>
            <a:endParaRPr dirty="0">
              <a:sym typeface="+mn-ea"/>
            </a:endParaRPr>
          </a:p>
        </p:txBody>
      </p:sp>
      <p:sp>
        <p:nvSpPr>
          <p:cNvPr id="39" name="矩形 38"/>
          <p:cNvSpPr/>
          <p:nvPr/>
        </p:nvSpPr>
        <p:spPr>
          <a:xfrm>
            <a:off x="812800" y="1807845"/>
            <a:ext cx="10419715" cy="1284605"/>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8" name="组合 7"/>
          <p:cNvGrpSpPr/>
          <p:nvPr>
            <p:custDataLst>
              <p:tags r:id="rId2"/>
            </p:custDataLst>
          </p:nvPr>
        </p:nvGrpSpPr>
        <p:grpSpPr>
          <a:xfrm>
            <a:off x="7527102" y="4869404"/>
            <a:ext cx="3174789" cy="1474580"/>
            <a:chOff x="4607619" y="3299571"/>
            <a:chExt cx="4850423" cy="2426705"/>
          </a:xfrm>
        </p:grpSpPr>
        <p:sp>
          <p:nvSpPr>
            <p:cNvPr id="9" name="Rounded Rectangle 13"/>
            <p:cNvSpPr/>
            <p:nvPr>
              <p:custDataLst>
                <p:tags r:id="rId3"/>
              </p:custDataLst>
            </p:nvPr>
          </p:nvSpPr>
          <p:spPr>
            <a:xfrm>
              <a:off x="4607619" y="3338041"/>
              <a:ext cx="506095" cy="506095"/>
            </a:xfrm>
            <a:prstGeom prst="roundRect">
              <a:avLst/>
            </a:prstGeom>
            <a:solidFill>
              <a:srgbClr val="2866A3"/>
            </a:solidFill>
            <a:ln>
              <a:noFill/>
            </a:ln>
            <a:effectLst/>
          </p:spPr>
          <p:txBody>
            <a:bodyPr vert="horz" wrap="square" lIns="0" tIns="0" rIns="0" bIns="0" numCol="1" anchor="ctr" anchorCtr="0" compatLnSpc="1"/>
            <a:lstStyle/>
            <a:p>
              <a:pPr algn="ctr">
                <a:lnSpc>
                  <a:spcPct val="150000"/>
                </a:lnSpc>
              </a:pPr>
              <a:endParaRPr lang="id-ID" sz="1050" dirty="0">
                <a:solidFill>
                  <a:schemeClr val="lt1"/>
                </a:solidFill>
                <a:ea typeface="思源黑体 CN Medium" panose="020B0600000000000000" charset="-122"/>
                <a:cs typeface="思源黑体 CN Medium" panose="020B0600000000000000" charset="-122"/>
              </a:endParaRPr>
            </a:p>
          </p:txBody>
        </p:sp>
        <p:sp>
          <p:nvSpPr>
            <p:cNvPr id="11" name="TextBox 9"/>
            <p:cNvSpPr txBox="1"/>
            <p:nvPr>
              <p:custDataLst>
                <p:tags r:id="rId4"/>
              </p:custDataLst>
            </p:nvPr>
          </p:nvSpPr>
          <p:spPr>
            <a:xfrm>
              <a:off x="5178978" y="3299571"/>
              <a:ext cx="1382005" cy="398674"/>
            </a:xfrm>
            <a:prstGeom prst="rect">
              <a:avLst/>
            </a:prstGeom>
            <a:noFill/>
          </p:spPr>
          <p:txBody>
            <a:bodyPr wrap="none" rtlCol="0">
              <a:spAutoFit/>
            </a:bodyPr>
            <a:lstStyle/>
            <a:p>
              <a:pPr>
                <a:lnSpc>
                  <a:spcPct val="150000"/>
                </a:lnSpc>
              </a:pPr>
              <a:r>
                <a:rPr lang="zh-CN" altLang="en-US" sz="1400" dirty="0">
                  <a:solidFill>
                    <a:srgbClr val="000000"/>
                  </a:solidFill>
                  <a:latin typeface="思源黑体 CN Medium" panose="020B0600000000000000" charset="-122"/>
                  <a:ea typeface="思源黑体 CN Medium" panose="020B0600000000000000" charset="-122"/>
                  <a:cs typeface="思源黑体 CN Medium" panose="020B0600000000000000" charset="-122"/>
                </a:rPr>
                <a:t>绿色施工系统</a:t>
              </a:r>
            </a:p>
          </p:txBody>
        </p:sp>
        <p:sp>
          <p:nvSpPr>
            <p:cNvPr id="14" name="TextBox 9"/>
            <p:cNvSpPr txBox="1"/>
            <p:nvPr>
              <p:custDataLst>
                <p:tags r:id="rId5"/>
              </p:custDataLst>
            </p:nvPr>
          </p:nvSpPr>
          <p:spPr>
            <a:xfrm>
              <a:off x="5178978" y="4240641"/>
              <a:ext cx="1382005" cy="398674"/>
            </a:xfrm>
            <a:prstGeom prst="rect">
              <a:avLst/>
            </a:prstGeom>
            <a:noFill/>
          </p:spPr>
          <p:txBody>
            <a:bodyPr wrap="none" rtlCol="0">
              <a:spAutoFit/>
            </a:bodyPr>
            <a:lstStyle/>
            <a:p>
              <a:pPr algn="l">
                <a:lnSpc>
                  <a:spcPct val="150000"/>
                </a:lnSpc>
              </a:pPr>
              <a:r>
                <a:rPr lang="zh-CN" altLang="en-US" sz="1400" dirty="0">
                  <a:solidFill>
                    <a:srgbClr val="000000"/>
                  </a:solidFill>
                  <a:latin typeface="思源黑体 CN Medium" panose="020B0600000000000000" charset="-122"/>
                  <a:ea typeface="思源黑体 CN Medium" panose="020B0600000000000000" charset="-122"/>
                  <a:cs typeface="思源黑体 CN Medium" panose="020B0600000000000000" charset="-122"/>
                  <a:sym typeface="+mn-ea"/>
                </a:rPr>
                <a:t>人员管理系统</a:t>
              </a:r>
            </a:p>
          </p:txBody>
        </p:sp>
        <p:sp>
          <p:nvSpPr>
            <p:cNvPr id="10" name="Rounded Rectangle 13"/>
            <p:cNvSpPr/>
            <p:nvPr>
              <p:custDataLst>
                <p:tags r:id="rId6"/>
              </p:custDataLst>
            </p:nvPr>
          </p:nvSpPr>
          <p:spPr>
            <a:xfrm>
              <a:off x="4607619" y="5220181"/>
              <a:ext cx="506095" cy="506095"/>
            </a:xfrm>
            <a:prstGeom prst="roundRect">
              <a:avLst/>
            </a:prstGeom>
            <a:solidFill>
              <a:srgbClr val="2866A3"/>
            </a:solidFill>
            <a:ln>
              <a:noFill/>
            </a:ln>
            <a:effectLst/>
          </p:spPr>
          <p:txBody>
            <a:bodyPr vert="horz" wrap="square" lIns="0" tIns="0" rIns="0" bIns="0" numCol="1" anchor="ctr" anchorCtr="0" compatLnSpc="1"/>
            <a:lstStyle/>
            <a:p>
              <a:pPr algn="ctr">
                <a:lnSpc>
                  <a:spcPct val="150000"/>
                </a:lnSpc>
              </a:pPr>
              <a:endParaRPr lang="id-ID" sz="1050" dirty="0">
                <a:solidFill>
                  <a:schemeClr val="lt1"/>
                </a:solidFill>
                <a:ea typeface="思源黑体 CN Medium" panose="020B0600000000000000" charset="-122"/>
                <a:cs typeface="思源黑体 CN Medium" panose="020B0600000000000000" charset="-122"/>
              </a:endParaRPr>
            </a:p>
          </p:txBody>
        </p:sp>
        <p:sp>
          <p:nvSpPr>
            <p:cNvPr id="12" name="TextBox 9"/>
            <p:cNvSpPr txBox="1"/>
            <p:nvPr>
              <p:custDataLst>
                <p:tags r:id="rId7"/>
              </p:custDataLst>
            </p:nvPr>
          </p:nvSpPr>
          <p:spPr>
            <a:xfrm>
              <a:off x="5178978" y="5181711"/>
              <a:ext cx="1382005" cy="398674"/>
            </a:xfrm>
            <a:prstGeom prst="rect">
              <a:avLst/>
            </a:prstGeom>
            <a:noFill/>
          </p:spPr>
          <p:txBody>
            <a:bodyPr wrap="none" rtlCol="0">
              <a:spAutoFit/>
            </a:bodyPr>
            <a:lstStyle/>
            <a:p>
              <a:pPr algn="l">
                <a:lnSpc>
                  <a:spcPct val="150000"/>
                </a:lnSpc>
              </a:pPr>
              <a:r>
                <a:rPr lang="zh-CN" altLang="en-US" sz="1400" dirty="0">
                  <a:solidFill>
                    <a:srgbClr val="000000"/>
                  </a:solidFill>
                  <a:latin typeface="思源黑体 CN Medium" panose="020B0600000000000000" charset="-122"/>
                  <a:ea typeface="思源黑体 CN Medium" panose="020B0600000000000000" charset="-122"/>
                  <a:cs typeface="思源黑体 CN Medium" panose="020B0600000000000000" charset="-122"/>
                  <a:sym typeface="+mn-ea"/>
                </a:rPr>
                <a:t>质量管理系统</a:t>
              </a:r>
            </a:p>
          </p:txBody>
        </p:sp>
        <p:sp>
          <p:nvSpPr>
            <p:cNvPr id="13" name="Rounded Rectangle 13"/>
            <p:cNvSpPr/>
            <p:nvPr>
              <p:custDataLst>
                <p:tags r:id="rId8"/>
              </p:custDataLst>
            </p:nvPr>
          </p:nvSpPr>
          <p:spPr>
            <a:xfrm>
              <a:off x="7111424" y="3338041"/>
              <a:ext cx="506095" cy="506095"/>
            </a:xfrm>
            <a:prstGeom prst="roundRect">
              <a:avLst/>
            </a:prstGeom>
            <a:solidFill>
              <a:srgbClr val="2866A3"/>
            </a:solidFill>
            <a:ln>
              <a:noFill/>
            </a:ln>
            <a:effectLst/>
          </p:spPr>
          <p:txBody>
            <a:bodyPr vert="horz" wrap="square" lIns="0" tIns="0" rIns="0" bIns="0" numCol="1" anchor="ctr" anchorCtr="0" compatLnSpc="1"/>
            <a:lstStyle/>
            <a:p>
              <a:pPr algn="ctr">
                <a:lnSpc>
                  <a:spcPct val="150000"/>
                </a:lnSpc>
              </a:pPr>
              <a:endParaRPr lang="id-ID" sz="1050" dirty="0">
                <a:solidFill>
                  <a:schemeClr val="lt1"/>
                </a:solidFill>
                <a:ea typeface="思源黑体 CN Medium" panose="020B0600000000000000" charset="-122"/>
                <a:cs typeface="思源黑体 CN Medium" panose="020B0600000000000000" charset="-122"/>
              </a:endParaRPr>
            </a:p>
          </p:txBody>
        </p:sp>
        <p:sp>
          <p:nvSpPr>
            <p:cNvPr id="18" name="TextBox 9"/>
            <p:cNvSpPr txBox="1"/>
            <p:nvPr>
              <p:custDataLst>
                <p:tags r:id="rId9"/>
              </p:custDataLst>
            </p:nvPr>
          </p:nvSpPr>
          <p:spPr>
            <a:xfrm>
              <a:off x="7682783" y="3299571"/>
              <a:ext cx="1578632" cy="398674"/>
            </a:xfrm>
            <a:prstGeom prst="rect">
              <a:avLst/>
            </a:prstGeom>
            <a:noFill/>
          </p:spPr>
          <p:txBody>
            <a:bodyPr wrap="none" rtlCol="0">
              <a:spAutoFit/>
            </a:bodyPr>
            <a:lstStyle/>
            <a:p>
              <a:pPr algn="l">
                <a:lnSpc>
                  <a:spcPct val="150000"/>
                </a:lnSpc>
              </a:pPr>
              <a:r>
                <a:rPr lang="zh-CN" altLang="en-US" sz="1400" dirty="0">
                  <a:solidFill>
                    <a:srgbClr val="000000"/>
                  </a:solidFill>
                  <a:latin typeface="思源黑体 CN Medium" panose="020B0600000000000000" charset="-122"/>
                  <a:ea typeface="思源黑体 CN Medium" panose="020B0600000000000000" charset="-122"/>
                  <a:cs typeface="思源黑体 CN Medium" panose="020B0600000000000000" charset="-122"/>
                </a:rPr>
                <a:t>AI视频监控系统</a:t>
              </a:r>
            </a:p>
          </p:txBody>
        </p:sp>
        <p:sp>
          <p:nvSpPr>
            <p:cNvPr id="19" name="Rounded Rectangle 13"/>
            <p:cNvSpPr/>
            <p:nvPr>
              <p:custDataLst>
                <p:tags r:id="rId10"/>
              </p:custDataLst>
            </p:nvPr>
          </p:nvSpPr>
          <p:spPr>
            <a:xfrm>
              <a:off x="7111424" y="4279111"/>
              <a:ext cx="506095" cy="506095"/>
            </a:xfrm>
            <a:prstGeom prst="roundRect">
              <a:avLst/>
            </a:prstGeom>
            <a:solidFill>
              <a:schemeClr val="tx1">
                <a:lumMod val="50000"/>
                <a:lumOff val="50000"/>
              </a:schemeClr>
            </a:solidFill>
            <a:ln>
              <a:noFill/>
            </a:ln>
            <a:effectLst/>
          </p:spPr>
          <p:txBody>
            <a:bodyPr vert="horz" wrap="square" lIns="0" tIns="0" rIns="0" bIns="0" numCol="1" anchor="ctr" anchorCtr="0" compatLnSpc="1"/>
            <a:lstStyle/>
            <a:p>
              <a:pPr algn="ctr">
                <a:lnSpc>
                  <a:spcPct val="150000"/>
                </a:lnSpc>
              </a:pPr>
              <a:endParaRPr lang="id-ID" sz="1050" dirty="0">
                <a:solidFill>
                  <a:schemeClr val="lt1"/>
                </a:solidFill>
                <a:ea typeface="思源黑体 CN Medium" panose="020B0600000000000000" charset="-122"/>
                <a:cs typeface="思源黑体 CN Medium" panose="020B0600000000000000" charset="-122"/>
              </a:endParaRPr>
            </a:p>
          </p:txBody>
        </p:sp>
        <p:sp>
          <p:nvSpPr>
            <p:cNvPr id="20" name="TextBox 9"/>
            <p:cNvSpPr txBox="1"/>
            <p:nvPr>
              <p:custDataLst>
                <p:tags r:id="rId11"/>
              </p:custDataLst>
            </p:nvPr>
          </p:nvSpPr>
          <p:spPr>
            <a:xfrm>
              <a:off x="7682783" y="4240641"/>
              <a:ext cx="1382005" cy="398674"/>
            </a:xfrm>
            <a:prstGeom prst="rect">
              <a:avLst/>
            </a:prstGeom>
            <a:noFill/>
          </p:spPr>
          <p:txBody>
            <a:bodyPr wrap="none" rtlCol="0">
              <a:spAutoFit/>
            </a:bodyPr>
            <a:lstStyle/>
            <a:p>
              <a:pPr algn="l">
                <a:lnSpc>
                  <a:spcPct val="150000"/>
                </a:lnSpc>
              </a:pPr>
              <a:r>
                <a:rPr lang="zh-CN" altLang="en-US" sz="1400" dirty="0">
                  <a:solidFill>
                    <a:srgbClr val="000000"/>
                  </a:solidFill>
                  <a:latin typeface="思源黑体 CN Medium" panose="020B0600000000000000" charset="-122"/>
                  <a:ea typeface="思源黑体 CN Medium" panose="020B0600000000000000" charset="-122"/>
                  <a:cs typeface="思源黑体 CN Medium" panose="020B0600000000000000" charset="-122"/>
                  <a:sym typeface="+mn-ea"/>
                </a:rPr>
                <a:t>安全管理系统</a:t>
              </a:r>
            </a:p>
          </p:txBody>
        </p:sp>
        <p:sp>
          <p:nvSpPr>
            <p:cNvPr id="21" name="Rounded Rectangle 13"/>
            <p:cNvSpPr/>
            <p:nvPr>
              <p:custDataLst>
                <p:tags r:id="rId12"/>
              </p:custDataLst>
            </p:nvPr>
          </p:nvSpPr>
          <p:spPr>
            <a:xfrm>
              <a:off x="7111424" y="5220181"/>
              <a:ext cx="506095" cy="506095"/>
            </a:xfrm>
            <a:prstGeom prst="roundRect">
              <a:avLst/>
            </a:prstGeom>
            <a:solidFill>
              <a:srgbClr val="2866A3"/>
            </a:solidFill>
            <a:ln>
              <a:noFill/>
            </a:ln>
            <a:effectLst/>
          </p:spPr>
          <p:txBody>
            <a:bodyPr vert="horz" wrap="square" lIns="0" tIns="0" rIns="0" bIns="0" numCol="1" anchor="ctr" anchorCtr="0" compatLnSpc="1"/>
            <a:lstStyle/>
            <a:p>
              <a:pPr algn="ctr">
                <a:lnSpc>
                  <a:spcPct val="150000"/>
                </a:lnSpc>
              </a:pPr>
              <a:endParaRPr lang="id-ID" sz="1050" dirty="0">
                <a:solidFill>
                  <a:schemeClr val="lt1"/>
                </a:solidFill>
                <a:ea typeface="思源黑体 CN Medium" panose="020B0600000000000000" charset="-122"/>
                <a:cs typeface="思源黑体 CN Medium" panose="020B0600000000000000" charset="-122"/>
              </a:endParaRPr>
            </a:p>
          </p:txBody>
        </p:sp>
        <p:sp>
          <p:nvSpPr>
            <p:cNvPr id="32" name="TextBox 9"/>
            <p:cNvSpPr txBox="1"/>
            <p:nvPr>
              <p:custDataLst>
                <p:tags r:id="rId13"/>
              </p:custDataLst>
            </p:nvPr>
          </p:nvSpPr>
          <p:spPr>
            <a:xfrm>
              <a:off x="7682783" y="5181711"/>
              <a:ext cx="1775259" cy="398674"/>
            </a:xfrm>
            <a:prstGeom prst="rect">
              <a:avLst/>
            </a:prstGeom>
            <a:noFill/>
          </p:spPr>
          <p:txBody>
            <a:bodyPr wrap="none" rtlCol="0">
              <a:spAutoFit/>
            </a:bodyPr>
            <a:lstStyle/>
            <a:p>
              <a:pPr algn="l">
                <a:lnSpc>
                  <a:spcPct val="150000"/>
                </a:lnSpc>
              </a:pPr>
              <a:r>
                <a:rPr lang="zh-CN" altLang="en-US" sz="1400" dirty="0">
                  <a:solidFill>
                    <a:srgbClr val="000000"/>
                  </a:solidFill>
                  <a:latin typeface="思源黑体 CN Medium" panose="020B0600000000000000" charset="-122"/>
                  <a:ea typeface="思源黑体 CN Medium" panose="020B0600000000000000" charset="-122"/>
                  <a:cs typeface="思源黑体 CN Medium" panose="020B0600000000000000" charset="-122"/>
                  <a:sym typeface="+mn-ea"/>
                </a:rPr>
                <a:t>危大工程监测系统</a:t>
              </a:r>
            </a:p>
          </p:txBody>
        </p:sp>
        <p:pic>
          <p:nvPicPr>
            <p:cNvPr id="36" name="图片 35" descr="施工地6"/>
            <p:cNvPicPr>
              <a:picLocks noChangeAspect="1"/>
            </p:cNvPicPr>
            <p:nvPr>
              <p:custDataLst>
                <p:tags r:id="rId14"/>
              </p:custDataLst>
            </p:nvPr>
          </p:nvPicPr>
          <p:blipFill>
            <a:blip r:embed="rId25" cstate="print">
              <a:extLst>
                <a:ext uri="{28A0092B-C50C-407E-A947-70E740481C1C}">
                  <a14:useLocalDpi xmlns:a14="http://schemas.microsoft.com/office/drawing/2010/main"/>
                </a:ext>
              </a:extLst>
            </a:blip>
            <a:stretch>
              <a:fillRect/>
            </a:stretch>
          </p:blipFill>
          <p:spPr>
            <a:xfrm>
              <a:off x="4693979" y="3404716"/>
              <a:ext cx="364490" cy="364490"/>
            </a:xfrm>
            <a:prstGeom prst="rect">
              <a:avLst/>
            </a:prstGeom>
          </p:spPr>
        </p:pic>
        <p:pic>
          <p:nvPicPr>
            <p:cNvPr id="37" name="图片 36" descr="施工地5"/>
            <p:cNvPicPr>
              <a:picLocks noChangeAspect="1"/>
            </p:cNvPicPr>
            <p:nvPr>
              <p:custDataLst>
                <p:tags r:id="rId15"/>
              </p:custDataLst>
            </p:nvPr>
          </p:nvPicPr>
          <p:blipFill>
            <a:blip r:embed="rId26" cstate="print">
              <a:extLst>
                <a:ext uri="{28A0092B-C50C-407E-A947-70E740481C1C}">
                  <a14:useLocalDpi xmlns:a14="http://schemas.microsoft.com/office/drawing/2010/main"/>
                </a:ext>
              </a:extLst>
            </a:blip>
            <a:stretch>
              <a:fillRect/>
            </a:stretch>
          </p:blipFill>
          <p:spPr>
            <a:xfrm>
              <a:off x="7186989" y="5288761"/>
              <a:ext cx="361950" cy="361950"/>
            </a:xfrm>
            <a:prstGeom prst="rect">
              <a:avLst/>
            </a:prstGeom>
          </p:spPr>
        </p:pic>
        <p:pic>
          <p:nvPicPr>
            <p:cNvPr id="38" name="图片 37" descr="施工地3"/>
            <p:cNvPicPr>
              <a:picLocks noChangeAspect="1"/>
            </p:cNvPicPr>
            <p:nvPr>
              <p:custDataLst>
                <p:tags r:id="rId16"/>
              </p:custDataLst>
            </p:nvPr>
          </p:nvPicPr>
          <p:blipFill>
            <a:blip r:embed="rId27" cstate="print">
              <a:extLst>
                <a:ext uri="{28A0092B-C50C-407E-A947-70E740481C1C}">
                  <a14:useLocalDpi xmlns:a14="http://schemas.microsoft.com/office/drawing/2010/main"/>
                </a:ext>
              </a:extLst>
            </a:blip>
            <a:stretch>
              <a:fillRect/>
            </a:stretch>
          </p:blipFill>
          <p:spPr>
            <a:xfrm>
              <a:off x="4633019" y="5260186"/>
              <a:ext cx="450850" cy="450850"/>
            </a:xfrm>
            <a:prstGeom prst="rect">
              <a:avLst/>
            </a:prstGeom>
          </p:spPr>
        </p:pic>
        <p:pic>
          <p:nvPicPr>
            <p:cNvPr id="40" name="图片 39" descr="施工地1"/>
            <p:cNvPicPr>
              <a:picLocks noChangeAspect="1"/>
            </p:cNvPicPr>
            <p:nvPr>
              <p:custDataLst>
                <p:tags r:id="rId17"/>
              </p:custDataLst>
            </p:nvPr>
          </p:nvPicPr>
          <p:blipFill>
            <a:blip r:embed="rId28" cstate="print">
              <a:extLst>
                <a:ext uri="{28A0092B-C50C-407E-A947-70E740481C1C}">
                  <a14:useLocalDpi xmlns:a14="http://schemas.microsoft.com/office/drawing/2010/main"/>
                </a:ext>
              </a:extLst>
            </a:blip>
            <a:stretch>
              <a:fillRect/>
            </a:stretch>
          </p:blipFill>
          <p:spPr>
            <a:xfrm>
              <a:off x="7121584" y="3321531"/>
              <a:ext cx="495935" cy="495935"/>
            </a:xfrm>
            <a:prstGeom prst="rect">
              <a:avLst/>
            </a:prstGeom>
          </p:spPr>
        </p:pic>
        <p:pic>
          <p:nvPicPr>
            <p:cNvPr id="41" name="图片 40" descr="施工地"/>
            <p:cNvPicPr>
              <a:picLocks noChangeAspect="1"/>
            </p:cNvPicPr>
            <p:nvPr>
              <p:custDataLst>
                <p:tags r:id="rId18"/>
              </p:custDataLst>
            </p:nvPr>
          </p:nvPicPr>
          <p:blipFill>
            <a:blip r:embed="rId29" cstate="print">
              <a:extLst>
                <a:ext uri="{28A0092B-C50C-407E-A947-70E740481C1C}">
                  <a14:useLocalDpi xmlns:a14="http://schemas.microsoft.com/office/drawing/2010/main"/>
                </a:ext>
              </a:extLst>
            </a:blip>
            <a:stretch>
              <a:fillRect/>
            </a:stretch>
          </p:blipFill>
          <p:spPr>
            <a:xfrm>
              <a:off x="7186989" y="4333721"/>
              <a:ext cx="362585" cy="362585"/>
            </a:xfrm>
            <a:prstGeom prst="rect">
              <a:avLst/>
            </a:prstGeom>
          </p:spPr>
        </p:pic>
        <p:sp>
          <p:nvSpPr>
            <p:cNvPr id="42" name="Rounded Rectangle 13"/>
            <p:cNvSpPr/>
            <p:nvPr>
              <p:custDataLst>
                <p:tags r:id="rId19"/>
              </p:custDataLst>
            </p:nvPr>
          </p:nvSpPr>
          <p:spPr>
            <a:xfrm>
              <a:off x="4607619" y="4279111"/>
              <a:ext cx="506095" cy="506095"/>
            </a:xfrm>
            <a:prstGeom prst="roundRect">
              <a:avLst/>
            </a:prstGeom>
            <a:solidFill>
              <a:schemeClr val="tx1">
                <a:lumMod val="50000"/>
                <a:lumOff val="50000"/>
              </a:schemeClr>
            </a:solidFill>
            <a:ln>
              <a:noFill/>
            </a:ln>
            <a:effectLst/>
          </p:spPr>
          <p:txBody>
            <a:bodyPr vert="horz" wrap="square" lIns="0" tIns="0" rIns="0" bIns="0" numCol="1" anchor="ctr" anchorCtr="0" compatLnSpc="1"/>
            <a:lstStyle/>
            <a:p>
              <a:pPr algn="ctr">
                <a:lnSpc>
                  <a:spcPct val="150000"/>
                </a:lnSpc>
              </a:pPr>
              <a:endParaRPr lang="id-ID" sz="1050" dirty="0">
                <a:solidFill>
                  <a:schemeClr val="lt1"/>
                </a:solidFill>
                <a:ea typeface="思源黑体 CN Medium" panose="020B0600000000000000" charset="-122"/>
                <a:cs typeface="思源黑体 CN Medium" panose="020B0600000000000000" charset="-122"/>
              </a:endParaRPr>
            </a:p>
          </p:txBody>
        </p:sp>
        <p:pic>
          <p:nvPicPr>
            <p:cNvPr id="43" name="图片 42" descr="施工地4"/>
            <p:cNvPicPr>
              <a:picLocks noChangeAspect="1"/>
            </p:cNvPicPr>
            <p:nvPr>
              <p:custDataLst>
                <p:tags r:id="rId20"/>
              </p:custDataLst>
            </p:nvPr>
          </p:nvPicPr>
          <p:blipFill>
            <a:blip r:embed="rId30" cstate="print">
              <a:extLst>
                <a:ext uri="{28A0092B-C50C-407E-A947-70E740481C1C}">
                  <a14:useLocalDpi xmlns:a14="http://schemas.microsoft.com/office/drawing/2010/main"/>
                </a:ext>
              </a:extLst>
            </a:blip>
            <a:stretch>
              <a:fillRect/>
            </a:stretch>
          </p:blipFill>
          <p:spPr>
            <a:xfrm>
              <a:off x="4633019" y="4304511"/>
              <a:ext cx="457835" cy="457835"/>
            </a:xfrm>
            <a:prstGeom prst="rect">
              <a:avLst/>
            </a:prstGeom>
          </p:spPr>
        </p:pic>
      </p:grpSp>
      <p:sp>
        <p:nvSpPr>
          <p:cNvPr id="2" name="文本框 9"/>
          <p:cNvSpPr txBox="1"/>
          <p:nvPr/>
        </p:nvSpPr>
        <p:spPr>
          <a:xfrm>
            <a:off x="920085" y="3222309"/>
            <a:ext cx="400110" cy="3219311"/>
          </a:xfrm>
          <a:prstGeom prst="rect">
            <a:avLst/>
          </a:prstGeom>
          <a:solidFill>
            <a:srgbClr val="00B0F0"/>
          </a:solid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Arial" panose="020B0604020202020204" pitchFamily="34" charset="0"/>
                <a:ea typeface="微软雅黑" panose="020B0503020204020204" charset="-122"/>
              </a:rPr>
              <a:t>智慧工地平台端</a:t>
            </a:r>
          </a:p>
        </p:txBody>
      </p:sp>
      <p:sp>
        <p:nvSpPr>
          <p:cNvPr id="49"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6" name="图片 5" descr="7b0a202020202266696c746572223a202230220a7d0a"/>
          <p:cNvPicPr>
            <a:picLocks noChangeAspect="1"/>
          </p:cNvPicPr>
          <p:nvPr/>
        </p:nvPicPr>
        <p:blipFill>
          <a:blip r:embed="rId31">
            <a:extLst>
              <a:ext uri="{CDFE0825-6DEF-4EF5-8246-60DE8C826C90}">
                <a14:imgProps xmlns:a14="http://schemas.microsoft.com/office/drawing/2010/main" xmlns="">
                  <a14:imgLayer r:embed="rId32">
                    <a14:imgEffect name="5"/>
                  </a14:imgLayer>
                </a14:imgProps>
              </a:ext>
            </a:extLst>
          </a:blip>
          <a:stretch>
            <a:fillRect/>
          </a:stretch>
        </p:blipFill>
        <p:spPr>
          <a:xfrm>
            <a:off x="1805940" y="34925"/>
            <a:ext cx="972820" cy="703580"/>
          </a:xfrm>
          <a:prstGeom prst="rect">
            <a:avLst/>
          </a:prstGeom>
        </p:spPr>
      </p:pic>
      <p:pic>
        <p:nvPicPr>
          <p:cNvPr id="7" name="图片 6"/>
          <p:cNvPicPr>
            <a:picLocks noChangeAspect="1"/>
          </p:cNvPicPr>
          <p:nvPr/>
        </p:nvPicPr>
        <p:blipFill>
          <a:blip r:embed="rId33" cstate="print">
            <a:extLst>
              <a:ext uri="{28A0092B-C50C-407E-A947-70E740481C1C}">
                <a14:useLocalDpi xmlns:a14="http://schemas.microsoft.com/office/drawing/2010/main"/>
              </a:ext>
              <a:ext uri="{CDFE0825-6DEF-4EF5-8246-60DE8C826C90}">
                <a14:imgProps xmlns:a14="http://schemas.microsoft.com/office/drawing/2010/main" xmlns="">
                  <a14:imgLayer r:embed="rId34">
                    <a14:imgEffect name="5"/>
                  </a14:imgLayer>
                </a14:imgProps>
              </a:ext>
            </a:extLst>
          </a:blip>
          <a:stretch>
            <a:fillRect/>
          </a:stretch>
        </p:blipFill>
        <p:spPr>
          <a:xfrm>
            <a:off x="303530" y="-3175"/>
            <a:ext cx="906145" cy="741680"/>
          </a:xfrm>
          <a:prstGeom prst="rect">
            <a:avLst/>
          </a:prstGeom>
        </p:spPr>
      </p:pic>
      <p:pic>
        <p:nvPicPr>
          <p:cNvPr id="16" name="图片 15"/>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7543800" y="3187700"/>
            <a:ext cx="3401695" cy="1575435"/>
          </a:xfrm>
          <a:prstGeom prst="rect">
            <a:avLst/>
          </a:prstGeom>
        </p:spPr>
      </p:pic>
      <p:pic>
        <p:nvPicPr>
          <p:cNvPr id="29" name="图片 28"/>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4905375" y="3187700"/>
            <a:ext cx="2245995" cy="1576070"/>
          </a:xfrm>
          <a:prstGeom prst="rect">
            <a:avLst/>
          </a:prstGeom>
        </p:spPr>
      </p:pic>
      <p:pic>
        <p:nvPicPr>
          <p:cNvPr id="33" name="图片 32"/>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4905375" y="4858385"/>
            <a:ext cx="2259330" cy="1485900"/>
          </a:xfrm>
          <a:prstGeom prst="rect">
            <a:avLst/>
          </a:prstGeom>
        </p:spPr>
      </p:pic>
      <p:pic>
        <p:nvPicPr>
          <p:cNvPr id="45" name="图片 44"/>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1768475" y="4869180"/>
            <a:ext cx="2860675" cy="1475105"/>
          </a:xfrm>
          <a:prstGeom prst="rect">
            <a:avLst/>
          </a:prstGeom>
        </p:spPr>
      </p:pic>
      <p:pic>
        <p:nvPicPr>
          <p:cNvPr id="50" name="图片 49"/>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768475" y="3222625"/>
            <a:ext cx="2867660" cy="15405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660751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施工管理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3.2 </a:t>
            </a:r>
            <a:r>
              <a:rPr lang="zh-CN" altLang="en-US" sz="1865" b="1" dirty="0">
                <a:solidFill>
                  <a:schemeClr val="tx1">
                    <a:lumMod val="65000"/>
                    <a:lumOff val="35000"/>
                  </a:schemeClr>
                </a:solidFill>
                <a:latin typeface="微软雅黑" panose="020B0503020204020204" charset="-122"/>
                <a:ea typeface="微软雅黑" panose="020B0503020204020204" charset="-122"/>
              </a:rPr>
              <a:t>智慧工地应用端、硬件端</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71867" y="1723904"/>
            <a:ext cx="10101580" cy="1106170"/>
          </a:xfrm>
          <a:prstGeom prst="rect">
            <a:avLst/>
          </a:prstGeom>
          <a:noFill/>
        </p:spPr>
        <p:txBody>
          <a:bodyPr wrap="square" rtlCol="0">
            <a:noAutofit/>
          </a:bodyPr>
          <a:lstStyle/>
          <a:p>
            <a:pPr indent="457200" fontAlgn="auto">
              <a:lnSpc>
                <a:spcPct val="150000"/>
              </a:lnSpc>
            </a:pPr>
            <a:r>
              <a:rPr sz="1600" dirty="0"/>
              <a:t>通过为项目安装各类的硬件设备，抓取项目各项实时数据，并将这些实时数据反应到平台，并根据轻重缓急，为不同层面的管理者推送各类工作任务及预警信息。</a:t>
            </a:r>
            <a:r>
              <a:rPr lang="zh-CN" altLang="en-US" sz="1600" dirty="0"/>
              <a:t>通过手机</a:t>
            </a:r>
            <a:r>
              <a:rPr lang="en-US" altLang="zh-CN" sz="1600" dirty="0"/>
              <a:t>APP</a:t>
            </a:r>
            <a:r>
              <a:rPr lang="zh-CN" altLang="en-US" sz="1600" dirty="0"/>
              <a:t>端，可实时查看项目各类数据及告警信息，实时查看、实时处理。</a:t>
            </a:r>
            <a:endParaRPr sz="1600" dirty="0"/>
          </a:p>
        </p:txBody>
      </p:sp>
      <p:sp>
        <p:nvSpPr>
          <p:cNvPr id="39" name="矩形 38"/>
          <p:cNvSpPr/>
          <p:nvPr/>
        </p:nvSpPr>
        <p:spPr>
          <a:xfrm>
            <a:off x="812800" y="1769745"/>
            <a:ext cx="10419715" cy="1190625"/>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4" name="图片 43" descr="1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4317" y="2984318"/>
            <a:ext cx="5552226" cy="3170075"/>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6475820" y="3238553"/>
            <a:ext cx="4756695" cy="2601595"/>
          </a:xfrm>
          <a:prstGeom prst="rect">
            <a:avLst/>
          </a:prstGeom>
        </p:spPr>
      </p:pic>
      <p:sp>
        <p:nvSpPr>
          <p:cNvPr id="6" name="文本框 5"/>
          <p:cNvSpPr txBox="1"/>
          <p:nvPr/>
        </p:nvSpPr>
        <p:spPr>
          <a:xfrm>
            <a:off x="812799" y="6133404"/>
            <a:ext cx="5255262"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智慧工地应用端</a:t>
            </a:r>
          </a:p>
        </p:txBody>
      </p:sp>
      <p:sp>
        <p:nvSpPr>
          <p:cNvPr id="7" name="文本框 6"/>
          <p:cNvSpPr txBox="1"/>
          <p:nvPr/>
        </p:nvSpPr>
        <p:spPr>
          <a:xfrm>
            <a:off x="6607510" y="6133404"/>
            <a:ext cx="4625005"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智慧工地硬件端</a:t>
            </a:r>
          </a:p>
        </p:txBody>
      </p:sp>
      <p:sp>
        <p:nvSpPr>
          <p:cNvPr id="10"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8" name="图片 7" descr="7b0a202020202266696c746572223a202230220a7d0a"/>
          <p:cNvPicPr>
            <a:picLocks noChangeAspect="1"/>
          </p:cNvPicPr>
          <p:nvPr/>
        </p:nvPicPr>
        <p:blipFill>
          <a:blip r:embed="rId8">
            <a:extLst>
              <a:ext uri="{CDFE0825-6DEF-4EF5-8246-60DE8C826C90}">
                <a14:imgProps xmlns:a14="http://schemas.microsoft.com/office/drawing/2010/main" xmlns="">
                  <a14:imgLayer r:embed="rId9">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V="1">
            <a:off x="-9525" y="6525260"/>
            <a:ext cx="9153525" cy="3810"/>
          </a:xfrm>
          <a:prstGeom prst="line">
            <a:avLst/>
          </a:prstGeom>
        </p:spPr>
        <p:style>
          <a:lnRef idx="2">
            <a:schemeClr val="accent1"/>
          </a:lnRef>
          <a:fillRef idx="0">
            <a:srgbClr val="FFFFFF"/>
          </a:fillRef>
          <a:effectRef idx="0">
            <a:srgbClr val="FFFFFF"/>
          </a:effectRef>
          <a:fontRef idx="minor">
            <a:schemeClr val="tx1"/>
          </a:fontRef>
        </p:style>
      </p:cxnSp>
      <p:sp>
        <p:nvSpPr>
          <p:cNvPr id="12" name="文本框 22"/>
          <p:cNvSpPr txBox="1"/>
          <p:nvPr/>
        </p:nvSpPr>
        <p:spPr>
          <a:xfrm>
            <a:off x="731024" y="2395586"/>
            <a:ext cx="849463" cy="2367915"/>
          </a:xfrm>
          <a:prstGeom prst="rect">
            <a:avLst/>
          </a:prstGeom>
          <a:noFill/>
        </p:spPr>
        <p:txBody>
          <a:bodyPr vert="eaVert" wrap="square" rtlCol="0">
            <a:spAutoFit/>
          </a:bodyPr>
          <a:lstStyle/>
          <a:p>
            <a:pPr>
              <a:buNone/>
            </a:pPr>
            <a:r>
              <a:rPr lang="zh-CN" altLang="en-US" sz="3600" b="1" spc="600" dirty="0">
                <a:latin typeface="微软雅黑" panose="020B0503020204020204" charset="-122"/>
                <a:ea typeface="微软雅黑" panose="020B0503020204020204" charset="-122"/>
              </a:rPr>
              <a:t>汇报目录</a:t>
            </a:r>
          </a:p>
        </p:txBody>
      </p:sp>
      <p:sp>
        <p:nvSpPr>
          <p:cNvPr id="2" name="圆角矩形 1">
            <a:hlinkClick r:id="rId19" action="ppaction://hlinksldjump"/>
          </p:cNvPr>
          <p:cNvSpPr/>
          <p:nvPr>
            <p:custDataLst>
              <p:tags r:id="rId2"/>
            </p:custDataLst>
          </p:nvPr>
        </p:nvSpPr>
        <p:spPr>
          <a:xfrm flipH="1">
            <a:off x="1951990" y="1866265"/>
            <a:ext cx="8768715" cy="659765"/>
          </a:xfrm>
          <a:prstGeom prst="roundRect">
            <a:avLst/>
          </a:prstGeom>
          <a:noFill/>
          <a:ln w="25400" cap="flat" cmpd="sng" algn="ctr">
            <a:solidFill>
              <a:srgbClr val="1E76B0"/>
            </a:solidFill>
            <a:prstDash val="solid"/>
          </a:ln>
          <a:effectLst/>
        </p:spPr>
        <p:txBody>
          <a:bodyPr rtlCol="0" anchor="ctr"/>
          <a:lstStyle/>
          <a:p>
            <a:pPr marL="0" marR="0" lvl="0" indent="0" algn="ctr" defTabSz="914400" eaLnBrk="1" fontAlgn="auto" latinLnBrk="0" hangingPunct="1">
              <a:lnSpc>
                <a:spcPts val="2400"/>
              </a:lnSpc>
              <a:spcBef>
                <a:spcPts val="0"/>
              </a:spcBef>
              <a:spcAft>
                <a:spcPts val="0"/>
              </a:spcAft>
              <a:buClrTx/>
              <a:buSzTx/>
              <a:buFontTx/>
              <a:buNone/>
              <a:defRPr/>
            </a:pPr>
            <a:r>
              <a:rPr kumimoji="0" lang="zh-CN" altLang="en-US" sz="20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charset="-122"/>
                <a:ea typeface="微软雅黑" panose="020B0503020204020204" charset="-122"/>
                <a:cs typeface="微软雅黑" panose="020B0503020204020204" charset="-122"/>
              </a:rPr>
              <a:t>                   </a:t>
            </a:r>
            <a:r>
              <a:rPr lang="zh-CN" altLang="en-US" sz="2000" b="1" kern="0" dirty="0">
                <a:solidFill>
                  <a:sysClr val="windowText" lastClr="000000">
                    <a:lumMod val="85000"/>
                    <a:lumOff val="15000"/>
                  </a:sysClr>
                </a:solidFill>
                <a:latin typeface="微软雅黑" panose="020B0503020204020204" charset="-122"/>
                <a:ea typeface="微软雅黑" panose="020B0503020204020204" charset="-122"/>
                <a:cs typeface="微软雅黑" panose="020B0503020204020204" charset="-122"/>
              </a:rPr>
              <a:t>工程</a:t>
            </a:r>
            <a:r>
              <a:rPr kumimoji="0" lang="zh-CN" altLang="en-US" sz="20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charset="-122"/>
                <a:ea typeface="微软雅黑" panose="020B0503020204020204" charset="-122"/>
                <a:cs typeface="微软雅黑" panose="020B0503020204020204" charset="-122"/>
              </a:rPr>
              <a:t>概况介绍</a:t>
            </a:r>
          </a:p>
        </p:txBody>
      </p:sp>
      <p:sp>
        <p:nvSpPr>
          <p:cNvPr id="11" name="圆角矩形 10"/>
          <p:cNvSpPr/>
          <p:nvPr>
            <p:custDataLst>
              <p:tags r:id="rId3"/>
            </p:custDataLst>
          </p:nvPr>
        </p:nvSpPr>
        <p:spPr>
          <a:xfrm flipH="1">
            <a:off x="2406650" y="1654175"/>
            <a:ext cx="2154555" cy="634365"/>
          </a:xfrm>
          <a:prstGeom prst="roundRect">
            <a:avLst>
              <a:gd name="adj" fmla="val 9725"/>
            </a:avLst>
          </a:prstGeom>
          <a:solidFill>
            <a:srgbClr val="1E76B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第一部分</a:t>
            </a:r>
          </a:p>
        </p:txBody>
      </p:sp>
      <p:grpSp>
        <p:nvGrpSpPr>
          <p:cNvPr id="28" name="组合 27"/>
          <p:cNvGrpSpPr/>
          <p:nvPr>
            <p:custDataLst>
              <p:tags r:id="rId4"/>
            </p:custDataLst>
          </p:nvPr>
        </p:nvGrpSpPr>
        <p:grpSpPr>
          <a:xfrm flipH="1">
            <a:off x="1945005" y="2541905"/>
            <a:ext cx="8775065" cy="963930"/>
            <a:chOff x="6601643" y="1988840"/>
            <a:chExt cx="4104456" cy="736573"/>
          </a:xfrm>
        </p:grpSpPr>
        <p:sp>
          <p:nvSpPr>
            <p:cNvPr id="29" name="圆角矩形 28">
              <a:hlinkClick r:id="" action="ppaction://noaction"/>
            </p:cNvPr>
            <p:cNvSpPr/>
            <p:nvPr>
              <p:custDataLst>
                <p:tags r:id="rId16"/>
              </p:custDataLst>
            </p:nvPr>
          </p:nvSpPr>
          <p:spPr>
            <a:xfrm>
              <a:off x="6601643" y="2221357"/>
              <a:ext cx="4104456" cy="504056"/>
            </a:xfrm>
            <a:prstGeom prst="roundRect">
              <a:avLst/>
            </a:prstGeom>
            <a:noFill/>
            <a:ln w="25400" cap="flat" cmpd="sng" algn="ctr">
              <a:solidFill>
                <a:srgbClr val="1E76B0"/>
              </a:solidFill>
              <a:prstDash val="solid"/>
            </a:ln>
            <a:effectLst/>
          </p:spPr>
          <p:txBody>
            <a:bodyPr rtlCol="0" anchor="ctr"/>
            <a:lstStyle/>
            <a:p>
              <a:pPr marL="0" marR="0" lvl="0" indent="0" algn="ctr" defTabSz="914400" eaLnBrk="1" fontAlgn="auto" latinLnBrk="0" hangingPunct="1">
                <a:lnSpc>
                  <a:spcPts val="2400"/>
                </a:lnSpc>
                <a:spcBef>
                  <a:spcPts val="0"/>
                </a:spcBef>
                <a:spcAft>
                  <a:spcPts val="0"/>
                </a:spcAft>
                <a:buClrTx/>
                <a:buSzTx/>
                <a:buFontTx/>
                <a:buNone/>
                <a:defRPr/>
              </a:pPr>
              <a:r>
                <a:rPr kumimoji="0" lang="zh-CN" altLang="en-US" sz="20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20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20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charset="-122"/>
                  <a:ea typeface="微软雅黑" panose="020B0503020204020204" charset="-122"/>
                  <a:cs typeface="微软雅黑" panose="020B0503020204020204" charset="-122"/>
                </a:rPr>
                <a:t>安全文明标准化</a:t>
              </a:r>
            </a:p>
          </p:txBody>
        </p:sp>
        <p:sp>
          <p:nvSpPr>
            <p:cNvPr id="30" name="圆角矩形 29"/>
            <p:cNvSpPr/>
            <p:nvPr>
              <p:custDataLst>
                <p:tags r:id="rId17"/>
              </p:custDataLst>
            </p:nvPr>
          </p:nvSpPr>
          <p:spPr>
            <a:xfrm>
              <a:off x="9481963" y="1988840"/>
              <a:ext cx="1008112" cy="484545"/>
            </a:xfrm>
            <a:prstGeom prst="roundRect">
              <a:avLst>
                <a:gd name="adj" fmla="val 9725"/>
              </a:avLst>
            </a:prstGeom>
            <a:solidFill>
              <a:srgbClr val="1E76B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第二部分</a:t>
              </a:r>
            </a:p>
          </p:txBody>
        </p:sp>
      </p:grpSp>
      <p:grpSp>
        <p:nvGrpSpPr>
          <p:cNvPr id="38" name="组合 37"/>
          <p:cNvGrpSpPr/>
          <p:nvPr>
            <p:custDataLst>
              <p:tags r:id="rId5"/>
            </p:custDataLst>
          </p:nvPr>
        </p:nvGrpSpPr>
        <p:grpSpPr>
          <a:xfrm flipH="1">
            <a:off x="1926590" y="3405505"/>
            <a:ext cx="8775065" cy="963930"/>
            <a:chOff x="6601643" y="1988840"/>
            <a:chExt cx="4104456" cy="736573"/>
          </a:xfrm>
        </p:grpSpPr>
        <p:sp>
          <p:nvSpPr>
            <p:cNvPr id="39" name="圆角矩形 38">
              <a:hlinkClick r:id="rId19" action="ppaction://hlinksldjump"/>
            </p:cNvPr>
            <p:cNvSpPr/>
            <p:nvPr>
              <p:custDataLst>
                <p:tags r:id="rId14"/>
              </p:custDataLst>
            </p:nvPr>
          </p:nvSpPr>
          <p:spPr>
            <a:xfrm>
              <a:off x="6601643" y="2221357"/>
              <a:ext cx="4104456" cy="504056"/>
            </a:xfrm>
            <a:prstGeom prst="roundRect">
              <a:avLst/>
            </a:prstGeom>
            <a:noFill/>
            <a:ln w="25400" cap="flat" cmpd="sng" algn="ctr">
              <a:solidFill>
                <a:srgbClr val="1E76B0"/>
              </a:solidFill>
              <a:prstDash val="solid"/>
            </a:ln>
            <a:effectLst/>
          </p:spPr>
          <p:txBody>
            <a:bodyPr rtlCol="0" anchor="ctr"/>
            <a:lstStyle/>
            <a:p>
              <a:pPr marL="0" marR="0" lvl="0" indent="0" algn="ctr" defTabSz="914400" eaLnBrk="1" fontAlgn="auto" latinLnBrk="0" hangingPunct="1">
                <a:lnSpc>
                  <a:spcPts val="2400"/>
                </a:lnSpc>
                <a:spcBef>
                  <a:spcPts val="0"/>
                </a:spcBef>
                <a:spcAft>
                  <a:spcPts val="0"/>
                </a:spcAft>
                <a:buClrTx/>
                <a:buSzTx/>
                <a:buFontTx/>
                <a:buNone/>
                <a:defRPr/>
              </a:pPr>
              <a:r>
                <a:rPr kumimoji="0" lang="zh-CN" altLang="en-US" sz="20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charset="-122"/>
                  <a:ea typeface="微软雅黑" panose="020B0503020204020204" charset="-122"/>
                  <a:cs typeface="微软雅黑" panose="020B0503020204020204" charset="-122"/>
                </a:rPr>
                <a:t>                    </a:t>
              </a:r>
              <a:r>
                <a:rPr lang="zh-CN" altLang="en-US" sz="2000" b="1" kern="0" dirty="0">
                  <a:solidFill>
                    <a:sysClr val="windowText" lastClr="000000">
                      <a:lumMod val="85000"/>
                      <a:lumOff val="15000"/>
                    </a:sysClr>
                  </a:solidFill>
                  <a:latin typeface="微软雅黑" panose="020B0503020204020204" charset="-122"/>
                  <a:ea typeface="微软雅黑" panose="020B0503020204020204" charset="-122"/>
                  <a:cs typeface="微软雅黑" panose="020B0503020204020204" charset="-122"/>
                </a:rPr>
                <a:t>智慧应用管理</a:t>
              </a:r>
              <a:endParaRPr kumimoji="0" lang="zh-CN" altLang="en-US" sz="20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0" name="圆角矩形 39"/>
            <p:cNvSpPr/>
            <p:nvPr>
              <p:custDataLst>
                <p:tags r:id="rId15"/>
              </p:custDataLst>
            </p:nvPr>
          </p:nvSpPr>
          <p:spPr>
            <a:xfrm>
              <a:off x="9481963" y="1988840"/>
              <a:ext cx="1008112" cy="484545"/>
            </a:xfrm>
            <a:prstGeom prst="roundRect">
              <a:avLst>
                <a:gd name="adj" fmla="val 9725"/>
              </a:avLst>
            </a:prstGeom>
            <a:solidFill>
              <a:srgbClr val="1E76B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第三部分</a:t>
              </a:r>
            </a:p>
          </p:txBody>
        </p:sp>
      </p:grpSp>
      <p:grpSp>
        <p:nvGrpSpPr>
          <p:cNvPr id="41" name="组合 40"/>
          <p:cNvGrpSpPr/>
          <p:nvPr>
            <p:custDataLst>
              <p:tags r:id="rId6"/>
            </p:custDataLst>
          </p:nvPr>
        </p:nvGrpSpPr>
        <p:grpSpPr>
          <a:xfrm flipH="1">
            <a:off x="1919605" y="4269740"/>
            <a:ext cx="8775065" cy="963930"/>
            <a:chOff x="6601643" y="1988840"/>
            <a:chExt cx="4104456" cy="736573"/>
          </a:xfrm>
        </p:grpSpPr>
        <p:sp>
          <p:nvSpPr>
            <p:cNvPr id="42" name="圆角矩形 41">
              <a:hlinkClick r:id="rId19" action="ppaction://hlinksldjump"/>
            </p:cNvPr>
            <p:cNvSpPr/>
            <p:nvPr>
              <p:custDataLst>
                <p:tags r:id="rId12"/>
              </p:custDataLst>
            </p:nvPr>
          </p:nvSpPr>
          <p:spPr>
            <a:xfrm>
              <a:off x="6601643" y="2221357"/>
              <a:ext cx="4104456" cy="504056"/>
            </a:xfrm>
            <a:prstGeom prst="roundRect">
              <a:avLst/>
            </a:prstGeom>
            <a:noFill/>
            <a:ln w="25400" cap="flat" cmpd="sng" algn="ctr">
              <a:solidFill>
                <a:srgbClr val="1E76B0"/>
              </a:solidFill>
              <a:prstDash val="solid"/>
            </a:ln>
            <a:effectLst/>
          </p:spPr>
          <p:txBody>
            <a:bodyPr rtlCol="0" anchor="ctr"/>
            <a:lstStyle/>
            <a:p>
              <a:pPr marL="0" marR="0" lvl="0" indent="0" algn="ctr" defTabSz="914400" eaLnBrk="1" fontAlgn="auto" latinLnBrk="0" hangingPunct="1">
                <a:lnSpc>
                  <a:spcPts val="2400"/>
                </a:lnSpc>
                <a:spcBef>
                  <a:spcPts val="0"/>
                </a:spcBef>
                <a:spcAft>
                  <a:spcPts val="0"/>
                </a:spcAft>
                <a:buClrTx/>
                <a:buSzTx/>
                <a:buFontTx/>
                <a:buNone/>
                <a:defRPr/>
              </a:pPr>
              <a:r>
                <a:rPr lang="zh-CN" altLang="en-US" sz="2000" b="1" kern="0" dirty="0">
                  <a:solidFill>
                    <a:sysClr val="windowText" lastClr="000000">
                      <a:lumMod val="85000"/>
                      <a:lumOff val="15000"/>
                    </a:sysClr>
                  </a:solidFill>
                  <a:latin typeface="微软雅黑" panose="020B0503020204020204" charset="-122"/>
                  <a:ea typeface="微软雅黑" panose="020B0503020204020204" charset="-122"/>
                  <a:cs typeface="微软雅黑" panose="020B0503020204020204" charset="-122"/>
                </a:rPr>
                <a:t>                        技术质量标准化</a:t>
              </a:r>
            </a:p>
          </p:txBody>
        </p:sp>
        <p:sp>
          <p:nvSpPr>
            <p:cNvPr id="43" name="圆角矩形 42"/>
            <p:cNvSpPr/>
            <p:nvPr>
              <p:custDataLst>
                <p:tags r:id="rId13"/>
              </p:custDataLst>
            </p:nvPr>
          </p:nvSpPr>
          <p:spPr>
            <a:xfrm>
              <a:off x="9481963" y="1988840"/>
              <a:ext cx="1008112" cy="484545"/>
            </a:xfrm>
            <a:prstGeom prst="roundRect">
              <a:avLst>
                <a:gd name="adj" fmla="val 9725"/>
              </a:avLst>
            </a:prstGeom>
            <a:solidFill>
              <a:srgbClr val="1E76B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第四部分</a:t>
              </a:r>
            </a:p>
          </p:txBody>
        </p:sp>
      </p:grpSp>
      <p:grpSp>
        <p:nvGrpSpPr>
          <p:cNvPr id="65" name="组合 64"/>
          <p:cNvGrpSpPr/>
          <p:nvPr>
            <p:custDataLst>
              <p:tags r:id="rId7"/>
            </p:custDataLst>
          </p:nvPr>
        </p:nvGrpSpPr>
        <p:grpSpPr>
          <a:xfrm flipH="1">
            <a:off x="1913255" y="5133975"/>
            <a:ext cx="8775065" cy="963930"/>
            <a:chOff x="6601643" y="1988840"/>
            <a:chExt cx="4104456" cy="736573"/>
          </a:xfrm>
        </p:grpSpPr>
        <p:sp>
          <p:nvSpPr>
            <p:cNvPr id="66" name="圆角矩形 65">
              <a:hlinkClick r:id="rId19" action="ppaction://hlinksldjump"/>
            </p:cNvPr>
            <p:cNvSpPr/>
            <p:nvPr>
              <p:custDataLst>
                <p:tags r:id="rId10"/>
              </p:custDataLst>
            </p:nvPr>
          </p:nvSpPr>
          <p:spPr>
            <a:xfrm>
              <a:off x="6601643" y="2221357"/>
              <a:ext cx="4104456" cy="504056"/>
            </a:xfrm>
            <a:prstGeom prst="roundRect">
              <a:avLst/>
            </a:prstGeom>
            <a:noFill/>
            <a:ln w="25400" cap="flat" cmpd="sng" algn="ctr">
              <a:solidFill>
                <a:srgbClr val="1E76B0"/>
              </a:solidFill>
              <a:prstDash val="solid"/>
            </a:ln>
            <a:effectLst/>
          </p:spPr>
          <p:txBody>
            <a:bodyPr rtlCol="0" anchor="ctr"/>
            <a:lstStyle/>
            <a:p>
              <a:pPr marL="0" marR="0" lvl="0" indent="0" algn="ctr" defTabSz="914400" eaLnBrk="1" fontAlgn="auto" latinLnBrk="0" hangingPunct="1">
                <a:lnSpc>
                  <a:spcPts val="2400"/>
                </a:lnSpc>
                <a:spcBef>
                  <a:spcPts val="0"/>
                </a:spcBef>
                <a:spcAft>
                  <a:spcPts val="0"/>
                </a:spcAft>
                <a:buClrTx/>
                <a:buSzTx/>
                <a:buFontTx/>
                <a:buNone/>
                <a:defRPr/>
              </a:pPr>
              <a:r>
                <a:rPr lang="zh-CN" altLang="en-US" sz="2000" b="1" kern="0" dirty="0">
                  <a:latin typeface="微软雅黑" panose="020B0503020204020204" charset="-122"/>
                  <a:ea typeface="微软雅黑" panose="020B0503020204020204" charset="-122"/>
                  <a:cs typeface="微软雅黑" panose="020B0503020204020204" charset="-122"/>
                </a:rPr>
                <a:t>                    绿色施工管理</a:t>
              </a:r>
              <a:endParaRPr lang="zh-CN" sz="2000" b="1" kern="0" dirty="0">
                <a:latin typeface="微软雅黑" panose="020B0503020204020204" charset="-122"/>
                <a:ea typeface="微软雅黑" panose="020B0503020204020204" charset="-122"/>
                <a:cs typeface="微软雅黑" panose="020B0503020204020204" charset="-122"/>
              </a:endParaRPr>
            </a:p>
          </p:txBody>
        </p:sp>
        <p:sp>
          <p:nvSpPr>
            <p:cNvPr id="67" name="圆角矩形 66"/>
            <p:cNvSpPr/>
            <p:nvPr>
              <p:custDataLst>
                <p:tags r:id="rId11"/>
              </p:custDataLst>
            </p:nvPr>
          </p:nvSpPr>
          <p:spPr>
            <a:xfrm>
              <a:off x="9481963" y="1988840"/>
              <a:ext cx="1008112" cy="484545"/>
            </a:xfrm>
            <a:prstGeom prst="roundRect">
              <a:avLst>
                <a:gd name="adj" fmla="val 9725"/>
              </a:avLst>
            </a:prstGeom>
            <a:solidFill>
              <a:srgbClr val="1E76B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第五部分</a:t>
              </a:r>
            </a:p>
          </p:txBody>
        </p:sp>
      </p:grpSp>
      <p:cxnSp>
        <p:nvCxnSpPr>
          <p:cNvPr id="36" name="直接连接符 35"/>
          <p:cNvCxnSpPr/>
          <p:nvPr/>
        </p:nvCxnSpPr>
        <p:spPr>
          <a:xfrm>
            <a:off x="332740" y="802005"/>
            <a:ext cx="11403965" cy="3175"/>
          </a:xfrm>
          <a:prstGeom prst="line">
            <a:avLst/>
          </a:prstGeom>
        </p:spPr>
        <p:style>
          <a:lnRef idx="2">
            <a:schemeClr val="accent1"/>
          </a:lnRef>
          <a:fillRef idx="0">
            <a:srgbClr val="FFFFFF"/>
          </a:fillRef>
          <a:effectRef idx="0">
            <a:srgbClr val="FFFFFF"/>
          </a:effectRef>
          <a:fontRef idx="minor">
            <a:schemeClr val="tx1"/>
          </a:fontRef>
        </p:style>
      </p:cxnSp>
      <p:sp>
        <p:nvSpPr>
          <p:cNvPr id="37" name="流程图: 终止 36"/>
          <p:cNvSpPr/>
          <p:nvPr/>
        </p:nvSpPr>
        <p:spPr>
          <a:xfrm>
            <a:off x="1437640" y="118110"/>
            <a:ext cx="9200515" cy="620395"/>
          </a:xfrm>
          <a:prstGeom prst="flowChartTerminator">
            <a:avLst/>
          </a:prstGeom>
          <a:solidFill>
            <a:srgbClr val="0070C0"/>
          </a:solidFill>
          <a:ln>
            <a:solidFill>
              <a:schemeClr val="accent1">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lIns="36195" rtlCol="0" anchor="ctr"/>
          <a:lstStyle/>
          <a:p>
            <a:pPr algn="dist"/>
            <a:r>
              <a:rPr lang="zh-CN" altLang="en-US" dirty="0">
                <a:solidFill>
                  <a:schemeClr val="bg1"/>
                </a:solidFill>
                <a:effectLst>
                  <a:outerShdw blurRad="38100" dist="25400" dir="5400000" algn="ctr" rotWithShape="0">
                    <a:srgbClr val="6E747A">
                      <a:alpha val="43000"/>
                    </a:srgbClr>
                  </a:outerShdw>
                </a:effectLst>
                <a:latin typeface="思源黑体 CN Medium" panose="020B0600000000000000" charset="-122"/>
                <a:ea typeface="思源黑体 CN Medium" panose="020B0600000000000000" charset="-122"/>
                <a:cs typeface="思源黑体 CN Medium" panose="020B0600000000000000" charset="-122"/>
                <a:sym typeface="+mn-ea"/>
              </a:rPr>
              <a:t>      </a:t>
            </a:r>
            <a:r>
              <a:rPr kumimoji="1" lang="zh-CN" altLang="en-US" dirty="0">
                <a:solidFill>
                  <a:schemeClr val="bg1"/>
                </a:solidFill>
                <a:latin typeface="思源黑体 CN Regular" panose="020B0500000000000000" charset="-122"/>
                <a:ea typeface="思源黑体 CN Regular" panose="020B0500000000000000" charset="-122"/>
                <a:sym typeface="+mn-ea"/>
              </a:rPr>
              <a:t>中交一公局集团有限公司</a:t>
            </a:r>
            <a:r>
              <a:rPr lang="en-US" altLang="zh-CN" dirty="0">
                <a:solidFill>
                  <a:schemeClr val="bg1"/>
                </a:solidFill>
                <a:effectLst>
                  <a:outerShdw blurRad="38100" dist="25400" dir="5400000" algn="ctr" rotWithShape="0">
                    <a:srgbClr val="6E747A">
                      <a:alpha val="43000"/>
                    </a:srgbClr>
                  </a:outerShdw>
                </a:effectLst>
                <a:latin typeface="思源黑体 CN Medium" panose="020B0600000000000000" charset="-122"/>
                <a:ea typeface="思源黑体 CN Medium" panose="020B0600000000000000" charset="-122"/>
                <a:cs typeface="思源黑体 CN Medium" panose="020B0600000000000000" charset="-122"/>
                <a:sym typeface="+mn-ea"/>
              </a:rPr>
              <a:t>                 </a:t>
            </a:r>
            <a:r>
              <a:rPr kumimoji="1" lang="zh-CN" altLang="en-US" dirty="0">
                <a:solidFill>
                  <a:schemeClr val="bg1"/>
                </a:solidFill>
                <a:latin typeface="思源黑体 CN Regular" panose="020B0500000000000000" charset="-122"/>
                <a:ea typeface="思源黑体 CN Regular" panose="020B0500000000000000" charset="-122"/>
                <a:sym typeface="+mn-ea"/>
              </a:rPr>
              <a:t>无锡市锡山三建实业有限公司</a:t>
            </a:r>
            <a:endParaRPr lang="en-US" altLang="zh-CN" dirty="0">
              <a:solidFill>
                <a:schemeClr val="bg1"/>
              </a:solidFill>
              <a:effectLst>
                <a:outerShdw blurRad="38100" dist="25400" dir="5400000" algn="ctr" rotWithShape="0">
                  <a:srgbClr val="6E747A">
                    <a:alpha val="43000"/>
                  </a:srgbClr>
                </a:outerShdw>
              </a:effectLst>
              <a:latin typeface="思源黑体 CN Medium" panose="020B0600000000000000" charset="-122"/>
              <a:ea typeface="思源黑体 CN Medium" panose="020B0600000000000000" charset="-122"/>
              <a:cs typeface="思源黑体 CN Medium" panose="020B0600000000000000" charset="-122"/>
              <a:sym typeface="+mn-ea"/>
            </a:endParaRPr>
          </a:p>
        </p:txBody>
      </p:sp>
      <p:pic>
        <p:nvPicPr>
          <p:cNvPr id="6" name="图片 5"/>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866120" y="154940"/>
            <a:ext cx="607695" cy="583565"/>
          </a:xfrm>
          <a:prstGeom prst="rect">
            <a:avLst/>
          </a:prstGeom>
        </p:spPr>
      </p:pic>
      <p:pic>
        <p:nvPicPr>
          <p:cNvPr id="8" name="图片 7" descr="7b0a202020202266696c746572223a202230220a7d0a"/>
          <p:cNvPicPr>
            <a:picLocks noChangeAspect="1"/>
          </p:cNvPicPr>
          <p:nvPr>
            <p:custDataLst>
              <p:tags r:id="rId8"/>
            </p:custDataLst>
          </p:nvPr>
        </p:nvPicPr>
        <p:blipFill>
          <a:blip r:embed="rId21">
            <a:extLst>
              <a:ext uri="{CDFE0825-6DEF-4EF5-8246-60DE8C826C90}">
                <a14:imgProps xmlns:a14="http://schemas.microsoft.com/office/drawing/2010/main" xmlns="">
                  <a14:imgLayer r:embed="rId22">
                    <a14:imgEffect name="13"/>
                  </a14:imgLayer>
                </a14:imgProps>
              </a:ext>
            </a:extLst>
          </a:blip>
          <a:stretch>
            <a:fillRect/>
          </a:stretch>
        </p:blipFill>
        <p:spPr>
          <a:xfrm>
            <a:off x="10638155" y="34925"/>
            <a:ext cx="972820" cy="703580"/>
          </a:xfrm>
          <a:prstGeom prst="rect">
            <a:avLst/>
          </a:prstGeom>
        </p:spPr>
      </p:pic>
      <p:pic>
        <p:nvPicPr>
          <p:cNvPr id="9" name="图片 8" descr="7b0a202020202266696c746572223a202230220a7d0a"/>
          <p:cNvPicPr>
            <a:picLocks noChangeAspect="1"/>
          </p:cNvPicPr>
          <p:nvPr>
            <p:custDataLst>
              <p:tags r:id="rId9"/>
            </p:custDataLst>
          </p:nvPr>
        </p:nvPicPr>
        <p:blipFill>
          <a:blip r:embed="rId23" cstate="print">
            <a:extLst>
              <a:ext uri="{28A0092B-C50C-407E-A947-70E740481C1C}">
                <a14:useLocalDpi xmlns:a14="http://schemas.microsoft.com/office/drawing/2010/main"/>
              </a:ext>
              <a:ext uri="{CDFE0825-6DEF-4EF5-8246-60DE8C826C90}">
                <a14:imgProps xmlns:a14="http://schemas.microsoft.com/office/drawing/2010/main" xmlns="">
                  <a14:imgLayer r:embed="rId24">
                    <a14:imgEffect name="13"/>
                  </a14:imgLayer>
                </a14:imgProps>
              </a:ext>
            </a:extLst>
          </a:blip>
          <a:stretch>
            <a:fillRect/>
          </a:stretch>
        </p:blipFill>
        <p:spPr>
          <a:xfrm>
            <a:off x="303530" y="-3175"/>
            <a:ext cx="906145" cy="741680"/>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660751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施工管理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3.3 </a:t>
            </a:r>
            <a:r>
              <a:rPr lang="zh-CN" altLang="en-US" sz="1865" b="1" dirty="0">
                <a:solidFill>
                  <a:schemeClr val="tx1">
                    <a:lumMod val="65000"/>
                    <a:lumOff val="35000"/>
                  </a:schemeClr>
                </a:solidFill>
                <a:latin typeface="微软雅黑" panose="020B0503020204020204" charset="-122"/>
                <a:ea typeface="微软雅黑" panose="020B0503020204020204" charset="-122"/>
              </a:rPr>
              <a:t>实名制管理</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59485" y="1870685"/>
            <a:ext cx="10101580" cy="1106170"/>
          </a:xfrm>
          <a:prstGeom prst="rect">
            <a:avLst/>
          </a:prstGeom>
          <a:noFill/>
        </p:spPr>
        <p:txBody>
          <a:bodyPr wrap="square" rtlCol="0">
            <a:noAutofit/>
          </a:bodyPr>
          <a:lstStyle/>
          <a:p>
            <a:pPr marL="12700" indent="455930" eaLnBrk="0">
              <a:lnSpc>
                <a:spcPct val="150000"/>
              </a:lnSpc>
            </a:pPr>
            <a:r>
              <a:rPr lang="zh-CN" altLang="en-US" sz="1600" kern="100" dirty="0">
                <a:effectLst/>
                <a:latin typeface="微软雅黑" panose="020B0503020204020204" charset="-122"/>
                <a:ea typeface="微软雅黑" panose="020B0503020204020204" charset="-122"/>
              </a:rPr>
              <a:t>项目在主要出入口及生活区出入口均设置了实名制管理通道，用于采集进出人员身份证信息，控制人员出入，防止无关人员进入。该系统记录并存储人员考勤和出入信息，支持统计、导出和自动分析功能，便于管理人员通过报表形式进行数据管理。</a:t>
            </a:r>
          </a:p>
        </p:txBody>
      </p:sp>
      <p:sp>
        <p:nvSpPr>
          <p:cNvPr id="39" name="矩形 38"/>
          <p:cNvSpPr/>
          <p:nvPr/>
        </p:nvSpPr>
        <p:spPr>
          <a:xfrm>
            <a:off x="812800" y="1807845"/>
            <a:ext cx="10419715" cy="1284605"/>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文本框 1"/>
          <p:cNvSpPr txBox="1"/>
          <p:nvPr/>
        </p:nvSpPr>
        <p:spPr>
          <a:xfrm>
            <a:off x="812799" y="6133404"/>
            <a:ext cx="5108575"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实名制打卡通道</a:t>
            </a:r>
          </a:p>
        </p:txBody>
      </p:sp>
      <p:sp>
        <p:nvSpPr>
          <p:cNvPr id="6" name="文本框 5"/>
          <p:cNvSpPr txBox="1"/>
          <p:nvPr/>
        </p:nvSpPr>
        <p:spPr>
          <a:xfrm>
            <a:off x="6123940" y="6133404"/>
            <a:ext cx="5108575"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实名制打卡通道</a:t>
            </a:r>
          </a:p>
        </p:txBody>
      </p:sp>
      <p:sp>
        <p:nvSpPr>
          <p:cNvPr id="7"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8" name="图片 7" descr="7b0a202020202266696c746572223a202230220a7d0a"/>
          <p:cNvPicPr>
            <a:picLocks noChangeAspect="1"/>
          </p:cNvPicPr>
          <p:nvPr/>
        </p:nvPicPr>
        <p:blipFill>
          <a:blip r:embed="rId6">
            <a:extLst>
              <a:ext uri="{CDFE0825-6DEF-4EF5-8246-60DE8C826C90}">
                <a14:imgProps xmlns:a14="http://schemas.microsoft.com/office/drawing/2010/main" xmlns="">
                  <a14:imgLayer r:embed="rId7">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a:ext>
              <a:ext uri="{CDFE0825-6DEF-4EF5-8246-60DE8C826C90}">
                <a14:imgProps xmlns:a14="http://schemas.microsoft.com/office/drawing/2010/main" xmlns="">
                  <a14:imgLayer r:embed="rId9">
                    <a14:imgEffect name="5"/>
                  </a14:imgLayer>
                </a14:imgProps>
              </a:ext>
            </a:extLst>
          </a:blip>
          <a:stretch>
            <a:fillRect/>
          </a:stretch>
        </p:blipFill>
        <p:spPr>
          <a:xfrm>
            <a:off x="303530" y="-3175"/>
            <a:ext cx="906145" cy="741680"/>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20"/>
                  </a14:imgLayer>
                </a14:imgProps>
              </a:ext>
            </a:extLst>
          </a:blip>
          <a:srcRect/>
          <a:stretch>
            <a:fillRect/>
          </a:stretch>
        </p:blipFill>
        <p:spPr>
          <a:xfrm>
            <a:off x="812800" y="3318510"/>
            <a:ext cx="5108575" cy="2821305"/>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a:ext>
              <a:ext uri="{CDFE0825-6DEF-4EF5-8246-60DE8C826C90}">
                <a14:imgProps xmlns:a14="http://schemas.microsoft.com/office/drawing/2010/main" xmlns="">
                  <a14:imgLayer r:embed="rId13">
                    <a14:imgEffect name="20"/>
                  </a14:imgLayer>
                </a14:imgProps>
              </a:ext>
            </a:extLst>
          </a:blip>
          <a:srcRect/>
          <a:stretch>
            <a:fillRect/>
          </a:stretch>
        </p:blipFill>
        <p:spPr>
          <a:xfrm>
            <a:off x="6123305" y="3356610"/>
            <a:ext cx="5118100" cy="2773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660751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施工管理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3.4 </a:t>
            </a:r>
            <a:r>
              <a:rPr lang="zh-CN" altLang="en-US" sz="1865" b="1" dirty="0">
                <a:solidFill>
                  <a:schemeClr val="tx1">
                    <a:lumMod val="65000"/>
                    <a:lumOff val="35000"/>
                  </a:schemeClr>
                </a:solidFill>
                <a:latin typeface="微软雅黑" panose="020B0503020204020204" charset="-122"/>
                <a:ea typeface="微软雅黑" panose="020B0503020204020204" charset="-122"/>
              </a:rPr>
              <a:t>视频监控</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59485" y="1805330"/>
            <a:ext cx="10101580" cy="1106170"/>
          </a:xfrm>
          <a:prstGeom prst="rect">
            <a:avLst/>
          </a:prstGeom>
          <a:noFill/>
        </p:spPr>
        <p:txBody>
          <a:bodyPr wrap="square" rtlCol="0">
            <a:noAutofit/>
          </a:bodyPr>
          <a:lstStyle/>
          <a:p>
            <a:pPr indent="457200" fontAlgn="auto">
              <a:lnSpc>
                <a:spcPct val="150000"/>
              </a:lnSpc>
            </a:pPr>
            <a:r>
              <a:rPr lang="zh-CN" altLang="en-US" sz="1600" dirty="0"/>
              <a:t>现场布置视频监控、并接入吊钩可视化视频，实时反应项目生产施工情况。使用现场原有普通监控，实现</a:t>
            </a:r>
            <a:r>
              <a:rPr lang="en-US" altLang="zh-CN" sz="1600" dirty="0"/>
              <a:t>AI</a:t>
            </a:r>
            <a:r>
              <a:rPr lang="zh-CN" altLang="en-US" sz="1600" dirty="0"/>
              <a:t>抓拍识别，大大降低实现成本。</a:t>
            </a:r>
            <a:r>
              <a:rPr lang="en-US" altLang="zh-CN" sz="1600" dirty="0"/>
              <a:t> </a:t>
            </a:r>
            <a:r>
              <a:rPr lang="zh-CN" altLang="en-US" sz="1600" dirty="0"/>
              <a:t>一个监控点位同时实现多路算法：安全帽检测、反光衣检测、烟火检测、区域入侵等。抓拍画面自动流转生成检查单，真正实现高效处理。</a:t>
            </a:r>
          </a:p>
          <a:p>
            <a:pPr indent="457200" fontAlgn="auto">
              <a:lnSpc>
                <a:spcPct val="150000"/>
              </a:lnSpc>
            </a:pPr>
            <a:endParaRPr lang="zh-CN" altLang="en-US" dirty="0"/>
          </a:p>
        </p:txBody>
      </p:sp>
      <p:sp>
        <p:nvSpPr>
          <p:cNvPr id="39" name="矩形 38"/>
          <p:cNvSpPr/>
          <p:nvPr/>
        </p:nvSpPr>
        <p:spPr>
          <a:xfrm>
            <a:off x="812800" y="1807844"/>
            <a:ext cx="10419715" cy="1211579"/>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文本框 9"/>
          <p:cNvSpPr txBox="1"/>
          <p:nvPr/>
        </p:nvSpPr>
        <p:spPr>
          <a:xfrm>
            <a:off x="920085" y="3178225"/>
            <a:ext cx="400110" cy="3263395"/>
          </a:xfrm>
          <a:prstGeom prst="rect">
            <a:avLst/>
          </a:prstGeom>
          <a:solidFill>
            <a:srgbClr val="00B0F0"/>
          </a:solid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Arial" panose="020B0604020202020204" pitchFamily="34" charset="0"/>
                <a:ea typeface="微软雅黑" panose="020B0503020204020204" charset="-122"/>
              </a:rPr>
              <a:t>视频监控系统</a:t>
            </a:r>
          </a:p>
        </p:txBody>
      </p:sp>
      <p:sp>
        <p:nvSpPr>
          <p:cNvPr id="6"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7" name="图片 6" descr="7b0a202020202266696c746572223a202230220a7d0a"/>
          <p:cNvPicPr>
            <a:picLocks noChangeAspect="1"/>
          </p:cNvPicPr>
          <p:nvPr/>
        </p:nvPicPr>
        <p:blipFill>
          <a:blip r:embed="rId6">
            <a:extLst>
              <a:ext uri="{CDFE0825-6DEF-4EF5-8246-60DE8C826C90}">
                <a14:imgProps xmlns:a14="http://schemas.microsoft.com/office/drawing/2010/main" xmlns="">
                  <a14:imgLayer r:embed="rId7">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a:ext>
              <a:ext uri="{CDFE0825-6DEF-4EF5-8246-60DE8C826C90}">
                <a14:imgProps xmlns:a14="http://schemas.microsoft.com/office/drawing/2010/main" xmlns="">
                  <a14:imgLayer r:embed="rId9">
                    <a14:imgEffect name="5"/>
                  </a14:imgLayer>
                </a14:imgProps>
              </a:ext>
            </a:extLst>
          </a:blip>
          <a:stretch>
            <a:fillRect/>
          </a:stretch>
        </p:blipFill>
        <p:spPr>
          <a:xfrm>
            <a:off x="303530" y="-3175"/>
            <a:ext cx="906145" cy="741680"/>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50670" y="3187700"/>
            <a:ext cx="6571615" cy="3256915"/>
          </a:xfrm>
          <a:prstGeom prst="rect">
            <a:avLst/>
          </a:prstGeom>
        </p:spPr>
      </p:pic>
      <p:pic>
        <p:nvPicPr>
          <p:cNvPr id="9" name="图片 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37450" y="3924935"/>
            <a:ext cx="3695065" cy="17919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660751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施工管理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3.5 </a:t>
            </a:r>
            <a:r>
              <a:rPr sz="1865" b="1" dirty="0">
                <a:solidFill>
                  <a:schemeClr val="tx1">
                    <a:lumMod val="65000"/>
                    <a:lumOff val="35000"/>
                  </a:schemeClr>
                </a:solidFill>
                <a:latin typeface="微软雅黑" panose="020B0503020204020204" charset="-122"/>
                <a:ea typeface="微软雅黑" panose="020B0503020204020204" charset="-122"/>
              </a:rPr>
              <a:t>AI智能监测系统</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59485" y="1750936"/>
            <a:ext cx="10101580" cy="1251189"/>
          </a:xfrm>
          <a:prstGeom prst="rect">
            <a:avLst/>
          </a:prstGeom>
          <a:noFill/>
        </p:spPr>
        <p:txBody>
          <a:bodyPr wrap="square" rtlCol="0">
            <a:noAutofit/>
          </a:bodyPr>
          <a:lstStyle/>
          <a:p>
            <a:pPr indent="457200" fontAlgn="auto">
              <a:lnSpc>
                <a:spcPct val="150000"/>
              </a:lnSpc>
            </a:pPr>
            <a:r>
              <a:rPr lang="zh-CN" altLang="en-US" sz="1600" dirty="0"/>
              <a:t>并且通过</a:t>
            </a:r>
            <a:r>
              <a:rPr lang="en-US" altLang="zh-CN" sz="1600" dirty="0"/>
              <a:t>AI</a:t>
            </a:r>
            <a:r>
              <a:rPr lang="zh-CN" altLang="en-US" sz="1600" dirty="0"/>
              <a:t>智能监测系统，通过准确的智能分析判断报警，变被动监督成主动监控，提高排查效率，管理人员可通过手机</a:t>
            </a:r>
            <a:r>
              <a:rPr lang="en-US" altLang="zh-CN" sz="1600" dirty="0"/>
              <a:t>APP</a:t>
            </a:r>
            <a:r>
              <a:rPr lang="zh-CN" altLang="en-US" sz="1600" dirty="0"/>
              <a:t>接收预警、快速反应，快速处置闭环。响应“一带一帽”要求，做到有效压减“三违”。项目部采用</a:t>
            </a:r>
            <a:r>
              <a:rPr lang="en-US" altLang="zh-CN" sz="1600" dirty="0"/>
              <a:t>AI</a:t>
            </a:r>
            <a:r>
              <a:rPr lang="zh-CN" altLang="en-US" sz="1600" dirty="0"/>
              <a:t>巡检模式，实现现场智能巡检，结合安全员人工巡检，进一步实现</a:t>
            </a:r>
            <a:r>
              <a:rPr lang="en-US" altLang="zh-CN" sz="1600" dirty="0"/>
              <a:t>24</a:t>
            </a:r>
            <a:r>
              <a:rPr lang="zh-CN" altLang="en-US" sz="1600" dirty="0"/>
              <a:t>小时、</a:t>
            </a:r>
            <a:r>
              <a:rPr lang="en-US" altLang="zh-CN" sz="1600" dirty="0"/>
              <a:t>360°</a:t>
            </a:r>
            <a:r>
              <a:rPr lang="zh-CN" altLang="en-US" sz="1600" dirty="0"/>
              <a:t>全覆盖管控。</a:t>
            </a:r>
            <a:endParaRPr lang="zh-CN" altLang="en-US" dirty="0"/>
          </a:p>
        </p:txBody>
      </p:sp>
      <p:sp>
        <p:nvSpPr>
          <p:cNvPr id="39" name="矩形 38"/>
          <p:cNvSpPr/>
          <p:nvPr/>
        </p:nvSpPr>
        <p:spPr>
          <a:xfrm>
            <a:off x="812800" y="1754901"/>
            <a:ext cx="10419715" cy="1251190"/>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1" name="图片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42707" y="3107624"/>
            <a:ext cx="2717795" cy="1643968"/>
          </a:xfrm>
          <a:prstGeom prst="rect">
            <a:avLst/>
          </a:prstGeom>
        </p:spPr>
      </p:pic>
      <p:pic>
        <p:nvPicPr>
          <p:cNvPr id="6" name="图片 5"/>
          <p:cNvPicPr>
            <a:picLocks noChangeAspect="1"/>
          </p:cNvPicPr>
          <p:nvPr/>
        </p:nvPicPr>
        <p:blipFill>
          <a:blip r:embed="rId7"/>
          <a:stretch>
            <a:fillRect/>
          </a:stretch>
        </p:blipFill>
        <p:spPr>
          <a:xfrm>
            <a:off x="812800" y="3126104"/>
            <a:ext cx="3807127" cy="2915755"/>
          </a:xfrm>
          <a:prstGeom prst="rect">
            <a:avLst/>
          </a:prstGeom>
        </p:spPr>
      </p:pic>
      <p:pic>
        <p:nvPicPr>
          <p:cNvPr id="8" name="图片 7"/>
          <p:cNvPicPr>
            <a:picLocks noChangeAspect="1"/>
          </p:cNvPicPr>
          <p:nvPr/>
        </p:nvPicPr>
        <p:blipFill>
          <a:blip r:embed="rId8"/>
          <a:stretch>
            <a:fillRect/>
          </a:stretch>
        </p:blipFill>
        <p:spPr>
          <a:xfrm>
            <a:off x="4761164" y="3128659"/>
            <a:ext cx="3090246" cy="2913200"/>
          </a:xfrm>
          <a:prstGeom prst="rect">
            <a:avLst/>
          </a:prstGeom>
        </p:spPr>
      </p:pic>
      <p:pic>
        <p:nvPicPr>
          <p:cNvPr id="10" name="图片 9"/>
          <p:cNvPicPr>
            <a:picLocks noChangeAspect="1"/>
          </p:cNvPicPr>
          <p:nvPr/>
        </p:nvPicPr>
        <p:blipFill>
          <a:blip r:embed="rId9"/>
          <a:stretch>
            <a:fillRect/>
          </a:stretch>
        </p:blipFill>
        <p:spPr>
          <a:xfrm>
            <a:off x="8056482" y="4765562"/>
            <a:ext cx="3090246" cy="1276297"/>
          </a:xfrm>
          <a:prstGeom prst="rect">
            <a:avLst/>
          </a:prstGeom>
        </p:spPr>
      </p:pic>
      <p:sp>
        <p:nvSpPr>
          <p:cNvPr id="12" name="文本框 11"/>
          <p:cNvSpPr txBox="1"/>
          <p:nvPr/>
        </p:nvSpPr>
        <p:spPr>
          <a:xfrm>
            <a:off x="812800" y="6133404"/>
            <a:ext cx="3807128"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车辆冲洗</a:t>
            </a:r>
            <a:r>
              <a:rPr lang="en-US" altLang="zh-CN" sz="1400" dirty="0">
                <a:solidFill>
                  <a:schemeClr val="bg1"/>
                </a:solidFill>
                <a:latin typeface="微软雅黑" panose="020B0503020204020204" charset="-122"/>
                <a:ea typeface="微软雅黑" panose="020B0503020204020204" charset="-122"/>
              </a:rPr>
              <a:t>AI</a:t>
            </a:r>
            <a:r>
              <a:rPr lang="zh-CN" altLang="en-US" sz="1400" dirty="0">
                <a:solidFill>
                  <a:schemeClr val="bg1"/>
                </a:solidFill>
                <a:latin typeface="微软雅黑" panose="020B0503020204020204" charset="-122"/>
                <a:ea typeface="微软雅黑" panose="020B0503020204020204" charset="-122"/>
              </a:rPr>
              <a:t>抓拍</a:t>
            </a:r>
          </a:p>
        </p:txBody>
      </p:sp>
      <p:sp>
        <p:nvSpPr>
          <p:cNvPr id="13" name="文本框 12"/>
          <p:cNvSpPr txBox="1"/>
          <p:nvPr/>
        </p:nvSpPr>
        <p:spPr>
          <a:xfrm>
            <a:off x="4761164" y="6140144"/>
            <a:ext cx="6471351"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其他</a:t>
            </a:r>
            <a:r>
              <a:rPr lang="en-US" altLang="zh-CN" sz="1400" dirty="0">
                <a:solidFill>
                  <a:schemeClr val="bg1"/>
                </a:solidFill>
                <a:latin typeface="微软雅黑" panose="020B0503020204020204" charset="-122"/>
                <a:ea typeface="微软雅黑" panose="020B0503020204020204" charset="-122"/>
              </a:rPr>
              <a:t>AI</a:t>
            </a:r>
            <a:r>
              <a:rPr lang="zh-CN" altLang="en-US" sz="1400" dirty="0">
                <a:solidFill>
                  <a:schemeClr val="bg1"/>
                </a:solidFill>
                <a:latin typeface="微软雅黑" panose="020B0503020204020204" charset="-122"/>
                <a:ea typeface="微软雅黑" panose="020B0503020204020204" charset="-122"/>
              </a:rPr>
              <a:t>识别抓拍</a:t>
            </a:r>
          </a:p>
        </p:txBody>
      </p:sp>
      <p:sp>
        <p:nvSpPr>
          <p:cNvPr id="14"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2" name="图片 1" descr="7b0a202020202266696c746572223a202230220a7d0a"/>
          <p:cNvPicPr>
            <a:picLocks noChangeAspect="1"/>
          </p:cNvPicPr>
          <p:nvPr/>
        </p:nvPicPr>
        <p:blipFill>
          <a:blip r:embed="rId10">
            <a:extLst>
              <a:ext uri="{CDFE0825-6DEF-4EF5-8246-60DE8C826C90}">
                <a14:imgProps xmlns:a14="http://schemas.microsoft.com/office/drawing/2010/main" xmlns="">
                  <a14:imgLayer r:embed="rId11">
                    <a14:imgEffect name="5"/>
                  </a14:imgLayer>
                </a14:imgProps>
              </a:ext>
            </a:extLst>
          </a:blip>
          <a:stretch>
            <a:fillRect/>
          </a:stretch>
        </p:blipFill>
        <p:spPr>
          <a:xfrm>
            <a:off x="1805940" y="34925"/>
            <a:ext cx="972820" cy="703580"/>
          </a:xfrm>
          <a:prstGeom prst="rect">
            <a:avLst/>
          </a:prstGeom>
        </p:spPr>
      </p:pic>
      <p:pic>
        <p:nvPicPr>
          <p:cNvPr id="7" name="图片 6"/>
          <p:cNvPicPr>
            <a:picLocks noChangeAspect="1"/>
          </p:cNvPicPr>
          <p:nvPr/>
        </p:nvPicPr>
        <p:blipFill>
          <a:blip r:embed="rId12" cstate="print">
            <a:extLst>
              <a:ext uri="{28A0092B-C50C-407E-A947-70E740481C1C}">
                <a14:useLocalDpi xmlns:a14="http://schemas.microsoft.com/office/drawing/2010/main"/>
              </a:ext>
              <a:ext uri="{CDFE0825-6DEF-4EF5-8246-60DE8C826C90}">
                <a14:imgProps xmlns:a14="http://schemas.microsoft.com/office/drawing/2010/main" xmlns="">
                  <a14:imgLayer r:embed="rId13">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23" name="Picture 3"/>
          <p:cNvPicPr>
            <a:picLocks noChangeAspect="1"/>
          </p:cNvPicPr>
          <p:nvPr>
            <p:custDataLst>
              <p:tags r:id="rId1"/>
            </p:custDataLst>
          </p:nvPr>
        </p:nvPicPr>
        <p:blipFill>
          <a:blip r:embed="rId5" cstate="print"/>
          <a:srcRect/>
          <a:stretch>
            <a:fillRect/>
          </a:stretch>
        </p:blipFill>
        <p:spPr bwMode="auto">
          <a:xfrm>
            <a:off x="107315" y="2756535"/>
            <a:ext cx="8658225" cy="4245610"/>
          </a:xfrm>
          <a:prstGeom prst="rect">
            <a:avLst/>
          </a:prstGeom>
          <a:noFill/>
          <a:ln w="9525">
            <a:noFill/>
            <a:miter lim="800000"/>
            <a:headEnd/>
            <a:tailEnd/>
          </a:ln>
        </p:spPr>
      </p:pic>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660751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施工管理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3.6 </a:t>
            </a:r>
            <a:r>
              <a:rPr lang="zh-CN" altLang="zh-CN" sz="1865" b="1" dirty="0">
                <a:solidFill>
                  <a:schemeClr val="tx1">
                    <a:lumMod val="65000"/>
                    <a:lumOff val="35000"/>
                  </a:schemeClr>
                </a:solidFill>
                <a:latin typeface="微软雅黑" panose="020B0503020204020204" charset="-122"/>
                <a:ea typeface="微软雅黑" panose="020B0503020204020204" charset="-122"/>
              </a:rPr>
              <a:t>安全隐患排查</a:t>
            </a:r>
            <a:endParaRPr lang="zh-CN" altLang="en-US" sz="1865" b="1" dirty="0">
              <a:solidFill>
                <a:schemeClr val="tx1">
                  <a:lumMod val="65000"/>
                  <a:lumOff val="35000"/>
                </a:schemeClr>
              </a:solidFill>
              <a:latin typeface="微软雅黑" panose="020B0503020204020204" charset="-122"/>
              <a:ea typeface="微软雅黑" panose="020B0503020204020204" charset="-122"/>
            </a:endParaRPr>
          </a:p>
        </p:txBody>
      </p:sp>
      <p:pic>
        <p:nvPicPr>
          <p:cNvPr id="3" name="图片 2" descr="b9d17645d9c239b69fb4373662f936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2"/>
            </p:custDataLst>
          </p:nvPr>
        </p:nvSpPr>
        <p:spPr>
          <a:xfrm>
            <a:off x="962025" y="1845707"/>
            <a:ext cx="10101580" cy="910827"/>
          </a:xfrm>
          <a:prstGeom prst="rect">
            <a:avLst/>
          </a:prstGeom>
          <a:noFill/>
        </p:spPr>
        <p:txBody>
          <a:bodyPr wrap="square" rtlCol="0">
            <a:noAutofit/>
          </a:bodyPr>
          <a:lstStyle/>
          <a:p>
            <a:pPr indent="457200" fontAlgn="auto">
              <a:lnSpc>
                <a:spcPct val="150000"/>
              </a:lnSpc>
            </a:pPr>
            <a:r>
              <a:rPr lang="zh-CN" altLang="en-US" sz="1600" dirty="0"/>
              <a:t>现场安全隐患排查实现线上发起、线上处理、线上闭合</a:t>
            </a:r>
            <a:r>
              <a:rPr sz="1600" dirty="0"/>
              <a:t>。</a:t>
            </a:r>
            <a:r>
              <a:rPr lang="zh-CN" altLang="en-US" sz="1600" dirty="0"/>
              <a:t>主要包含安全隐患检查单、安全巡查以及安全隐患随手拍。通过手机</a:t>
            </a:r>
            <a:r>
              <a:rPr lang="en-US" altLang="zh-CN" sz="1600" dirty="0"/>
              <a:t>APP</a:t>
            </a:r>
            <a:r>
              <a:rPr lang="zh-CN" altLang="en-US" sz="1600" dirty="0"/>
              <a:t>实现全流程管理，智慧大屏实现数据汇聚和展示。</a:t>
            </a:r>
            <a:endParaRPr sz="1600" dirty="0"/>
          </a:p>
        </p:txBody>
      </p:sp>
      <p:sp>
        <p:nvSpPr>
          <p:cNvPr id="39" name="矩形 38"/>
          <p:cNvSpPr/>
          <p:nvPr/>
        </p:nvSpPr>
        <p:spPr>
          <a:xfrm>
            <a:off x="812800" y="1807846"/>
            <a:ext cx="10419715" cy="948690"/>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 name="图片 1"/>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7976235" y="3208560"/>
            <a:ext cx="3087338" cy="3355657"/>
          </a:xfrm>
          <a:prstGeom prst="rect">
            <a:avLst/>
          </a:prstGeom>
        </p:spPr>
      </p:pic>
      <p:sp>
        <p:nvSpPr>
          <p:cNvPr id="6"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7" name="图片 6" descr="7b0a202020202266696c746572223a202230220a7d0a"/>
          <p:cNvPicPr>
            <a:picLocks noChangeAspect="1"/>
          </p:cNvPicPr>
          <p:nvPr/>
        </p:nvPicPr>
        <p:blipFill>
          <a:blip r:embed="rId9">
            <a:extLst>
              <a:ext uri="{CDFE0825-6DEF-4EF5-8246-60DE8C826C90}">
                <a14:imgProps xmlns:a14="http://schemas.microsoft.com/office/drawing/2010/main" xmlns="">
                  <a14:imgLayer r:embed="rId10">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11" cstate="print">
            <a:extLst>
              <a:ext uri="{28A0092B-C50C-407E-A947-70E740481C1C}">
                <a14:useLocalDpi xmlns:a14="http://schemas.microsoft.com/office/drawing/2010/main"/>
              </a:ext>
              <a:ext uri="{CDFE0825-6DEF-4EF5-8246-60DE8C826C90}">
                <a14:imgProps xmlns:a14="http://schemas.microsoft.com/office/drawing/2010/main" xmlns="">
                  <a14:imgLayer r:embed="rId12">
                    <a14:imgEffect name="5"/>
                  </a14:imgLayer>
                </a14:imgProps>
              </a:ext>
            </a:extLst>
          </a:blip>
          <a:stretch>
            <a:fillRect/>
          </a:stretch>
        </p:blipFill>
        <p:spPr>
          <a:xfrm>
            <a:off x="303530" y="-3175"/>
            <a:ext cx="906145" cy="741680"/>
          </a:xfrm>
          <a:prstGeom prst="rect">
            <a:avLst/>
          </a:prstGeom>
        </p:spPr>
      </p:pic>
      <p:pic>
        <p:nvPicPr>
          <p:cNvPr id="8" name="图片 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388110" y="3208655"/>
            <a:ext cx="6021705" cy="31115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660751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施工管理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3.6 </a:t>
            </a:r>
            <a:r>
              <a:rPr lang="zh-CN" sz="1865" b="1" dirty="0">
                <a:solidFill>
                  <a:schemeClr val="tx1">
                    <a:lumMod val="65000"/>
                    <a:lumOff val="35000"/>
                  </a:schemeClr>
                </a:solidFill>
                <a:latin typeface="微软雅黑" panose="020B0503020204020204" charset="-122"/>
                <a:ea typeface="微软雅黑" panose="020B0503020204020204" charset="-122"/>
              </a:rPr>
              <a:t>安全隐患排查</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895350" y="1674735"/>
            <a:ext cx="9734550" cy="1106170"/>
          </a:xfrm>
          <a:prstGeom prst="rect">
            <a:avLst/>
          </a:prstGeom>
          <a:noFill/>
        </p:spPr>
        <p:txBody>
          <a:bodyPr wrap="square" rtlCol="0">
            <a:noAutofit/>
          </a:bodyPr>
          <a:lstStyle/>
          <a:p>
            <a:pPr marL="22860" marR="9525">
              <a:lnSpc>
                <a:spcPct val="130000"/>
              </a:lnSpc>
              <a:spcBef>
                <a:spcPts val="275"/>
              </a:spcBef>
              <a:spcAft>
                <a:spcPts val="0"/>
              </a:spcAft>
              <a:tabLst>
                <a:tab pos="530225" algn="l"/>
                <a:tab pos="532130" algn="l"/>
              </a:tabLst>
            </a:pPr>
            <a:r>
              <a:rPr lang="zh-CN" altLang="en-US" sz="1600" dirty="0">
                <a:latin typeface="微软雅黑" panose="020B0503020204020204" charset="-122"/>
                <a:ea typeface="微软雅黑" panose="020B0503020204020204" charset="-122"/>
                <a:cs typeface="+mn-ea"/>
                <a:sym typeface="+mn-lt"/>
              </a:rPr>
              <a:t>及时发现危险源：通过实时分析工地视频，对各类危险源进行实时报警，及时发现隐患</a:t>
            </a:r>
            <a:endParaRPr lang="en-US" altLang="zh-CN" sz="1600" dirty="0">
              <a:latin typeface="微软雅黑" panose="020B0503020204020204" charset="-122"/>
              <a:ea typeface="微软雅黑" panose="020B0503020204020204" charset="-122"/>
              <a:cs typeface="+mn-ea"/>
              <a:sym typeface="+mn-lt"/>
            </a:endParaRPr>
          </a:p>
          <a:p>
            <a:pPr marL="22860" marR="9525">
              <a:lnSpc>
                <a:spcPct val="130000"/>
              </a:lnSpc>
              <a:spcBef>
                <a:spcPts val="275"/>
              </a:spcBef>
              <a:spcAft>
                <a:spcPts val="0"/>
              </a:spcAft>
              <a:tabLst>
                <a:tab pos="530225" algn="l"/>
                <a:tab pos="532130" algn="l"/>
              </a:tabLst>
            </a:pPr>
            <a:r>
              <a:rPr lang="zh-CN" altLang="en-US" sz="1600" dirty="0">
                <a:latin typeface="微软雅黑" panose="020B0503020204020204" charset="-122"/>
                <a:ea typeface="微软雅黑" panose="020B0503020204020204" charset="-122"/>
                <a:cs typeface="+mn-ea"/>
                <a:sym typeface="+mn-lt"/>
              </a:rPr>
              <a:t>提高处理速度：通过准确的智能分析判断报警，提高危险源排查效率，管理人员能快速反应</a:t>
            </a:r>
            <a:endParaRPr lang="en-US" altLang="zh-CN" sz="1600" dirty="0">
              <a:latin typeface="微软雅黑" panose="020B0503020204020204" charset="-122"/>
              <a:ea typeface="微软雅黑" panose="020B0503020204020204" charset="-122"/>
              <a:cs typeface="+mn-ea"/>
              <a:sym typeface="+mn-lt"/>
            </a:endParaRPr>
          </a:p>
          <a:p>
            <a:pPr marL="22860" marR="9525">
              <a:lnSpc>
                <a:spcPct val="130000"/>
              </a:lnSpc>
              <a:spcBef>
                <a:spcPts val="275"/>
              </a:spcBef>
              <a:spcAft>
                <a:spcPts val="0"/>
              </a:spcAft>
              <a:tabLst>
                <a:tab pos="530225" algn="l"/>
                <a:tab pos="532130" algn="l"/>
              </a:tabLst>
            </a:pPr>
            <a:r>
              <a:rPr lang="zh-CN" altLang="en-US" sz="1600" dirty="0">
                <a:latin typeface="微软雅黑" panose="020B0503020204020204" charset="-122"/>
                <a:ea typeface="微软雅黑" panose="020B0503020204020204" charset="-122"/>
                <a:cs typeface="+mn-ea"/>
                <a:sym typeface="+mn-lt"/>
              </a:rPr>
              <a:t>业务快速闭环：快速处置闭环，最大程度避免发生安全事故</a:t>
            </a:r>
            <a:endParaRPr lang="en-US" altLang="zh-CN" sz="1600" dirty="0">
              <a:latin typeface="微软雅黑" panose="020B0503020204020204" charset="-122"/>
              <a:ea typeface="微软雅黑" panose="020B0503020204020204" charset="-122"/>
              <a:cs typeface="+mn-ea"/>
              <a:sym typeface="+mn-lt"/>
            </a:endParaRPr>
          </a:p>
          <a:p>
            <a:pPr marL="22860" marR="9525">
              <a:lnSpc>
                <a:spcPct val="130000"/>
              </a:lnSpc>
              <a:spcBef>
                <a:spcPts val="275"/>
              </a:spcBef>
              <a:spcAft>
                <a:spcPts val="0"/>
              </a:spcAft>
              <a:tabLst>
                <a:tab pos="530225" algn="l"/>
                <a:tab pos="532130" algn="l"/>
              </a:tabLst>
            </a:pPr>
            <a:r>
              <a:rPr lang="zh-CN" altLang="en-US" sz="1600" dirty="0">
                <a:latin typeface="微软雅黑" panose="020B0503020204020204" charset="-122"/>
                <a:ea typeface="微软雅黑" panose="020B0503020204020204" charset="-122"/>
                <a:cs typeface="+mn-ea"/>
                <a:sym typeface="+mn-lt"/>
              </a:rPr>
              <a:t>降本增效：通过智能化分析手段，结合危险源处理机制，技防大力辅助人防，降低处理时间成本，高效处理最大程度保障工地施工安全，意味着带来更多的经济效益。</a:t>
            </a:r>
            <a:endParaRPr sz="1600" dirty="0"/>
          </a:p>
        </p:txBody>
      </p:sp>
      <p:sp>
        <p:nvSpPr>
          <p:cNvPr id="39" name="矩形 38"/>
          <p:cNvSpPr/>
          <p:nvPr/>
        </p:nvSpPr>
        <p:spPr>
          <a:xfrm>
            <a:off x="812801" y="1650605"/>
            <a:ext cx="10041350" cy="1898845"/>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 name="图片 1"/>
          <p:cNvPicPr>
            <a:picLocks noChangeAspect="1"/>
          </p:cNvPicPr>
          <p:nvPr/>
        </p:nvPicPr>
        <p:blipFill>
          <a:blip r:embed="rId6"/>
          <a:stretch>
            <a:fillRect/>
          </a:stretch>
        </p:blipFill>
        <p:spPr>
          <a:xfrm>
            <a:off x="1644964" y="3609188"/>
            <a:ext cx="8486391" cy="2963720"/>
          </a:xfrm>
          <a:prstGeom prst="rect">
            <a:avLst/>
          </a:prstGeom>
        </p:spPr>
      </p:pic>
      <p:sp>
        <p:nvSpPr>
          <p:cNvPr id="7" name="文本框 9"/>
          <p:cNvSpPr txBox="1"/>
          <p:nvPr/>
        </p:nvSpPr>
        <p:spPr>
          <a:xfrm>
            <a:off x="1165800" y="3635439"/>
            <a:ext cx="400110" cy="2911218"/>
          </a:xfrm>
          <a:prstGeom prst="rect">
            <a:avLst/>
          </a:prstGeom>
          <a:solidFill>
            <a:srgbClr val="00B0F0"/>
          </a:solid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Arial" panose="020B0604020202020204" pitchFamily="34" charset="0"/>
                <a:ea typeface="微软雅黑" panose="020B0503020204020204" charset="-122"/>
              </a:rPr>
              <a:t>安全管理流程优化</a:t>
            </a:r>
          </a:p>
        </p:txBody>
      </p:sp>
      <p:sp>
        <p:nvSpPr>
          <p:cNvPr id="8"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6" name="图片 5" descr="7b0a202020202266696c746572223a202230220a7d0a"/>
          <p:cNvPicPr>
            <a:picLocks noChangeAspect="1"/>
          </p:cNvPicPr>
          <p:nvPr/>
        </p:nvPicPr>
        <p:blipFill>
          <a:blip r:embed="rId7">
            <a:extLst>
              <a:ext uri="{CDFE0825-6DEF-4EF5-8246-60DE8C826C90}">
                <a14:imgProps xmlns:a14="http://schemas.microsoft.com/office/drawing/2010/main" xmlns="">
                  <a14:imgLayer r:embed="rId8">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a:ext>
              <a:ext uri="{CDFE0825-6DEF-4EF5-8246-60DE8C826C90}">
                <a14:imgProps xmlns:a14="http://schemas.microsoft.com/office/drawing/2010/main" xmlns="">
                  <a14:imgLayer r:embed="rId10">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660751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施工管理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3.7 </a:t>
            </a:r>
            <a:r>
              <a:rPr lang="zh-CN" altLang="en-US" sz="1865" b="1" dirty="0">
                <a:solidFill>
                  <a:schemeClr val="tx1">
                    <a:lumMod val="65000"/>
                    <a:lumOff val="35000"/>
                  </a:schemeClr>
                </a:solidFill>
                <a:latin typeface="微软雅黑" panose="020B0503020204020204" charset="-122"/>
                <a:ea typeface="微软雅黑" panose="020B0503020204020204" charset="-122"/>
              </a:rPr>
              <a:t>危大工程管理</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857054" y="2028191"/>
            <a:ext cx="2238131" cy="3572510"/>
          </a:xfrm>
          <a:prstGeom prst="rect">
            <a:avLst/>
          </a:prstGeom>
          <a:noFill/>
        </p:spPr>
        <p:txBody>
          <a:bodyPr wrap="square" rtlCol="0">
            <a:noAutofit/>
          </a:bodyPr>
          <a:lstStyle/>
          <a:p>
            <a:pPr indent="457200" fontAlgn="auto">
              <a:lnSpc>
                <a:spcPct val="150000"/>
              </a:lnSpc>
            </a:pPr>
            <a:r>
              <a:rPr lang="zh-CN" altLang="en-US" sz="1600" dirty="0"/>
              <a:t>项目实现危大工程智慧应用管理，主要包括塔机检测系统及吊钩可视化实施检测，卸料平台倾角及载重实时监测、施工升降机人数及运行数据的实时监测、深基坑监测以及高支模监测系统，实时反应平台危大工程运行状况</a:t>
            </a:r>
            <a:r>
              <a:rPr sz="1600" dirty="0"/>
              <a:t>。</a:t>
            </a:r>
          </a:p>
        </p:txBody>
      </p:sp>
      <p:sp>
        <p:nvSpPr>
          <p:cNvPr id="39" name="矩形 38"/>
          <p:cNvSpPr/>
          <p:nvPr/>
        </p:nvSpPr>
        <p:spPr>
          <a:xfrm>
            <a:off x="812801" y="1807845"/>
            <a:ext cx="2238131" cy="4461068"/>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图片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74949" y="1630238"/>
            <a:ext cx="8347973" cy="4139814"/>
          </a:xfrm>
          <a:prstGeom prst="rect">
            <a:avLst/>
          </a:prstGeom>
        </p:spPr>
      </p:pic>
      <p:sp>
        <p:nvSpPr>
          <p:cNvPr id="2" name="文本框 1"/>
          <p:cNvSpPr txBox="1"/>
          <p:nvPr/>
        </p:nvSpPr>
        <p:spPr>
          <a:xfrm>
            <a:off x="3631223" y="5956437"/>
            <a:ext cx="7894928"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危大工程管理应用点</a:t>
            </a:r>
          </a:p>
        </p:txBody>
      </p:sp>
      <p:sp>
        <p:nvSpPr>
          <p:cNvPr id="6"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8" name="图片 7" descr="7b0a202020202266696c746572223a202230220a7d0a"/>
          <p:cNvPicPr>
            <a:picLocks noChangeAspect="1"/>
          </p:cNvPicPr>
          <p:nvPr/>
        </p:nvPicPr>
        <p:blipFill>
          <a:blip r:embed="rId7">
            <a:extLst>
              <a:ext uri="{CDFE0825-6DEF-4EF5-8246-60DE8C826C90}">
                <a14:imgProps xmlns:a14="http://schemas.microsoft.com/office/drawing/2010/main" xmlns="">
                  <a14:imgLayer r:embed="rId8">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a:ext>
              <a:ext uri="{CDFE0825-6DEF-4EF5-8246-60DE8C826C90}">
                <a14:imgProps xmlns:a14="http://schemas.microsoft.com/office/drawing/2010/main" xmlns="">
                  <a14:imgLayer r:embed="rId10">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660751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施工管理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3.8 </a:t>
            </a:r>
            <a:r>
              <a:rPr sz="1865" b="1" dirty="0">
                <a:solidFill>
                  <a:schemeClr val="tx1">
                    <a:lumMod val="65000"/>
                    <a:lumOff val="35000"/>
                  </a:schemeClr>
                </a:solidFill>
                <a:latin typeface="微软雅黑" panose="020B0503020204020204" charset="-122"/>
                <a:ea typeface="微软雅黑" panose="020B0503020204020204" charset="-122"/>
              </a:rPr>
              <a:t>塔机吊钩视频系统</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pic>
        <p:nvPicPr>
          <p:cNvPr id="2" name="图片 1"/>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7325407" y="3229157"/>
            <a:ext cx="4040025" cy="1863520"/>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46422" y="4517870"/>
            <a:ext cx="2677746" cy="1426794"/>
          </a:xfrm>
          <a:prstGeom prst="rect">
            <a:avLst/>
          </a:prstGeom>
          <a:solidFill>
            <a:schemeClr val="bg1"/>
          </a:solidFill>
          <a:ln w="28575">
            <a:solidFill>
              <a:schemeClr val="bg1"/>
            </a:solidFill>
          </a:ln>
        </p:spPr>
      </p:pic>
      <p:sp>
        <p:nvSpPr>
          <p:cNvPr id="6" name="文本框 5"/>
          <p:cNvSpPr txBox="1"/>
          <p:nvPr>
            <p:custDataLst>
              <p:tags r:id="rId1"/>
            </p:custDataLst>
          </p:nvPr>
        </p:nvSpPr>
        <p:spPr>
          <a:xfrm>
            <a:off x="962025" y="1878722"/>
            <a:ext cx="10101580" cy="1106170"/>
          </a:xfrm>
          <a:prstGeom prst="rect">
            <a:avLst/>
          </a:prstGeom>
          <a:noFill/>
        </p:spPr>
        <p:txBody>
          <a:bodyPr wrap="square" rtlCol="0">
            <a:noAutofit/>
          </a:bodyPr>
          <a:lstStyle/>
          <a:p>
            <a:pPr indent="457200" fontAlgn="auto">
              <a:lnSpc>
                <a:spcPct val="150000"/>
              </a:lnSpc>
            </a:pPr>
            <a:r>
              <a:rPr sz="1600" dirty="0"/>
              <a:t>塔机智能安全服务系统是独立不属于塔机上的安全监测监控系统，其在塔机防超载、特种作业人员管理、塔机群塔作业时的防碰撞、塔机每日作业统计等方面的应用，为降低安全生产事故发生，最大限度杜绝人员伤亡发挥着重要的作用。</a:t>
            </a:r>
          </a:p>
        </p:txBody>
      </p:sp>
      <p:sp>
        <p:nvSpPr>
          <p:cNvPr id="8" name="矩形 7"/>
          <p:cNvSpPr/>
          <p:nvPr/>
        </p:nvSpPr>
        <p:spPr>
          <a:xfrm>
            <a:off x="812800" y="1807846"/>
            <a:ext cx="10419715" cy="1316408"/>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 name="图片 9"/>
          <p:cNvPicPr>
            <a:picLocks noChangeAspect="1"/>
          </p:cNvPicPr>
          <p:nvPr/>
        </p:nvPicPr>
        <p:blipFill>
          <a:blip r:embed="rId8"/>
          <a:stretch>
            <a:fillRect/>
          </a:stretch>
        </p:blipFill>
        <p:spPr>
          <a:xfrm>
            <a:off x="789201" y="3239291"/>
            <a:ext cx="3026660" cy="1310718"/>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91264" y="3229157"/>
            <a:ext cx="3229708" cy="910943"/>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91264" y="4168501"/>
            <a:ext cx="3229708" cy="836819"/>
          </a:xfrm>
          <a:prstGeom prst="rect">
            <a:avLst/>
          </a:prstGeom>
        </p:spPr>
      </p:pic>
      <p:pic>
        <p:nvPicPr>
          <p:cNvPr id="16" name="图片 1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991264" y="5033721"/>
            <a:ext cx="3229708" cy="910943"/>
          </a:xfrm>
          <a:prstGeom prst="rect">
            <a:avLst/>
          </a:prstGeom>
        </p:spPr>
      </p:pic>
      <p:pic>
        <p:nvPicPr>
          <p:cNvPr id="18" name="图片 17"/>
          <p:cNvPicPr>
            <a:picLocks noChangeAspect="1"/>
          </p:cNvPicPr>
          <p:nvPr/>
        </p:nvPicPr>
        <p:blipFill>
          <a:blip r:embed="rId12"/>
          <a:stretch>
            <a:fillRect/>
          </a:stretch>
        </p:blipFill>
        <p:spPr>
          <a:xfrm>
            <a:off x="789201" y="4677464"/>
            <a:ext cx="3026661" cy="1267200"/>
          </a:xfrm>
          <a:prstGeom prst="rect">
            <a:avLst/>
          </a:prstGeom>
        </p:spPr>
      </p:pic>
      <p:sp>
        <p:nvSpPr>
          <p:cNvPr id="19" name="文本框 18"/>
          <p:cNvSpPr txBox="1"/>
          <p:nvPr/>
        </p:nvSpPr>
        <p:spPr>
          <a:xfrm>
            <a:off x="812799" y="6133404"/>
            <a:ext cx="6408173"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塔机功效分析</a:t>
            </a:r>
          </a:p>
        </p:txBody>
      </p:sp>
      <p:sp>
        <p:nvSpPr>
          <p:cNvPr id="20" name="文本框 19"/>
          <p:cNvSpPr txBox="1"/>
          <p:nvPr/>
        </p:nvSpPr>
        <p:spPr>
          <a:xfrm>
            <a:off x="7325407" y="6140144"/>
            <a:ext cx="3907108"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塔机监测系统</a:t>
            </a:r>
          </a:p>
        </p:txBody>
      </p:sp>
      <p:sp>
        <p:nvSpPr>
          <p:cNvPr id="21"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9" name="图片 8" descr="7b0a202020202266696c746572223a202230220a7d0a"/>
          <p:cNvPicPr>
            <a:picLocks noChangeAspect="1"/>
          </p:cNvPicPr>
          <p:nvPr/>
        </p:nvPicPr>
        <p:blipFill>
          <a:blip r:embed="rId13">
            <a:extLst>
              <a:ext uri="{CDFE0825-6DEF-4EF5-8246-60DE8C826C90}">
                <a14:imgProps xmlns:a14="http://schemas.microsoft.com/office/drawing/2010/main" xmlns="">
                  <a14:imgLayer r:embed="rId14">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15" cstate="print">
            <a:extLst>
              <a:ext uri="{28A0092B-C50C-407E-A947-70E740481C1C}">
                <a14:useLocalDpi xmlns:a14="http://schemas.microsoft.com/office/drawing/2010/main"/>
              </a:ext>
              <a:ext uri="{CDFE0825-6DEF-4EF5-8246-60DE8C826C90}">
                <a14:imgProps xmlns:a14="http://schemas.microsoft.com/office/drawing/2010/main" xmlns="">
                  <a14:imgLayer r:embed="rId16">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660751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施工管理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3.9 </a:t>
            </a:r>
            <a:r>
              <a:rPr sz="1865" b="1" dirty="0">
                <a:solidFill>
                  <a:schemeClr val="tx1">
                    <a:lumMod val="65000"/>
                    <a:lumOff val="35000"/>
                  </a:schemeClr>
                </a:solidFill>
                <a:latin typeface="微软雅黑" panose="020B0503020204020204" charset="-122"/>
                <a:ea typeface="微软雅黑" panose="020B0503020204020204" charset="-122"/>
              </a:rPr>
              <a:t>升降机监控系统</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6" name="文本框 5"/>
          <p:cNvSpPr txBox="1"/>
          <p:nvPr>
            <p:custDataLst>
              <p:tags r:id="rId1"/>
            </p:custDataLst>
          </p:nvPr>
        </p:nvSpPr>
        <p:spPr>
          <a:xfrm>
            <a:off x="962025" y="1887220"/>
            <a:ext cx="10101580" cy="1106170"/>
          </a:xfrm>
          <a:prstGeom prst="rect">
            <a:avLst/>
          </a:prstGeom>
          <a:noFill/>
        </p:spPr>
        <p:txBody>
          <a:bodyPr wrap="square" rtlCol="0">
            <a:noAutofit/>
          </a:bodyPr>
          <a:lstStyle/>
          <a:p>
            <a:pPr indent="457200" fontAlgn="auto">
              <a:lnSpc>
                <a:spcPct val="150000"/>
              </a:lnSpc>
            </a:pPr>
            <a:r>
              <a:rPr sz="1600" dirty="0"/>
              <a:t>施工升降机安全检测仪安装在升降机吊笼内,该设备运用物联网技术,通过传感器实时监控升降机运行:检测升降机的载重,驾驶员身份识别,笼内人数识别,升降机实时高度,运行速度,门锁状态,倾斜度,并通过4G模块实时将数据上传到远程监控中心,实现远程监管,全方位保障作业安全及施工效率。</a:t>
            </a:r>
          </a:p>
        </p:txBody>
      </p:sp>
      <p:sp>
        <p:nvSpPr>
          <p:cNvPr id="8" name="矩形 7"/>
          <p:cNvSpPr/>
          <p:nvPr/>
        </p:nvSpPr>
        <p:spPr>
          <a:xfrm>
            <a:off x="812800" y="1807846"/>
            <a:ext cx="10419715" cy="1360062"/>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1" name="图片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73511" y="3285132"/>
            <a:ext cx="2965118" cy="1398118"/>
          </a:xfrm>
          <a:prstGeom prst="rect">
            <a:avLst/>
          </a:prstGeom>
        </p:spPr>
      </p:pic>
      <p:grpSp>
        <p:nvGrpSpPr>
          <p:cNvPr id="9" name="组合 8"/>
          <p:cNvGrpSpPr/>
          <p:nvPr/>
        </p:nvGrpSpPr>
        <p:grpSpPr>
          <a:xfrm>
            <a:off x="9864854" y="4707958"/>
            <a:ext cx="1335931" cy="1174581"/>
            <a:chOff x="4598487" y="3423379"/>
            <a:chExt cx="4252661" cy="2221623"/>
          </a:xfrm>
        </p:grpSpPr>
        <p:pic>
          <p:nvPicPr>
            <p:cNvPr id="10" name="图片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98487" y="3423379"/>
              <a:ext cx="4252661" cy="2221623"/>
            </a:xfrm>
            <a:prstGeom prst="rect">
              <a:avLst/>
            </a:prstGeom>
            <a:ln w="19050">
              <a:solidFill>
                <a:srgbClr val="FAFAFA"/>
              </a:solidFill>
            </a:ln>
          </p:spPr>
        </p:pic>
        <p:pic>
          <p:nvPicPr>
            <p:cNvPr id="15" name="图片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46502" y="4784075"/>
              <a:ext cx="1763805" cy="836330"/>
            </a:xfrm>
            <a:prstGeom prst="rect">
              <a:avLst/>
            </a:prstGeom>
            <a:ln w="19050">
              <a:solidFill>
                <a:srgbClr val="FAFAFA"/>
              </a:solidFill>
            </a:ln>
          </p:spPr>
        </p:pic>
      </p:grpSp>
      <p:sp>
        <p:nvSpPr>
          <p:cNvPr id="2" name="文本框 1"/>
          <p:cNvSpPr txBox="1"/>
          <p:nvPr/>
        </p:nvSpPr>
        <p:spPr>
          <a:xfrm>
            <a:off x="812799" y="6133404"/>
            <a:ext cx="7231842"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升降机功效分析</a:t>
            </a:r>
          </a:p>
        </p:txBody>
      </p:sp>
      <p:sp>
        <p:nvSpPr>
          <p:cNvPr id="7" name="文本框 6"/>
          <p:cNvSpPr txBox="1"/>
          <p:nvPr/>
        </p:nvSpPr>
        <p:spPr>
          <a:xfrm>
            <a:off x="8190203" y="6140144"/>
            <a:ext cx="3042312"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升降机监测系统</a:t>
            </a:r>
          </a:p>
        </p:txBody>
      </p:sp>
      <p:pic>
        <p:nvPicPr>
          <p:cNvPr id="16" name="图片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90203" y="4416785"/>
            <a:ext cx="1740997" cy="1465754"/>
          </a:xfrm>
          <a:prstGeom prst="rect">
            <a:avLst/>
          </a:prstGeom>
        </p:spPr>
      </p:pic>
      <p:pic>
        <p:nvPicPr>
          <p:cNvPr id="23" name="图片 2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80988" y="3310512"/>
            <a:ext cx="4063653" cy="2577349"/>
          </a:xfrm>
          <a:prstGeom prst="rect">
            <a:avLst/>
          </a:prstGeom>
        </p:spPr>
      </p:pic>
      <p:pic>
        <p:nvPicPr>
          <p:cNvPr id="33" name="图片 32"/>
          <p:cNvPicPr>
            <a:picLocks noChangeAspect="1"/>
          </p:cNvPicPr>
          <p:nvPr/>
        </p:nvPicPr>
        <p:blipFill>
          <a:blip r:embed="rId11"/>
          <a:stretch>
            <a:fillRect/>
          </a:stretch>
        </p:blipFill>
        <p:spPr>
          <a:xfrm>
            <a:off x="812799" y="3312451"/>
            <a:ext cx="3104759" cy="2577349"/>
          </a:xfrm>
          <a:prstGeom prst="rect">
            <a:avLst/>
          </a:prstGeom>
        </p:spPr>
      </p:pic>
      <p:sp>
        <p:nvSpPr>
          <p:cNvPr id="36"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12" name="图片 11" descr="7b0a202020202266696c746572223a202230220a7d0a"/>
          <p:cNvPicPr>
            <a:picLocks noChangeAspect="1"/>
          </p:cNvPicPr>
          <p:nvPr/>
        </p:nvPicPr>
        <p:blipFill>
          <a:blip r:embed="rId12">
            <a:extLst>
              <a:ext uri="{CDFE0825-6DEF-4EF5-8246-60DE8C826C90}">
                <a14:imgProps xmlns:a14="http://schemas.microsoft.com/office/drawing/2010/main" xmlns="">
                  <a14:imgLayer r:embed="rId13">
                    <a14:imgEffect name="5"/>
                  </a14:imgLayer>
                </a14:imgProps>
              </a:ext>
            </a:extLst>
          </a:blip>
          <a:stretch>
            <a:fillRect/>
          </a:stretch>
        </p:blipFill>
        <p:spPr>
          <a:xfrm>
            <a:off x="1805940" y="34925"/>
            <a:ext cx="972820" cy="703580"/>
          </a:xfrm>
          <a:prstGeom prst="rect">
            <a:avLst/>
          </a:prstGeom>
        </p:spPr>
      </p:pic>
      <p:pic>
        <p:nvPicPr>
          <p:cNvPr id="13" name="图片 12"/>
          <p:cNvPicPr>
            <a:picLocks noChangeAspect="1"/>
          </p:cNvPicPr>
          <p:nvPr/>
        </p:nvPicPr>
        <p:blipFill>
          <a:blip r:embed="rId14" cstate="print">
            <a:extLst>
              <a:ext uri="{28A0092B-C50C-407E-A947-70E740481C1C}">
                <a14:useLocalDpi xmlns:a14="http://schemas.microsoft.com/office/drawing/2010/main"/>
              </a:ext>
              <a:ext uri="{CDFE0825-6DEF-4EF5-8246-60DE8C826C90}">
                <a14:imgProps xmlns:a14="http://schemas.microsoft.com/office/drawing/2010/main" xmlns="">
                  <a14:imgLayer r:embed="rId15">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834296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智慧应用管理</a:t>
            </a:r>
          </a:p>
        </p:txBody>
      </p:sp>
      <p:sp>
        <p:nvSpPr>
          <p:cNvPr id="29" name="TextBox 10"/>
          <p:cNvSpPr txBox="1"/>
          <p:nvPr/>
        </p:nvSpPr>
        <p:spPr>
          <a:xfrm>
            <a:off x="8486064" y="91710"/>
            <a:ext cx="1344000" cy="589380"/>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技术质量</a:t>
            </a:r>
            <a:endParaRPr lang="en-US" altLang="zh-CN" sz="1600" b="1" dirty="0">
              <a:solidFill>
                <a:schemeClr val="bg1"/>
              </a:solidFill>
              <a:latin typeface="微软雅黑" panose="020B0503020204020204" charset="-122"/>
              <a:ea typeface="微软雅黑" panose="020B0503020204020204" charset="-122"/>
            </a:endParaRPr>
          </a:p>
          <a:p>
            <a:pPr algn="ctr"/>
            <a:r>
              <a:rPr lang="zh-CN" altLang="en-US" sz="1600" b="1" dirty="0">
                <a:solidFill>
                  <a:schemeClr val="bg1"/>
                </a:solidFill>
                <a:latin typeface="微软雅黑" panose="020B0503020204020204" charset="-122"/>
                <a:ea typeface="微软雅黑" panose="020B0503020204020204" charset="-122"/>
              </a:rPr>
              <a:t>标准化</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b9d17645d9c239b69fb4373662f9364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650312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550"/>
          <p:cNvSpPr/>
          <p:nvPr/>
        </p:nvSpPr>
        <p:spPr>
          <a:xfrm>
            <a:off x="5535425" y="3149367"/>
            <a:ext cx="3173473" cy="559265"/>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1000"/>
              </a:lnSpc>
            </a:pPr>
            <a:r>
              <a:rPr lang="zh-CN" altLang="en-US" sz="3200" kern="0" spc="-10" dirty="0">
                <a:solidFill>
                  <a:srgbClr val="005BC0">
                    <a:alpha val="100000"/>
                  </a:srgbClr>
                </a:solidFill>
                <a:latin typeface="微软雅黑" panose="020B0503020204020204" charset="-122"/>
                <a:ea typeface="微软雅黑" panose="020B0503020204020204" charset="-122"/>
                <a:cs typeface="微软雅黑" panose="020B0503020204020204" charset="-122"/>
              </a:rPr>
              <a:t>技术</a:t>
            </a:r>
            <a:r>
              <a:rPr sz="3200" kern="0" spc="-10" dirty="0">
                <a:solidFill>
                  <a:srgbClr val="005BC0">
                    <a:alpha val="100000"/>
                  </a:srgbClr>
                </a:solidFill>
                <a:latin typeface="微软雅黑" panose="020B0503020204020204" charset="-122"/>
                <a:ea typeface="微软雅黑" panose="020B0503020204020204" charset="-122"/>
                <a:cs typeface="微软雅黑" panose="020B0503020204020204" charset="-122"/>
              </a:rPr>
              <a:t>质量标准化</a:t>
            </a:r>
            <a:endParaRPr sz="3200" dirty="0">
              <a:latin typeface="微软雅黑" panose="020B0503020204020204" charset="-122"/>
              <a:ea typeface="微软雅黑" panose="020B0503020204020204" charset="-122"/>
              <a:cs typeface="微软雅黑" panose="020B0503020204020204" charset="-122"/>
            </a:endParaRPr>
          </a:p>
        </p:txBody>
      </p:sp>
      <p:pic>
        <p:nvPicPr>
          <p:cNvPr id="7" name="picture 32"/>
          <p:cNvPicPr>
            <a:picLocks noChangeAspect="1"/>
          </p:cNvPicPr>
          <p:nvPr/>
        </p:nvPicPr>
        <p:blipFill>
          <a:blip r:embed="rId7"/>
          <a:stretch>
            <a:fillRect/>
          </a:stretch>
        </p:blipFill>
        <p:spPr>
          <a:xfrm>
            <a:off x="4834813" y="2795273"/>
            <a:ext cx="19050" cy="1276349"/>
          </a:xfrm>
          <a:prstGeom prst="rect">
            <a:avLst/>
          </a:prstGeom>
        </p:spPr>
      </p:pic>
      <p:sp>
        <p:nvSpPr>
          <p:cNvPr id="9" name="椭圆 8"/>
          <p:cNvSpPr/>
          <p:nvPr>
            <p:custDataLst>
              <p:tags r:id="rId1"/>
            </p:custDataLst>
          </p:nvPr>
        </p:nvSpPr>
        <p:spPr>
          <a:xfrm>
            <a:off x="3145244" y="2795273"/>
            <a:ext cx="1283419" cy="1283421"/>
          </a:xfrm>
          <a:prstGeom prst="ellipse">
            <a:avLst/>
          </a:prstGeom>
          <a:gradFill flip="none" rotWithShape="1">
            <a:gsLst>
              <a:gs pos="0">
                <a:srgbClr val="5B9BD5">
                  <a:lumMod val="50000"/>
                </a:srgbClr>
              </a:gs>
              <a:gs pos="47000">
                <a:srgbClr val="5B9BD5">
                  <a:lumMod val="75000"/>
                </a:srgbClr>
              </a:gs>
              <a:gs pos="100000">
                <a:srgbClr val="00B0F0"/>
              </a:gs>
            </a:gsLst>
            <a:lin ang="18000000" scaled="0"/>
            <a:tileRect/>
          </a:gradFill>
          <a:ln w="12700" cap="flat" cmpd="sng" algn="ctr">
            <a:noFill/>
            <a:prstDash val="solid"/>
            <a:miter lim="800000"/>
          </a:ln>
          <a:effectLst>
            <a:outerShdw blurRad="685800" dist="571500" dir="8100000" sx="79000" sy="79000" algn="r" rotWithShape="0">
              <a:prstClr val="black">
                <a:alpha val="7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cs typeface="+mn-ea"/>
              <a:sym typeface="+mn-lt"/>
            </a:endParaRPr>
          </a:p>
        </p:txBody>
      </p:sp>
      <p:sp>
        <p:nvSpPr>
          <p:cNvPr id="10" name="矩形 9"/>
          <p:cNvSpPr>
            <a:spLocks noChangeArrowheads="1"/>
          </p:cNvSpPr>
          <p:nvPr>
            <p:custDataLst>
              <p:tags r:id="rId2"/>
            </p:custDataLst>
          </p:nvPr>
        </p:nvSpPr>
        <p:spPr bwMode="auto">
          <a:xfrm>
            <a:off x="3489352" y="3123865"/>
            <a:ext cx="59501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lang="zh-CN" altLang="en-US" kern="0" dirty="0">
                <a:solidFill>
                  <a:prstClr val="white"/>
                </a:solidFill>
                <a:latin typeface="+mn-lt"/>
                <a:ea typeface="+mn-ea"/>
                <a:cs typeface="+mn-ea"/>
                <a:sym typeface="+mn-lt"/>
              </a:rPr>
              <a:t>四</a:t>
            </a:r>
            <a:endParaRPr kumimoji="0" lang="zh-CN" altLang="en-US" b="0" i="0" u="none" strike="noStrike" kern="0" cap="none" spc="0" normalizeH="0" baseline="0" noProof="0" dirty="0">
              <a:ln>
                <a:noFill/>
              </a:ln>
              <a:solidFill>
                <a:prstClr val="white"/>
              </a:solidFill>
              <a:effectLst/>
              <a:uLnTx/>
              <a:uFillTx/>
              <a:latin typeface="+mn-lt"/>
              <a:ea typeface="+mn-ea"/>
              <a:cs typeface="+mn-ea"/>
              <a:sym typeface="+mn-lt"/>
            </a:endParaRPr>
          </a:p>
        </p:txBody>
      </p:sp>
      <p:pic>
        <p:nvPicPr>
          <p:cNvPr id="6" name="图片 5" descr="7b0a202020202266696c746572223a202230220a7d0a"/>
          <p:cNvPicPr>
            <a:picLocks noChangeAspect="1"/>
          </p:cNvPicPr>
          <p:nvPr/>
        </p:nvPicPr>
        <p:blipFill>
          <a:blip r:embed="rId8">
            <a:extLst>
              <a:ext uri="{CDFE0825-6DEF-4EF5-8246-60DE8C826C90}">
                <a14:imgProps xmlns:a14="http://schemas.microsoft.com/office/drawing/2010/main" xmlns="">
                  <a14:imgLayer r:embed="rId9">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834296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66929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sym typeface="+mn-ea"/>
              </a:rPr>
              <a:t>4.1 </a:t>
            </a:r>
            <a:r>
              <a:rPr lang="zh-CN" altLang="en-US" sz="1865" b="1" dirty="0">
                <a:solidFill>
                  <a:schemeClr val="tx1">
                    <a:lumMod val="65000"/>
                    <a:lumOff val="35000"/>
                  </a:schemeClr>
                </a:solidFill>
                <a:latin typeface="微软雅黑" panose="020B0503020204020204" charset="-122"/>
                <a:ea typeface="微软雅黑" panose="020B0503020204020204" charset="-122"/>
                <a:sym typeface="+mn-ea"/>
              </a:rPr>
              <a:t>精细质量管控</a:t>
            </a:r>
          </a:p>
          <a:p>
            <a:pPr algn="l"/>
            <a:endParaRPr lang="zh-CN" sz="1865" b="1" dirty="0">
              <a:solidFill>
                <a:schemeClr val="tx1">
                  <a:lumMod val="65000"/>
                  <a:lumOff val="35000"/>
                </a:schemeClr>
              </a:solidFill>
              <a:latin typeface="微软雅黑" panose="020B0503020204020204" charset="-122"/>
              <a:ea typeface="微软雅黑" panose="020B0503020204020204" charset="-122"/>
              <a:sym typeface="+mn-ea"/>
            </a:endParaRPr>
          </a:p>
        </p:txBody>
      </p:sp>
      <p:pic>
        <p:nvPicPr>
          <p:cNvPr id="3" name="图片 2" descr="b9d17645d9c239b69fb4373662f936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6" name="文本框 5"/>
          <p:cNvSpPr txBox="1"/>
          <p:nvPr>
            <p:custDataLst>
              <p:tags r:id="rId1"/>
            </p:custDataLst>
          </p:nvPr>
        </p:nvSpPr>
        <p:spPr>
          <a:xfrm>
            <a:off x="930276" y="1845706"/>
            <a:ext cx="4308474" cy="3534410"/>
          </a:xfrm>
          <a:prstGeom prst="rect">
            <a:avLst/>
          </a:prstGeom>
          <a:noFill/>
        </p:spPr>
        <p:txBody>
          <a:bodyPr wrap="square" rtlCol="0">
            <a:noAutofit/>
          </a:bodyPr>
          <a:lstStyle/>
          <a:p>
            <a:pPr indent="457200" algn="l" rtl="0" eaLnBrk="0" fontAlgn="auto">
              <a:lnSpc>
                <a:spcPct val="200000"/>
              </a:lnSpc>
            </a:pPr>
            <a:r>
              <a:rPr lang="zh-CN" altLang="en-US" sz="1600" dirty="0">
                <a:latin typeface="微软雅黑" panose="020B0503020204020204" charset="-122"/>
                <a:ea typeface="微软雅黑" panose="020B0503020204020204" charset="-122"/>
                <a:cs typeface="微软雅黑" panose="020B0503020204020204" charset="-122"/>
              </a:rPr>
              <a:t>科学技术质量部</a:t>
            </a:r>
            <a:r>
              <a:rPr lang="en-US" altLang="zh-CN" sz="1600" dirty="0">
                <a:latin typeface="微软雅黑" panose="020B0503020204020204" charset="-122"/>
                <a:ea typeface="微软雅黑" panose="020B0503020204020204" charset="-122"/>
                <a:cs typeface="微软雅黑" panose="020B0503020204020204" charset="-122"/>
              </a:rPr>
              <a:t>(</a:t>
            </a:r>
            <a:r>
              <a:rPr lang="zh-CN" altLang="en-US" sz="1600" dirty="0">
                <a:latin typeface="微软雅黑" panose="020B0503020204020204" charset="-122"/>
                <a:ea typeface="微软雅黑" panose="020B0503020204020204" charset="-122"/>
                <a:cs typeface="微软雅黑" panose="020B0503020204020204" charset="-122"/>
              </a:rPr>
              <a:t>技术中心</a:t>
            </a:r>
            <a:r>
              <a:rPr lang="en-US" altLang="zh-CN" sz="1600" dirty="0">
                <a:latin typeface="微软雅黑" panose="020B0503020204020204" charset="-122"/>
                <a:ea typeface="微软雅黑" panose="020B0503020204020204" charset="-122"/>
                <a:cs typeface="微软雅黑" panose="020B0503020204020204" charset="-122"/>
              </a:rPr>
              <a:t>)</a:t>
            </a:r>
            <a:r>
              <a:rPr lang="zh-CN" altLang="en-US" sz="1600" dirty="0">
                <a:latin typeface="微软雅黑" panose="020B0503020204020204" charset="-122"/>
                <a:ea typeface="微软雅黑" panose="020B0503020204020204" charset="-122"/>
                <a:cs typeface="微软雅黑" panose="020B0503020204020204" charset="-122"/>
              </a:rPr>
              <a:t>对项目实体质量和原材料进行抽检，检测技术参数主要包括现场混凝土强度、截面尺寸、钢筋保护层厚度、垂直度、楼板厚度，各项检测指标结果均符合设计文件及规范要求。</a:t>
            </a:r>
          </a:p>
          <a:p>
            <a:pPr indent="457200" algn="l" rtl="0" eaLnBrk="0" fontAlgn="auto">
              <a:lnSpc>
                <a:spcPct val="200000"/>
              </a:lnSpc>
            </a:pPr>
            <a:r>
              <a:rPr lang="zh-CN" altLang="en-US" sz="1600" dirty="0">
                <a:latin typeface="微软雅黑" panose="020B0503020204020204" charset="-122"/>
                <a:ea typeface="微软雅黑" panose="020B0503020204020204" charset="-122"/>
                <a:cs typeface="微软雅黑" panose="020B0503020204020204" charset="-122"/>
                <a:sym typeface="+mn-ea"/>
              </a:rPr>
              <a:t>成立实测实量专项小组，对已完实体工程进行跟踪检测，实时掌控现场实体质量情况，发现问题及时拟定措施并解决，要求作业人员实名制登记产品。</a:t>
            </a:r>
            <a:endParaRPr lang="zh-CN" altLang="en-US" sz="1600" dirty="0">
              <a:latin typeface="微软雅黑" panose="020B0503020204020204" charset="-122"/>
              <a:ea typeface="微软雅黑" panose="020B0503020204020204" charset="-122"/>
              <a:cs typeface="微软雅黑" panose="020B0503020204020204" charset="-122"/>
            </a:endParaRPr>
          </a:p>
          <a:p>
            <a:pPr algn="l" rtl="0" eaLnBrk="0">
              <a:lnSpc>
                <a:spcPct val="200000"/>
              </a:lnSpc>
            </a:pP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812800" y="1807845"/>
            <a:ext cx="4425950" cy="4695825"/>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2" name="直接连接符 11"/>
          <p:cNvCxnSpPr/>
          <p:nvPr/>
        </p:nvCxnSpPr>
        <p:spPr>
          <a:xfrm>
            <a:off x="650312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10"/>
          <p:cNvSpPr txBox="1"/>
          <p:nvPr/>
        </p:nvSpPr>
        <p:spPr>
          <a:xfrm>
            <a:off x="8486064" y="91710"/>
            <a:ext cx="1344000" cy="589380"/>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技术质量</a:t>
            </a:r>
            <a:endParaRPr lang="en-US" altLang="zh-CN" sz="1600" b="1" dirty="0">
              <a:solidFill>
                <a:schemeClr val="bg1"/>
              </a:solidFill>
              <a:latin typeface="微软雅黑" panose="020B0503020204020204" charset="-122"/>
              <a:ea typeface="微软雅黑" panose="020B0503020204020204" charset="-122"/>
            </a:endParaRPr>
          </a:p>
          <a:p>
            <a:pPr algn="ctr"/>
            <a:r>
              <a:rPr lang="zh-CN" altLang="en-US" sz="1600" b="1" dirty="0">
                <a:solidFill>
                  <a:schemeClr val="bg1"/>
                </a:solidFill>
                <a:latin typeface="微软雅黑" panose="020B0503020204020204" charset="-122"/>
                <a:ea typeface="微软雅黑" panose="020B0503020204020204" charset="-122"/>
              </a:rPr>
              <a:t>标准化</a:t>
            </a:r>
          </a:p>
        </p:txBody>
      </p:sp>
      <p:pic>
        <p:nvPicPr>
          <p:cNvPr id="2" name="图片 1" descr="7b0a202020202266696c746572223a202230220a7d0a"/>
          <p:cNvPicPr>
            <a:picLocks noChangeAspect="1"/>
          </p:cNvPicPr>
          <p:nvPr/>
        </p:nvPicPr>
        <p:blipFill>
          <a:blip r:embed="rId8">
            <a:extLst>
              <a:ext uri="{CDFE0825-6DEF-4EF5-8246-60DE8C826C90}">
                <a14:imgProps xmlns:a14="http://schemas.microsoft.com/office/drawing/2010/main" xmlns="">
                  <a14:imgLayer r:embed="rId9">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5"/>
                  </a14:imgLayer>
                </a14:imgProps>
              </a:ext>
            </a:extLst>
          </a:blip>
          <a:stretch>
            <a:fillRect/>
          </a:stretch>
        </p:blipFill>
        <p:spPr>
          <a:xfrm>
            <a:off x="303530" y="-3175"/>
            <a:ext cx="906145" cy="741680"/>
          </a:xfrm>
          <a:prstGeom prst="rect">
            <a:avLst/>
          </a:prstGeom>
        </p:spPr>
      </p:pic>
      <p:pic>
        <p:nvPicPr>
          <p:cNvPr id="9" name="图片 8"/>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7560310" y="1807845"/>
            <a:ext cx="2537460" cy="1800225"/>
          </a:xfrm>
          <a:prstGeom prst="rect">
            <a:avLst/>
          </a:prstGeom>
        </p:spPr>
      </p:pic>
      <p:pic>
        <p:nvPicPr>
          <p:cNvPr id="10" name="图片 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760085" y="1807845"/>
            <a:ext cx="1800000" cy="1800000"/>
          </a:xfrm>
          <a:prstGeom prst="rect">
            <a:avLst/>
          </a:prstGeom>
        </p:spPr>
      </p:pic>
      <p:pic>
        <p:nvPicPr>
          <p:cNvPr id="14" name="图片 1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739765" y="4269740"/>
            <a:ext cx="4357370" cy="1974850"/>
          </a:xfrm>
          <a:prstGeom prst="rect">
            <a:avLst/>
          </a:prstGeom>
        </p:spPr>
      </p:pic>
      <p:sp>
        <p:nvSpPr>
          <p:cNvPr id="15" name="文本框 14"/>
          <p:cNvSpPr txBox="1"/>
          <p:nvPr>
            <p:custDataLst>
              <p:tags r:id="rId2"/>
            </p:custDataLst>
          </p:nvPr>
        </p:nvSpPr>
        <p:spPr>
          <a:xfrm>
            <a:off x="5760085" y="3608070"/>
            <a:ext cx="4337685" cy="318770"/>
          </a:xfrm>
          <a:prstGeom prst="rect">
            <a:avLst/>
          </a:prstGeom>
          <a:solidFill>
            <a:srgbClr val="00B0F0"/>
          </a:solidFill>
        </p:spPr>
        <p:txBody>
          <a:bodyPr wrap="square" rtlCol="0">
            <a:noAutofit/>
          </a:bodyPr>
          <a:lstStyle/>
          <a:p>
            <a:pPr algn="ctr"/>
            <a:r>
              <a:rPr lang="zh-CN" altLang="en-US" sz="1400" dirty="0">
                <a:solidFill>
                  <a:schemeClr val="bg1"/>
                </a:solidFill>
                <a:latin typeface="微软雅黑" panose="020B0503020204020204" charset="-122"/>
                <a:ea typeface="微软雅黑" panose="020B0503020204020204" charset="-122"/>
              </a:rPr>
              <a:t>现场抽检</a:t>
            </a:r>
          </a:p>
        </p:txBody>
      </p:sp>
      <p:sp>
        <p:nvSpPr>
          <p:cNvPr id="29" name="文本框 28"/>
          <p:cNvSpPr txBox="1"/>
          <p:nvPr>
            <p:custDataLst>
              <p:tags r:id="rId3"/>
            </p:custDataLst>
          </p:nvPr>
        </p:nvSpPr>
        <p:spPr>
          <a:xfrm>
            <a:off x="5739765" y="6244590"/>
            <a:ext cx="4337685" cy="318770"/>
          </a:xfrm>
          <a:prstGeom prst="rect">
            <a:avLst/>
          </a:prstGeom>
          <a:solidFill>
            <a:srgbClr val="00B0F0"/>
          </a:solidFill>
        </p:spPr>
        <p:txBody>
          <a:bodyPr wrap="square" rtlCol="0">
            <a:noAutofit/>
          </a:bodyPr>
          <a:lstStyle/>
          <a:p>
            <a:pPr algn="ctr"/>
            <a:r>
              <a:rPr lang="zh-CN" altLang="en-US" sz="1400" dirty="0">
                <a:solidFill>
                  <a:schemeClr val="bg1"/>
                </a:solidFill>
                <a:latin typeface="微软雅黑" panose="020B0503020204020204" charset="-122"/>
                <a:ea typeface="微软雅黑" panose="020B0503020204020204" charset="-122"/>
              </a:rPr>
              <a:t>集团高质量发展检查及实体检测反馈会</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323185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安全文明</a:t>
            </a:r>
          </a:p>
          <a:p>
            <a:pPr algn="ctr"/>
            <a:r>
              <a:rPr lang="zh-CN" altLang="en-US" sz="1600" b="1" dirty="0">
                <a:solidFill>
                  <a:schemeClr val="bg1">
                    <a:lumMod val="50000"/>
                  </a:schemeClr>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pic>
        <p:nvPicPr>
          <p:cNvPr id="3" name="图片 2" descr="7b0a202020202266696c746572223a202230220a7d0a"/>
          <p:cNvPicPr>
            <a:picLocks noChangeAspect="1"/>
          </p:cNvPicPr>
          <p:nvPr/>
        </p:nvPicPr>
        <p:blipFill>
          <a:blip r:embed="rId5">
            <a:extLst>
              <a:ext uri="{CDFE0825-6DEF-4EF5-8246-60DE8C826C90}">
                <a14:imgProps xmlns:a14="http://schemas.microsoft.com/office/drawing/2010/main" xmlns="">
                  <a14:imgLayer r:embed="rId6">
                    <a14:imgEffect name="5"/>
                  </a14:imgLayer>
                </a14:imgProps>
              </a:ext>
            </a:extLst>
          </a:blip>
          <a:stretch>
            <a:fillRect/>
          </a:stretch>
        </p:blipFill>
        <p:spPr>
          <a:xfrm>
            <a:off x="1805940" y="34925"/>
            <a:ext cx="972820" cy="703580"/>
          </a:xfrm>
          <a:prstGeom prst="rect">
            <a:avLst/>
          </a:prstGeom>
        </p:spPr>
      </p:pic>
      <p:sp>
        <p:nvSpPr>
          <p:cNvPr id="2"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6" name="textbox 550"/>
          <p:cNvSpPr/>
          <p:nvPr/>
        </p:nvSpPr>
        <p:spPr>
          <a:xfrm>
            <a:off x="5535425" y="3149367"/>
            <a:ext cx="3173473" cy="559265"/>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1000"/>
              </a:lnSpc>
            </a:pPr>
            <a:r>
              <a:rPr lang="zh-CN" altLang="en-US" sz="3200" kern="0" spc="-10" dirty="0">
                <a:solidFill>
                  <a:srgbClr val="005BC0">
                    <a:alpha val="100000"/>
                  </a:srgbClr>
                </a:solidFill>
                <a:latin typeface="微软雅黑" panose="020B0503020204020204" charset="-122"/>
                <a:ea typeface="微软雅黑" panose="020B0503020204020204" charset="-122"/>
                <a:cs typeface="微软雅黑" panose="020B0503020204020204" charset="-122"/>
              </a:rPr>
              <a:t>工程概况介绍</a:t>
            </a:r>
            <a:endParaRPr sz="3200" dirty="0">
              <a:latin typeface="微软雅黑" panose="020B0503020204020204" charset="-122"/>
              <a:ea typeface="微软雅黑" panose="020B0503020204020204" charset="-122"/>
              <a:cs typeface="微软雅黑" panose="020B0503020204020204" charset="-122"/>
            </a:endParaRPr>
          </a:p>
        </p:txBody>
      </p:sp>
      <p:pic>
        <p:nvPicPr>
          <p:cNvPr id="7" name="picture 32"/>
          <p:cNvPicPr>
            <a:picLocks noChangeAspect="1"/>
          </p:cNvPicPr>
          <p:nvPr/>
        </p:nvPicPr>
        <p:blipFill>
          <a:blip r:embed="rId7"/>
          <a:stretch>
            <a:fillRect/>
          </a:stretch>
        </p:blipFill>
        <p:spPr>
          <a:xfrm>
            <a:off x="4834813" y="2795273"/>
            <a:ext cx="19050" cy="1276349"/>
          </a:xfrm>
          <a:prstGeom prst="rect">
            <a:avLst/>
          </a:prstGeom>
        </p:spPr>
      </p:pic>
      <p:sp>
        <p:nvSpPr>
          <p:cNvPr id="8" name="椭圆 7"/>
          <p:cNvSpPr/>
          <p:nvPr>
            <p:custDataLst>
              <p:tags r:id="rId1"/>
            </p:custDataLst>
          </p:nvPr>
        </p:nvSpPr>
        <p:spPr>
          <a:xfrm>
            <a:off x="3145244" y="2795273"/>
            <a:ext cx="1283419" cy="1283421"/>
          </a:xfrm>
          <a:prstGeom prst="ellipse">
            <a:avLst/>
          </a:prstGeom>
          <a:gradFill flip="none" rotWithShape="1">
            <a:gsLst>
              <a:gs pos="0">
                <a:srgbClr val="5B9BD5">
                  <a:lumMod val="50000"/>
                </a:srgbClr>
              </a:gs>
              <a:gs pos="47000">
                <a:srgbClr val="5B9BD5">
                  <a:lumMod val="75000"/>
                </a:srgbClr>
              </a:gs>
              <a:gs pos="100000">
                <a:srgbClr val="00B0F0"/>
              </a:gs>
            </a:gsLst>
            <a:lin ang="18000000" scaled="0"/>
            <a:tileRect/>
          </a:gradFill>
          <a:ln w="12700" cap="flat" cmpd="sng" algn="ctr">
            <a:noFill/>
            <a:prstDash val="solid"/>
            <a:miter lim="800000"/>
          </a:ln>
          <a:effectLst>
            <a:outerShdw blurRad="685800" dist="571500" dir="8100000" sx="79000" sy="79000" algn="r" rotWithShape="0">
              <a:prstClr val="black">
                <a:alpha val="7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cs typeface="+mn-ea"/>
              <a:sym typeface="+mn-lt"/>
            </a:endParaRPr>
          </a:p>
        </p:txBody>
      </p:sp>
      <p:sp>
        <p:nvSpPr>
          <p:cNvPr id="9" name="矩形 8"/>
          <p:cNvSpPr>
            <a:spLocks noChangeArrowheads="1"/>
          </p:cNvSpPr>
          <p:nvPr>
            <p:custDataLst>
              <p:tags r:id="rId2"/>
            </p:custDataLst>
          </p:nvPr>
        </p:nvSpPr>
        <p:spPr bwMode="auto">
          <a:xfrm>
            <a:off x="3489353" y="3123865"/>
            <a:ext cx="59501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b="0" i="0" u="none" strike="noStrike" kern="0" cap="none" spc="0" normalizeH="0" baseline="0" noProof="0" dirty="0">
                <a:ln>
                  <a:noFill/>
                </a:ln>
                <a:solidFill>
                  <a:prstClr val="white"/>
                </a:solidFill>
                <a:effectLst/>
                <a:uLnTx/>
                <a:uFillTx/>
                <a:latin typeface="+mn-lt"/>
                <a:ea typeface="+mn-ea"/>
                <a:cs typeface="+mn-ea"/>
                <a:sym typeface="+mn-lt"/>
              </a:rPr>
              <a:t>一</a:t>
            </a:r>
          </a:p>
        </p:txBody>
      </p:sp>
      <p:pic>
        <p:nvPicPr>
          <p:cNvPr id="11" name="图片 10"/>
          <p:cNvPicPr>
            <a:picLocks noChangeAspect="1"/>
          </p:cNvPicPr>
          <p:nvPr/>
        </p:nvPicPr>
        <p:blipFill>
          <a:blip r:embed="rId8" cstate="print">
            <a:extLst>
              <a:ext uri="{28A0092B-C50C-407E-A947-70E740481C1C}">
                <a14:useLocalDpi xmlns:a14="http://schemas.microsoft.com/office/drawing/2010/main"/>
              </a:ext>
              <a:ext uri="{CDFE0825-6DEF-4EF5-8246-60DE8C826C90}">
                <a14:imgProps xmlns:a14="http://schemas.microsoft.com/office/drawing/2010/main" xmlns="">
                  <a14:imgLayer r:embed="rId9">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4" cstate="print">
            <a:extLst>
              <a:ext uri="{28A0092B-C50C-407E-A947-70E740481C1C}">
                <a14:useLocalDpi xmlns:a14="http://schemas.microsoft.com/office/drawing/2010/main"/>
              </a:ext>
              <a:ext uri="{CDFE0825-6DEF-4EF5-8246-60DE8C826C90}">
                <a14:imgProps xmlns:a14="http://schemas.microsoft.com/office/drawing/2010/main" xmlns="">
                  <a14:imgLayer r:embed="rId5">
                    <a14:imgEffect name="20"/>
                  </a14:imgLayer>
                </a14:imgProps>
              </a:ext>
            </a:extLst>
          </a:blip>
          <a:stretch>
            <a:fillRect/>
          </a:stretch>
        </p:blipFill>
        <p:spPr>
          <a:xfrm>
            <a:off x="6961505" y="1249680"/>
            <a:ext cx="2907030" cy="2179320"/>
          </a:xfrm>
          <a:prstGeom prst="rect">
            <a:avLst/>
          </a:prstGeom>
        </p:spPr>
      </p:pic>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834296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sym typeface="+mn-ea"/>
              </a:rPr>
              <a:t>4.2 </a:t>
            </a:r>
            <a:r>
              <a:rPr lang="zh-CN" sz="1865" b="1" dirty="0">
                <a:solidFill>
                  <a:schemeClr val="tx1">
                    <a:lumMod val="65000"/>
                    <a:lumOff val="35000"/>
                  </a:schemeClr>
                </a:solidFill>
                <a:latin typeface="微软雅黑" panose="020B0503020204020204" charset="-122"/>
                <a:ea typeface="微软雅黑" panose="020B0503020204020204" charset="-122"/>
                <a:sym typeface="+mn-ea"/>
              </a:rPr>
              <a:t>样板</a:t>
            </a:r>
            <a:r>
              <a:rPr lang="zh-CN" altLang="en-US" sz="1865" b="1" dirty="0">
                <a:solidFill>
                  <a:schemeClr val="tx1">
                    <a:lumMod val="65000"/>
                    <a:lumOff val="35000"/>
                  </a:schemeClr>
                </a:solidFill>
                <a:latin typeface="微软雅黑" panose="020B0503020204020204" charset="-122"/>
                <a:ea typeface="微软雅黑" panose="020B0503020204020204" charset="-122"/>
                <a:sym typeface="+mn-ea"/>
              </a:rPr>
              <a:t>引路</a:t>
            </a:r>
            <a:endParaRPr lang="zh-CN" sz="1865" b="1" dirty="0">
              <a:solidFill>
                <a:schemeClr val="tx1">
                  <a:lumMod val="65000"/>
                  <a:lumOff val="35000"/>
                </a:schemeClr>
              </a:solidFill>
              <a:latin typeface="微软雅黑" panose="020B0503020204020204" charset="-122"/>
              <a:ea typeface="微软雅黑" panose="020B0503020204020204" charset="-122"/>
              <a:sym typeface="+mn-ea"/>
            </a:endParaRPr>
          </a:p>
        </p:txBody>
      </p:sp>
      <p:pic>
        <p:nvPicPr>
          <p:cNvPr id="3" name="图片 2" descr="b9d17645d9c239b69fb4373662f936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6" name="文本框 5"/>
          <p:cNvSpPr txBox="1"/>
          <p:nvPr>
            <p:custDataLst>
              <p:tags r:id="rId1"/>
            </p:custDataLst>
          </p:nvPr>
        </p:nvSpPr>
        <p:spPr>
          <a:xfrm>
            <a:off x="930276" y="1980565"/>
            <a:ext cx="5048250" cy="3534410"/>
          </a:xfrm>
          <a:prstGeom prst="rect">
            <a:avLst/>
          </a:prstGeom>
          <a:noFill/>
        </p:spPr>
        <p:txBody>
          <a:bodyPr wrap="square" rtlCol="0">
            <a:noAutofit/>
          </a:bodyPr>
          <a:lstStyle/>
          <a:p>
            <a:pPr indent="457200" algn="l" rtl="0" eaLnBrk="0" fontAlgn="auto">
              <a:lnSpc>
                <a:spcPct val="200000"/>
              </a:lnSpc>
            </a:pPr>
            <a:r>
              <a:rPr lang="zh-CN" altLang="en-US" sz="1600" dirty="0">
                <a:latin typeface="微软雅黑" panose="020B0503020204020204" charset="-122"/>
                <a:ea typeface="微软雅黑" panose="020B0503020204020204" charset="-122"/>
                <a:cs typeface="微软雅黑" panose="020B0503020204020204" charset="-122"/>
              </a:rPr>
              <a:t>样板引路方案是一种在建筑施工中推广标准化、规范化施工方法的管理策略。项目推行样板引路制度，从而</a:t>
            </a:r>
            <a:r>
              <a:rPr lang="zh-CN" altLang="en-US" sz="1600" dirty="0">
                <a:latin typeface="微软雅黑" panose="020B0503020204020204" charset="-122"/>
                <a:ea typeface="微软雅黑" panose="020B0503020204020204" charset="-122"/>
                <a:cs typeface="微软雅黑" panose="020B0503020204020204" charset="-122"/>
                <a:sym typeface="+mn-ea"/>
              </a:rPr>
              <a:t>提高整个施工过程的质量和效率，</a:t>
            </a:r>
            <a:r>
              <a:rPr lang="zh-CN" altLang="en-US" sz="1600" dirty="0">
                <a:latin typeface="微软雅黑" panose="020B0503020204020204" charset="-122"/>
                <a:ea typeface="微软雅黑" panose="020B0503020204020204" charset="-122"/>
                <a:cs typeface="微软雅黑" panose="020B0503020204020204" charset="-122"/>
              </a:rPr>
              <a:t>每道工序的首件严格控制施工过程，经建设、监理、施工验收，验收合格后作为整道工序的样板。</a:t>
            </a:r>
          </a:p>
          <a:p>
            <a:pPr algn="l" rtl="0" eaLnBrk="0">
              <a:lnSpc>
                <a:spcPct val="200000"/>
              </a:lnSpc>
            </a:pPr>
            <a:r>
              <a:rPr lang="zh-CN" altLang="en-US" sz="1600" dirty="0">
                <a:latin typeface="微软雅黑" panose="020B0503020204020204" charset="-122"/>
                <a:ea typeface="微软雅黑" panose="020B0503020204020204" charset="-122"/>
                <a:cs typeface="微软雅黑" panose="020B0503020204020204" charset="-122"/>
              </a:rPr>
              <a:t>      同时在样板展示区设置工序质量样板、材料展示样板、样板房展示，明确后续施工标准，确保施工质量。</a:t>
            </a:r>
          </a:p>
        </p:txBody>
      </p:sp>
      <p:sp>
        <p:nvSpPr>
          <p:cNvPr id="8" name="矩形 7"/>
          <p:cNvSpPr/>
          <p:nvPr/>
        </p:nvSpPr>
        <p:spPr>
          <a:xfrm>
            <a:off x="812801" y="1807845"/>
            <a:ext cx="5283200" cy="4106541"/>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2" name="直接连接符 11"/>
          <p:cNvCxnSpPr/>
          <p:nvPr/>
        </p:nvCxnSpPr>
        <p:spPr>
          <a:xfrm>
            <a:off x="650312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文本框 9"/>
          <p:cNvSpPr txBox="1"/>
          <p:nvPr/>
        </p:nvSpPr>
        <p:spPr>
          <a:xfrm>
            <a:off x="8383478" y="4450070"/>
            <a:ext cx="398145" cy="1913530"/>
          </a:xfrm>
          <a:prstGeom prst="rect">
            <a:avLst/>
          </a:prstGeom>
          <a:solidFill>
            <a:srgbClr val="00B0F0"/>
          </a:solid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Arial" panose="020B0604020202020204" pitchFamily="34" charset="0"/>
                <a:ea typeface="微软雅黑" panose="020B0503020204020204" charset="-122"/>
              </a:rPr>
              <a:t>防水工艺样板展示</a:t>
            </a:r>
          </a:p>
        </p:txBody>
      </p:sp>
      <p:sp>
        <p:nvSpPr>
          <p:cNvPr id="10" name="文本框 9"/>
          <p:cNvSpPr txBox="1"/>
          <p:nvPr/>
        </p:nvSpPr>
        <p:spPr>
          <a:xfrm>
            <a:off x="9870440" y="1493158"/>
            <a:ext cx="398145" cy="1935842"/>
          </a:xfrm>
          <a:prstGeom prst="rect">
            <a:avLst/>
          </a:prstGeom>
          <a:solidFill>
            <a:srgbClr val="00B0F0"/>
          </a:solid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Arial" panose="020B0604020202020204" pitchFamily="34" charset="0"/>
                <a:ea typeface="微软雅黑" panose="020B0503020204020204" charset="-122"/>
              </a:rPr>
              <a:t>内装工艺样板展示</a:t>
            </a:r>
          </a:p>
        </p:txBody>
      </p:sp>
      <p:sp>
        <p:nvSpPr>
          <p:cNvPr id="11" name="TextBox 10"/>
          <p:cNvSpPr txBox="1"/>
          <p:nvPr/>
        </p:nvSpPr>
        <p:spPr>
          <a:xfrm>
            <a:off x="8486064" y="91710"/>
            <a:ext cx="1344000" cy="589380"/>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技术质量</a:t>
            </a:r>
            <a:endParaRPr lang="en-US" altLang="zh-CN" sz="1600" b="1" dirty="0">
              <a:solidFill>
                <a:schemeClr val="bg1"/>
              </a:solidFill>
              <a:latin typeface="微软雅黑" panose="020B0503020204020204" charset="-122"/>
              <a:ea typeface="微软雅黑" panose="020B0503020204020204" charset="-122"/>
            </a:endParaRPr>
          </a:p>
          <a:p>
            <a:pPr algn="ctr"/>
            <a:r>
              <a:rPr lang="zh-CN" altLang="en-US" sz="1600" b="1" dirty="0">
                <a:solidFill>
                  <a:schemeClr val="bg1"/>
                </a:solidFill>
                <a:latin typeface="微软雅黑" panose="020B0503020204020204" charset="-122"/>
                <a:ea typeface="微软雅黑" panose="020B0503020204020204" charset="-122"/>
              </a:rPr>
              <a:t>标准化</a:t>
            </a:r>
          </a:p>
        </p:txBody>
      </p:sp>
      <p:pic>
        <p:nvPicPr>
          <p:cNvPr id="7" name="图片 6" descr="7b0a202020202266696c746572223a202230220a7d0a"/>
          <p:cNvPicPr>
            <a:picLocks noChangeAspect="1"/>
          </p:cNvPicPr>
          <p:nvPr/>
        </p:nvPicPr>
        <p:blipFill>
          <a:blip r:embed="rId8">
            <a:extLst>
              <a:ext uri="{CDFE0825-6DEF-4EF5-8246-60DE8C826C90}">
                <a14:imgProps xmlns:a14="http://schemas.microsoft.com/office/drawing/2010/main" xmlns="">
                  <a14:imgLayer r:embed="rId9">
                    <a14:imgEffect name="5"/>
                  </a14:imgLayer>
                </a14:imgProps>
              </a:ext>
            </a:extLst>
          </a:blip>
          <a:stretch>
            <a:fillRect/>
          </a:stretch>
        </p:blipFill>
        <p:spPr>
          <a:xfrm>
            <a:off x="1805940" y="34925"/>
            <a:ext cx="972820" cy="703580"/>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5"/>
                  </a14:imgLayer>
                </a14:imgProps>
              </a:ext>
            </a:extLst>
          </a:blip>
          <a:stretch>
            <a:fillRect/>
          </a:stretch>
        </p:blipFill>
        <p:spPr>
          <a:xfrm>
            <a:off x="303530" y="-3175"/>
            <a:ext cx="906145" cy="741680"/>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a:ext>
              <a:ext uri="{CDFE0825-6DEF-4EF5-8246-60DE8C826C90}">
                <a14:imgProps xmlns:a14="http://schemas.microsoft.com/office/drawing/2010/main" xmlns="">
                  <a14:imgLayer r:embed="rId13">
                    <a14:imgEffect name="20"/>
                  </a14:imgLayer>
                </a14:imgProps>
              </a:ext>
            </a:extLst>
          </a:blip>
          <a:stretch>
            <a:fillRect/>
          </a:stretch>
        </p:blipFill>
        <p:spPr>
          <a:xfrm>
            <a:off x="8781415" y="3498215"/>
            <a:ext cx="2745105" cy="316801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ea1bb5ba5ec3aaf892bff2265f50e45"/>
          <p:cNvPicPr>
            <a:picLocks noChangeAspect="1"/>
          </p:cNvPicPr>
          <p:nvPr/>
        </p:nvPicPr>
        <p:blipFill>
          <a:blip r:embed="rId4"/>
          <a:stretch>
            <a:fillRect/>
          </a:stretch>
        </p:blipFill>
        <p:spPr>
          <a:xfrm>
            <a:off x="4783455" y="4193540"/>
            <a:ext cx="2827020" cy="2037715"/>
          </a:xfrm>
          <a:prstGeom prst="rect">
            <a:avLst/>
          </a:prstGeom>
        </p:spPr>
      </p:pic>
      <p:pic>
        <p:nvPicPr>
          <p:cNvPr id="16" name="图片 15" descr="352529feea53d74c45a3005ee001770"/>
          <p:cNvPicPr>
            <a:picLocks noChangeAspect="1"/>
          </p:cNvPicPr>
          <p:nvPr/>
        </p:nvPicPr>
        <p:blipFill>
          <a:blip r:embed="rId5"/>
          <a:stretch>
            <a:fillRect/>
          </a:stretch>
        </p:blipFill>
        <p:spPr>
          <a:xfrm>
            <a:off x="7952740" y="1824990"/>
            <a:ext cx="2833370" cy="2034540"/>
          </a:xfrm>
          <a:prstGeom prst="rect">
            <a:avLst/>
          </a:prstGeom>
        </p:spPr>
      </p:pic>
      <p:pic>
        <p:nvPicPr>
          <p:cNvPr id="18" name="图片 17" descr="49aef5120ccb92c236eb06d14c1fd1b"/>
          <p:cNvPicPr>
            <a:picLocks noChangeAspect="1"/>
          </p:cNvPicPr>
          <p:nvPr/>
        </p:nvPicPr>
        <p:blipFill>
          <a:blip r:embed="rId6"/>
          <a:stretch>
            <a:fillRect/>
          </a:stretch>
        </p:blipFill>
        <p:spPr>
          <a:xfrm>
            <a:off x="7952740" y="4193540"/>
            <a:ext cx="2811780" cy="2037715"/>
          </a:xfrm>
          <a:prstGeom prst="rect">
            <a:avLst/>
          </a:prstGeom>
        </p:spPr>
      </p:pic>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834296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sym typeface="+mn-ea"/>
              </a:rPr>
              <a:t>4.3 </a:t>
            </a:r>
            <a:r>
              <a:rPr lang="zh-CN" altLang="en-US" sz="1865" b="1" dirty="0">
                <a:solidFill>
                  <a:schemeClr val="tx1">
                    <a:lumMod val="65000"/>
                    <a:lumOff val="35000"/>
                  </a:schemeClr>
                </a:solidFill>
                <a:latin typeface="微软雅黑" panose="020B0503020204020204" charset="-122"/>
                <a:ea typeface="微软雅黑" panose="020B0503020204020204" charset="-122"/>
                <a:sym typeface="+mn-ea"/>
              </a:rPr>
              <a:t>实测实量</a:t>
            </a:r>
            <a:endParaRPr sz="1865" b="1" dirty="0">
              <a:solidFill>
                <a:schemeClr val="tx1">
                  <a:lumMod val="65000"/>
                  <a:lumOff val="35000"/>
                </a:schemeClr>
              </a:solidFill>
              <a:latin typeface="微软雅黑" panose="020B0503020204020204" charset="-122"/>
              <a:ea typeface="微软雅黑" panose="020B0503020204020204" charset="-122"/>
            </a:endParaRPr>
          </a:p>
        </p:txBody>
      </p:sp>
      <p:pic>
        <p:nvPicPr>
          <p:cNvPr id="3" name="图片 2" descr="b9d17645d9c239b69fb4373662f9364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6" name="文本框 5"/>
          <p:cNvSpPr txBox="1"/>
          <p:nvPr>
            <p:custDataLst>
              <p:tags r:id="rId1"/>
            </p:custDataLst>
          </p:nvPr>
        </p:nvSpPr>
        <p:spPr>
          <a:xfrm>
            <a:off x="959485" y="1857374"/>
            <a:ext cx="3031490" cy="3705225"/>
          </a:xfrm>
          <a:prstGeom prst="rect">
            <a:avLst/>
          </a:prstGeom>
          <a:noFill/>
        </p:spPr>
        <p:txBody>
          <a:bodyPr wrap="square" rtlCol="0">
            <a:noAutofit/>
          </a:bodyPr>
          <a:lstStyle/>
          <a:p>
            <a:pPr indent="457200" rtl="0" eaLnBrk="0" fontAlgn="auto">
              <a:lnSpc>
                <a:spcPct val="170000"/>
              </a:lnSpc>
              <a:spcBef>
                <a:spcPts val="0"/>
              </a:spcBef>
              <a:spcAft>
                <a:spcPts val="0"/>
              </a:spcAft>
            </a:pPr>
            <a:r>
              <a:rPr lang="zh-CN" altLang="en-US" sz="1600" dirty="0"/>
              <a:t>推行实测实量制度 ， 实时把控现场质量。 为提高现场实体质量 ，通过对工程实体质量实测实量数据及时上墙，对测量数据进行分析，识别质量偏差和潜在问题。及时将测量结果反馈给施工团队，指导施工调整和改进 并制定相应预防整改措施并实施 ，促进工程实体质量持续改良。</a:t>
            </a:r>
          </a:p>
          <a:p>
            <a:pPr indent="457200" fontAlgn="auto">
              <a:lnSpc>
                <a:spcPct val="150000"/>
              </a:lnSpc>
            </a:pPr>
            <a:endParaRPr dirty="0"/>
          </a:p>
        </p:txBody>
      </p:sp>
      <p:sp>
        <p:nvSpPr>
          <p:cNvPr id="8" name="矩形 7"/>
          <p:cNvSpPr/>
          <p:nvPr/>
        </p:nvSpPr>
        <p:spPr>
          <a:xfrm>
            <a:off x="812800" y="1807845"/>
            <a:ext cx="3330575" cy="4421505"/>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2" name="直接连接符 11"/>
          <p:cNvCxnSpPr/>
          <p:nvPr/>
        </p:nvCxnSpPr>
        <p:spPr>
          <a:xfrm>
            <a:off x="650312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0"/>
          <p:cNvSpPr txBox="1"/>
          <p:nvPr/>
        </p:nvSpPr>
        <p:spPr>
          <a:xfrm>
            <a:off x="8486064" y="91710"/>
            <a:ext cx="1344000" cy="589380"/>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技术质量</a:t>
            </a:r>
            <a:endParaRPr lang="en-US" altLang="zh-CN" sz="1600" b="1" dirty="0">
              <a:solidFill>
                <a:schemeClr val="bg1"/>
              </a:solidFill>
              <a:latin typeface="微软雅黑" panose="020B0503020204020204" charset="-122"/>
              <a:ea typeface="微软雅黑" panose="020B0503020204020204" charset="-122"/>
            </a:endParaRPr>
          </a:p>
          <a:p>
            <a:pPr algn="ctr"/>
            <a:r>
              <a:rPr lang="zh-CN" altLang="en-US" sz="1600" b="1" dirty="0">
                <a:solidFill>
                  <a:schemeClr val="bg1"/>
                </a:solidFill>
                <a:latin typeface="微软雅黑" panose="020B0503020204020204" charset="-122"/>
                <a:ea typeface="微软雅黑" panose="020B0503020204020204" charset="-122"/>
              </a:rPr>
              <a:t>标准化</a:t>
            </a:r>
          </a:p>
        </p:txBody>
      </p:sp>
      <p:pic>
        <p:nvPicPr>
          <p:cNvPr id="7" name="图片 6" descr="7b0a202020202266696c746572223a202230220a7d0a"/>
          <p:cNvPicPr>
            <a:picLocks noChangeAspect="1"/>
          </p:cNvPicPr>
          <p:nvPr/>
        </p:nvPicPr>
        <p:blipFill>
          <a:blip r:embed="rId9">
            <a:extLst>
              <a:ext uri="{CDFE0825-6DEF-4EF5-8246-60DE8C826C90}">
                <a14:imgProps xmlns:a14="http://schemas.microsoft.com/office/drawing/2010/main" xmlns="">
                  <a14:imgLayer r:embed="rId10">
                    <a14:imgEffect name="5"/>
                  </a14:imgLayer>
                </a14:imgProps>
              </a:ext>
            </a:extLst>
          </a:blip>
          <a:stretch>
            <a:fillRect/>
          </a:stretch>
        </p:blipFill>
        <p:spPr>
          <a:xfrm>
            <a:off x="1805940" y="34925"/>
            <a:ext cx="972820" cy="703580"/>
          </a:xfrm>
          <a:prstGeom prst="rect">
            <a:avLst/>
          </a:prstGeom>
        </p:spPr>
      </p:pic>
      <p:pic>
        <p:nvPicPr>
          <p:cNvPr id="10" name="图片 9"/>
          <p:cNvPicPr>
            <a:picLocks noChangeAspect="1"/>
          </p:cNvPicPr>
          <p:nvPr/>
        </p:nvPicPr>
        <p:blipFill>
          <a:blip r:embed="rId11" cstate="print">
            <a:extLst>
              <a:ext uri="{28A0092B-C50C-407E-A947-70E740481C1C}">
                <a14:useLocalDpi xmlns:a14="http://schemas.microsoft.com/office/drawing/2010/main"/>
              </a:ext>
              <a:ext uri="{CDFE0825-6DEF-4EF5-8246-60DE8C826C90}">
                <a14:imgProps xmlns:a14="http://schemas.microsoft.com/office/drawing/2010/main" xmlns="">
                  <a14:imgLayer r:embed="rId12">
                    <a14:imgEffect name="5"/>
                  </a14:imgLayer>
                </a14:imgProps>
              </a:ext>
            </a:extLst>
          </a:blip>
          <a:stretch>
            <a:fillRect/>
          </a:stretch>
        </p:blipFill>
        <p:spPr>
          <a:xfrm>
            <a:off x="303530" y="-3175"/>
            <a:ext cx="906145" cy="741680"/>
          </a:xfrm>
          <a:prstGeom prst="rect">
            <a:avLst/>
          </a:prstGeom>
        </p:spPr>
      </p:pic>
      <p:pic>
        <p:nvPicPr>
          <p:cNvPr id="9" name="图片 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83455" y="1824355"/>
            <a:ext cx="2811780" cy="20358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834296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sym typeface="+mn-ea"/>
              </a:rPr>
              <a:t>4.4 </a:t>
            </a:r>
            <a:r>
              <a:rPr sz="1865" b="1" dirty="0">
                <a:solidFill>
                  <a:schemeClr val="tx1">
                    <a:lumMod val="65000"/>
                    <a:lumOff val="35000"/>
                  </a:schemeClr>
                </a:solidFill>
                <a:latin typeface="微软雅黑" panose="020B0503020204020204" charset="-122"/>
                <a:ea typeface="微软雅黑" panose="020B0503020204020204" charset="-122"/>
                <a:sym typeface="+mn-ea"/>
              </a:rPr>
              <a:t>验收</a:t>
            </a:r>
            <a:r>
              <a:rPr lang="zh-CN" sz="1865" b="1" dirty="0">
                <a:solidFill>
                  <a:schemeClr val="tx1">
                    <a:lumMod val="65000"/>
                    <a:lumOff val="35000"/>
                  </a:schemeClr>
                </a:solidFill>
                <a:latin typeface="微软雅黑" panose="020B0503020204020204" charset="-122"/>
                <a:ea typeface="微软雅黑" panose="020B0503020204020204" charset="-122"/>
                <a:sym typeface="+mn-ea"/>
              </a:rPr>
              <a:t>检查</a:t>
            </a:r>
            <a:r>
              <a:rPr sz="1865" b="1" dirty="0">
                <a:solidFill>
                  <a:schemeClr val="tx1">
                    <a:lumMod val="65000"/>
                    <a:lumOff val="35000"/>
                  </a:schemeClr>
                </a:solidFill>
                <a:latin typeface="微软雅黑" panose="020B0503020204020204" charset="-122"/>
                <a:ea typeface="微软雅黑" panose="020B0503020204020204" charset="-122"/>
                <a:sym typeface="+mn-ea"/>
              </a:rPr>
              <a:t>制度</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6" name="文本框 5"/>
          <p:cNvSpPr txBox="1"/>
          <p:nvPr>
            <p:custDataLst>
              <p:tags r:id="rId1"/>
            </p:custDataLst>
          </p:nvPr>
        </p:nvSpPr>
        <p:spPr>
          <a:xfrm>
            <a:off x="962025" y="1913890"/>
            <a:ext cx="10101580" cy="972185"/>
          </a:xfrm>
          <a:prstGeom prst="rect">
            <a:avLst/>
          </a:prstGeom>
          <a:noFill/>
        </p:spPr>
        <p:txBody>
          <a:bodyPr wrap="square" rtlCol="0">
            <a:noAutofit/>
          </a:bodyPr>
          <a:lstStyle/>
          <a:p>
            <a:pPr indent="457200" fontAlgn="auto">
              <a:lnSpc>
                <a:spcPct val="150000"/>
              </a:lnSpc>
            </a:pPr>
            <a:r>
              <a:rPr lang="zh-CN" altLang="en-US" sz="1600" dirty="0">
                <a:sym typeface="+mn-ea"/>
              </a:rPr>
              <a:t>推行验收检查制度，加强质量意识。在项目的关键工序、关键部位隐蔽工程及主要节点、分部工程验收时，由总包、监理、分包等相关人员共同见证，验收影像资料按要求进行存档，落实工程质量安全责任可追溯。</a:t>
            </a:r>
            <a:endParaRPr dirty="0"/>
          </a:p>
        </p:txBody>
      </p:sp>
      <p:sp>
        <p:nvSpPr>
          <p:cNvPr id="8" name="矩形 7"/>
          <p:cNvSpPr/>
          <p:nvPr/>
        </p:nvSpPr>
        <p:spPr>
          <a:xfrm>
            <a:off x="812800" y="1807846"/>
            <a:ext cx="10419715" cy="1078226"/>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2" name="直接连接符 11"/>
          <p:cNvCxnSpPr/>
          <p:nvPr/>
        </p:nvCxnSpPr>
        <p:spPr>
          <a:xfrm>
            <a:off x="650312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0"/>
          <p:cNvSpPr txBox="1"/>
          <p:nvPr/>
        </p:nvSpPr>
        <p:spPr>
          <a:xfrm>
            <a:off x="8486064" y="91710"/>
            <a:ext cx="1344000" cy="589380"/>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技术质量</a:t>
            </a:r>
            <a:endParaRPr lang="en-US" altLang="zh-CN" sz="1600" b="1" dirty="0">
              <a:solidFill>
                <a:schemeClr val="bg1"/>
              </a:solidFill>
              <a:latin typeface="微软雅黑" panose="020B0503020204020204" charset="-122"/>
              <a:ea typeface="微软雅黑" panose="020B0503020204020204" charset="-122"/>
            </a:endParaRPr>
          </a:p>
          <a:p>
            <a:pPr algn="ctr"/>
            <a:r>
              <a:rPr lang="zh-CN" altLang="en-US" sz="1600" b="1" dirty="0">
                <a:solidFill>
                  <a:schemeClr val="bg1"/>
                </a:solidFill>
                <a:latin typeface="微软雅黑" panose="020B0503020204020204" charset="-122"/>
                <a:ea typeface="微软雅黑" panose="020B0503020204020204" charset="-122"/>
              </a:rPr>
              <a:t>标准化</a:t>
            </a:r>
          </a:p>
        </p:txBody>
      </p:sp>
      <p:sp>
        <p:nvSpPr>
          <p:cNvPr id="7" name="文本框 9"/>
          <p:cNvSpPr txBox="1"/>
          <p:nvPr/>
        </p:nvSpPr>
        <p:spPr>
          <a:xfrm>
            <a:off x="871915" y="3415030"/>
            <a:ext cx="398145" cy="2911218"/>
          </a:xfrm>
          <a:prstGeom prst="rect">
            <a:avLst/>
          </a:prstGeom>
          <a:solidFill>
            <a:srgbClr val="00B0F0"/>
          </a:solid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Arial" panose="020B0604020202020204" pitchFamily="34" charset="0"/>
                <a:ea typeface="微软雅黑" panose="020B0503020204020204" charset="-122"/>
              </a:rPr>
              <a:t>验收检查制度</a:t>
            </a:r>
          </a:p>
        </p:txBody>
      </p:sp>
      <p:pic>
        <p:nvPicPr>
          <p:cNvPr id="9" name="图片 8" descr="7b0a202020202266696c746572223a202230220a7d0a"/>
          <p:cNvPicPr>
            <a:picLocks noChangeAspect="1"/>
          </p:cNvPicPr>
          <p:nvPr/>
        </p:nvPicPr>
        <p:blipFill>
          <a:blip r:embed="rId6">
            <a:extLst>
              <a:ext uri="{CDFE0825-6DEF-4EF5-8246-60DE8C826C90}">
                <a14:imgProps xmlns:a14="http://schemas.microsoft.com/office/drawing/2010/main" xmlns="">
                  <a14:imgLayer r:embed="rId7">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a:ext>
              <a:ext uri="{CDFE0825-6DEF-4EF5-8246-60DE8C826C90}">
                <a14:imgProps xmlns:a14="http://schemas.microsoft.com/office/drawing/2010/main" xmlns="">
                  <a14:imgLayer r:embed="rId9">
                    <a14:imgEffect name="5"/>
                  </a14:imgLayer>
                </a14:imgProps>
              </a:ext>
            </a:extLst>
          </a:blip>
          <a:stretch>
            <a:fillRect/>
          </a:stretch>
        </p:blipFill>
        <p:spPr>
          <a:xfrm>
            <a:off x="303530" y="-3175"/>
            <a:ext cx="906145" cy="741680"/>
          </a:xfrm>
          <a:prstGeom prst="rect">
            <a:avLst/>
          </a:prstGeom>
        </p:spPr>
      </p:pic>
      <p:pic>
        <p:nvPicPr>
          <p:cNvPr id="14" name="图片 13" descr="0c91399f5af61fb07fe995a2662873e"/>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05940" y="3415030"/>
            <a:ext cx="4655820" cy="2912110"/>
          </a:xfrm>
          <a:prstGeom prst="rect">
            <a:avLst/>
          </a:prstGeom>
        </p:spPr>
      </p:pic>
      <p:pic>
        <p:nvPicPr>
          <p:cNvPr id="15" name="图片 14" descr="7d7db620239d43f06aef63f7b7cf6e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87845" y="3415030"/>
            <a:ext cx="4344035" cy="291211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834296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sym typeface="+mn-ea"/>
              </a:rPr>
              <a:t>4.5 </a:t>
            </a:r>
            <a:r>
              <a:rPr lang="zh-CN" altLang="en-US" sz="1865" b="1" dirty="0">
                <a:solidFill>
                  <a:schemeClr val="tx1">
                    <a:lumMod val="65000"/>
                    <a:lumOff val="35000"/>
                  </a:schemeClr>
                </a:solidFill>
                <a:latin typeface="微软雅黑" panose="020B0503020204020204" charset="-122"/>
                <a:ea typeface="微软雅黑" panose="020B0503020204020204" charset="-122"/>
                <a:sym typeface="+mn-ea"/>
              </a:rPr>
              <a:t>项目创新管理</a:t>
            </a:r>
          </a:p>
        </p:txBody>
      </p:sp>
      <p:pic>
        <p:nvPicPr>
          <p:cNvPr id="3" name="图片 2" descr="b9d17645d9c239b69fb4373662f936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6" name="文本框 5"/>
          <p:cNvSpPr txBox="1"/>
          <p:nvPr>
            <p:custDataLst>
              <p:tags r:id="rId1"/>
            </p:custDataLst>
          </p:nvPr>
        </p:nvSpPr>
        <p:spPr>
          <a:xfrm>
            <a:off x="809625" y="1913890"/>
            <a:ext cx="10513060" cy="1149985"/>
          </a:xfrm>
          <a:prstGeom prst="rect">
            <a:avLst/>
          </a:prstGeom>
          <a:noFill/>
        </p:spPr>
        <p:txBody>
          <a:bodyPr wrap="square" rtlCol="0">
            <a:noAutofit/>
          </a:bodyPr>
          <a:lstStyle/>
          <a:p>
            <a:pPr indent="457200" fontAlgn="auto">
              <a:lnSpc>
                <a:spcPct val="150000"/>
              </a:lnSpc>
            </a:pPr>
            <a:r>
              <a:rPr lang="zh-CN" altLang="en-US" sz="1600" dirty="0">
                <a:sym typeface="+mn-ea"/>
              </a:rPr>
              <a:t>项目通过系统策划、高效实施及成果提炼三阶段闭环管理，创新驱动</a:t>
            </a:r>
            <a:r>
              <a:rPr lang="en-US" altLang="zh-CN" sz="1600" dirty="0">
                <a:sym typeface="+mn-ea"/>
              </a:rPr>
              <a:t>"</a:t>
            </a:r>
            <a:r>
              <a:rPr lang="zh-CN" altLang="en-US" sz="1600" dirty="0">
                <a:sym typeface="+mn-ea"/>
              </a:rPr>
              <a:t>四新五小</a:t>
            </a:r>
            <a:r>
              <a:rPr lang="en-US" altLang="zh-CN" sz="1600" dirty="0">
                <a:sym typeface="+mn-ea"/>
              </a:rPr>
              <a:t>"</a:t>
            </a:r>
            <a:r>
              <a:rPr lang="zh-CN" altLang="en-US" sz="1600" dirty="0">
                <a:sym typeface="+mn-ea"/>
              </a:rPr>
              <a:t>技术应用实践，成功实现工艺优化、成本节降、效率提升等多项突破，形成可复制的技术创新推广模式，为行业同类项目提供了示范性解决方案。</a:t>
            </a:r>
          </a:p>
        </p:txBody>
      </p:sp>
      <p:sp>
        <p:nvSpPr>
          <p:cNvPr id="8" name="矩形 7"/>
          <p:cNvSpPr/>
          <p:nvPr/>
        </p:nvSpPr>
        <p:spPr>
          <a:xfrm>
            <a:off x="660400" y="1807845"/>
            <a:ext cx="10915650" cy="1068070"/>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2" name="直接连接符 11"/>
          <p:cNvCxnSpPr/>
          <p:nvPr/>
        </p:nvCxnSpPr>
        <p:spPr>
          <a:xfrm>
            <a:off x="650312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0"/>
          <p:cNvSpPr txBox="1"/>
          <p:nvPr/>
        </p:nvSpPr>
        <p:spPr>
          <a:xfrm>
            <a:off x="8486064" y="91710"/>
            <a:ext cx="1344000" cy="589380"/>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技术质量</a:t>
            </a:r>
            <a:endParaRPr lang="en-US" altLang="zh-CN" sz="1600" b="1" dirty="0">
              <a:solidFill>
                <a:schemeClr val="bg1"/>
              </a:solidFill>
              <a:latin typeface="微软雅黑" panose="020B0503020204020204" charset="-122"/>
              <a:ea typeface="微软雅黑" panose="020B0503020204020204" charset="-122"/>
            </a:endParaRPr>
          </a:p>
          <a:p>
            <a:pPr algn="ctr"/>
            <a:r>
              <a:rPr lang="zh-CN" altLang="en-US" sz="1600" b="1" dirty="0">
                <a:solidFill>
                  <a:schemeClr val="bg1"/>
                </a:solidFill>
                <a:latin typeface="微软雅黑" panose="020B0503020204020204" charset="-122"/>
                <a:ea typeface="微软雅黑" panose="020B0503020204020204" charset="-122"/>
              </a:rPr>
              <a:t>标准化</a:t>
            </a:r>
          </a:p>
        </p:txBody>
      </p:sp>
      <p:pic>
        <p:nvPicPr>
          <p:cNvPr id="7" name="图片 6" descr="7b0a202020202266696c746572223a202230220a7d0a"/>
          <p:cNvPicPr>
            <a:picLocks noChangeAspect="1"/>
          </p:cNvPicPr>
          <p:nvPr/>
        </p:nvPicPr>
        <p:blipFill>
          <a:blip r:embed="rId8">
            <a:extLst>
              <a:ext uri="{CDFE0825-6DEF-4EF5-8246-60DE8C826C90}">
                <a14:imgProps xmlns:a14="http://schemas.microsoft.com/office/drawing/2010/main" xmlns="">
                  <a14:imgLayer r:embed="rId9">
                    <a14:imgEffect name="5"/>
                  </a14:imgLayer>
                </a14:imgProps>
              </a:ext>
            </a:extLst>
          </a:blip>
          <a:stretch>
            <a:fillRect/>
          </a:stretch>
        </p:blipFill>
        <p:spPr>
          <a:xfrm>
            <a:off x="1805940" y="34925"/>
            <a:ext cx="972820" cy="703580"/>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5"/>
                  </a14:imgLayer>
                </a14:imgProps>
              </a:ext>
            </a:extLst>
          </a:blip>
          <a:stretch>
            <a:fillRect/>
          </a:stretch>
        </p:blipFill>
        <p:spPr>
          <a:xfrm>
            <a:off x="303530" y="-3175"/>
            <a:ext cx="906145" cy="741680"/>
          </a:xfrm>
          <a:prstGeom prst="rect">
            <a:avLst/>
          </a:prstGeom>
        </p:spPr>
      </p:pic>
      <p:sp>
        <p:nvSpPr>
          <p:cNvPr id="932" name="textbox 932"/>
          <p:cNvSpPr/>
          <p:nvPr/>
        </p:nvSpPr>
        <p:spPr>
          <a:xfrm>
            <a:off x="6811645" y="4839335"/>
            <a:ext cx="4763770" cy="955040"/>
          </a:xfrm>
          <a:prstGeom prst="rect">
            <a:avLst/>
          </a:prstGeom>
          <a:noFill/>
          <a:ln w="0" cap="flat">
            <a:noFill/>
            <a:prstDash val="solid"/>
            <a:miter lim="0"/>
          </a:ln>
        </p:spPr>
        <p:txBody>
          <a:bodyPr vert="horz" wrap="square" lIns="0" tIns="0" rIns="0" bIns="0"/>
          <a:lstStyle/>
          <a:p>
            <a:pPr algn="l" rtl="0" eaLnBrk="0">
              <a:lnSpc>
                <a:spcPct val="150000"/>
              </a:lnSpc>
            </a:pPr>
            <a:endParaRPr sz="100" kern="0" dirty="0">
              <a:solidFill>
                <a:schemeClr val="tx1">
                  <a:lumMod val="65000"/>
                  <a:lumOff val="35000"/>
                </a:schemeClr>
              </a:solidFill>
              <a:latin typeface="Times New Roman" panose="02020603050405020304" pitchFamily="18" charset="0"/>
              <a:ea typeface="微软雅黑" panose="020B0503020204020204" charset="-122"/>
              <a:cs typeface="Arial" panose="020B0604020202020204"/>
            </a:endParaRPr>
          </a:p>
          <a:p>
            <a:pPr marL="12700" algn="l" rtl="0" eaLnBrk="0">
              <a:lnSpc>
                <a:spcPct val="150000"/>
              </a:lnSpc>
              <a:buClrTx/>
              <a:buSzTx/>
              <a:buFontTx/>
            </a:pPr>
            <a:r>
              <a:rPr lang="en-US" sz="1400" b="1" kern="0" dirty="0">
                <a:solidFill>
                  <a:srgbClr val="00B0F0">
                    <a:alpha val="100000"/>
                  </a:srgbClr>
                </a:solidFill>
                <a:latin typeface="Times New Roman" panose="02020603050405020304" pitchFamily="18" charset="0"/>
                <a:ea typeface="微软雅黑" panose="020B0503020204020204" charset="-122"/>
                <a:cs typeface="微软雅黑" panose="020B0503020204020204" charset="-122"/>
                <a:sym typeface="+mn-ea"/>
              </a:rPr>
              <a:t>NO.4:</a:t>
            </a:r>
            <a:r>
              <a:rPr lang="en-US" sz="1400" b="1" kern="0" dirty="0">
                <a:solidFill>
                  <a:srgbClr val="00B0F0">
                    <a:alpha val="100000"/>
                  </a:srgbClr>
                </a:solidFill>
                <a:latin typeface="Times New Roman" panose="02020603050405020304" pitchFamily="18" charset="0"/>
                <a:ea typeface="微软雅黑" panose="020B0503020204020204" charset="-122"/>
                <a:cs typeface="微软雅黑" panose="020B0503020204020204" charset="-122"/>
              </a:rPr>
              <a:t>新工艺应用</a:t>
            </a:r>
          </a:p>
          <a:p>
            <a:pPr marL="12700" algn="l" rtl="0" eaLnBrk="0">
              <a:lnSpc>
                <a:spcPct val="150000"/>
              </a:lnSpc>
            </a:pPr>
            <a:r>
              <a:rPr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sym typeface="+mn-ea"/>
              </a:rPr>
              <a:t>本项目</a:t>
            </a:r>
            <a:r>
              <a:rPr lang="zh-CN"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sym typeface="+mn-ea"/>
              </a:rPr>
              <a:t>基础防水采用</a:t>
            </a:r>
            <a:r>
              <a:rPr lang="zh-CN" sz="1200" b="1"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sym typeface="+mn-ea"/>
              </a:rPr>
              <a:t>高分子预铺反粘防水卷材</a:t>
            </a:r>
            <a:r>
              <a:rPr lang="zh-CN"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sym typeface="+mn-ea"/>
              </a:rPr>
              <a:t>，施工缝采用</a:t>
            </a:r>
            <a:r>
              <a:rPr lang="zh-CN" sz="1200" b="1"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sym typeface="+mn-ea"/>
              </a:rPr>
              <a:t>定型止水钢板、</a:t>
            </a:r>
            <a:r>
              <a:rPr lang="zh-CN" altLang="en-US" sz="1200" b="1"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sym typeface="+mn-ea"/>
              </a:rPr>
              <a:t>快易收口网</a:t>
            </a:r>
            <a:r>
              <a:rPr lang="zh-CN"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sym typeface="+mn-ea"/>
              </a:rPr>
              <a:t>，主楼标准层使用</a:t>
            </a:r>
            <a:r>
              <a:rPr lang="zh-CN" sz="1200" b="1"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sym typeface="+mn-ea"/>
              </a:rPr>
              <a:t>塑料马镫</a:t>
            </a:r>
            <a:r>
              <a:rPr lang="zh-CN"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sym typeface="+mn-ea"/>
              </a:rPr>
              <a:t>。</a:t>
            </a:r>
            <a:endParaRPr lang="zh-CN"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endParaRPr>
          </a:p>
          <a:p>
            <a:pPr marL="12700" algn="l" rtl="0" eaLnBrk="0">
              <a:lnSpc>
                <a:spcPct val="95000"/>
              </a:lnSpc>
            </a:pPr>
            <a:endParaRPr lang="zh-CN"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endParaRPr>
          </a:p>
        </p:txBody>
      </p:sp>
      <p:sp>
        <p:nvSpPr>
          <p:cNvPr id="934" name="textbox 934"/>
          <p:cNvSpPr/>
          <p:nvPr/>
        </p:nvSpPr>
        <p:spPr>
          <a:xfrm>
            <a:off x="426085" y="4855845"/>
            <a:ext cx="5586095" cy="938530"/>
          </a:xfrm>
          <a:prstGeom prst="rect">
            <a:avLst/>
          </a:prstGeom>
          <a:noFill/>
          <a:ln w="0" cap="flat">
            <a:noFill/>
            <a:prstDash val="solid"/>
            <a:miter lim="0"/>
          </a:ln>
        </p:spPr>
        <p:txBody>
          <a:bodyPr vert="horz" wrap="square" lIns="0" tIns="0" rIns="0" bIns="0"/>
          <a:lstStyle/>
          <a:p>
            <a:pPr marL="12700" algn="l" rtl="0" eaLnBrk="0">
              <a:lnSpc>
                <a:spcPct val="150000"/>
              </a:lnSpc>
              <a:buClrTx/>
              <a:buSzTx/>
              <a:buFontTx/>
            </a:pPr>
            <a:r>
              <a:rPr lang="en-US" sz="1400" b="1" kern="0" dirty="0">
                <a:solidFill>
                  <a:srgbClr val="00B0F0">
                    <a:alpha val="100000"/>
                  </a:srgbClr>
                </a:solidFill>
                <a:latin typeface="Times New Roman" panose="02020603050405020304" pitchFamily="18" charset="0"/>
                <a:ea typeface="微软雅黑" panose="020B0503020204020204" charset="-122"/>
                <a:cs typeface="微软雅黑" panose="020B0503020204020204" charset="-122"/>
                <a:sym typeface="+mn-ea"/>
              </a:rPr>
              <a:t>NO.3:</a:t>
            </a:r>
            <a:r>
              <a:rPr lang="en-US" sz="1400" b="1" kern="0" dirty="0">
                <a:solidFill>
                  <a:srgbClr val="00B0F0">
                    <a:alpha val="100000"/>
                  </a:srgbClr>
                </a:solidFill>
                <a:latin typeface="Times New Roman" panose="02020603050405020304" pitchFamily="18" charset="0"/>
                <a:ea typeface="微软雅黑" panose="020B0503020204020204" charset="-122"/>
                <a:cs typeface="微软雅黑" panose="020B0503020204020204" charset="-122"/>
              </a:rPr>
              <a:t>新设备应用</a:t>
            </a:r>
          </a:p>
          <a:p>
            <a:pPr marL="12700" algn="l" rtl="0" eaLnBrk="0">
              <a:lnSpc>
                <a:spcPct val="150000"/>
              </a:lnSpc>
            </a:pPr>
            <a:r>
              <a:rPr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rPr>
              <a:t>施工现场</a:t>
            </a:r>
            <a:r>
              <a:rPr sz="1200" b="1"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rPr>
              <a:t>采用全自动数控钢筋弯曲调直机、电动液压钢筋弯曲机、混凝土隔断气囊、数字混凝土回弹仪、</a:t>
            </a:r>
            <a:r>
              <a:rPr lang="zh-CN"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rPr>
              <a:t>产业工人社区</a:t>
            </a:r>
            <a:r>
              <a:rPr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rPr>
              <a:t>采用</a:t>
            </a:r>
            <a:r>
              <a:rPr sz="1200" b="1"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rPr>
              <a:t>空气能热水泵</a:t>
            </a:r>
            <a:r>
              <a:rPr lang="zh-CN"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rPr>
              <a:t>等。</a:t>
            </a:r>
          </a:p>
        </p:txBody>
      </p:sp>
      <p:sp>
        <p:nvSpPr>
          <p:cNvPr id="936" name="textbox 936"/>
          <p:cNvSpPr/>
          <p:nvPr/>
        </p:nvSpPr>
        <p:spPr>
          <a:xfrm>
            <a:off x="6821170" y="2957830"/>
            <a:ext cx="4812030" cy="982980"/>
          </a:xfrm>
          <a:prstGeom prst="rect">
            <a:avLst/>
          </a:prstGeom>
          <a:noFill/>
          <a:ln w="0" cap="flat">
            <a:noFill/>
            <a:prstDash val="solid"/>
            <a:miter lim="0"/>
          </a:ln>
        </p:spPr>
        <p:txBody>
          <a:bodyPr vert="horz" wrap="square" lIns="0" tIns="0" rIns="0" bIns="0"/>
          <a:lstStyle/>
          <a:p>
            <a:pPr algn="l" rtl="0" eaLnBrk="0">
              <a:lnSpc>
                <a:spcPct val="150000"/>
              </a:lnSpc>
            </a:pPr>
            <a:endParaRPr sz="100" kern="0" dirty="0">
              <a:solidFill>
                <a:schemeClr val="tx1">
                  <a:lumMod val="65000"/>
                  <a:lumOff val="35000"/>
                </a:schemeClr>
              </a:solidFill>
              <a:latin typeface="Times New Roman" panose="02020603050405020304" pitchFamily="18" charset="0"/>
              <a:ea typeface="微软雅黑" panose="020B0503020204020204" charset="-122"/>
              <a:cs typeface="Arial" panose="020B0604020202020204"/>
            </a:endParaRPr>
          </a:p>
          <a:p>
            <a:pPr marL="12700" algn="l" rtl="0" eaLnBrk="0">
              <a:lnSpc>
                <a:spcPct val="150000"/>
              </a:lnSpc>
              <a:buClrTx/>
              <a:buSzTx/>
              <a:buFontTx/>
            </a:pPr>
            <a:r>
              <a:rPr lang="en-US" sz="1400" b="1" kern="0" dirty="0">
                <a:solidFill>
                  <a:srgbClr val="00B0F0">
                    <a:alpha val="100000"/>
                  </a:srgbClr>
                </a:solidFill>
                <a:latin typeface="Times New Roman" panose="02020603050405020304" pitchFamily="18" charset="0"/>
                <a:ea typeface="微软雅黑" panose="020B0503020204020204" charset="-122"/>
                <a:cs typeface="微软雅黑" panose="020B0503020204020204" charset="-122"/>
                <a:sym typeface="+mn-ea"/>
              </a:rPr>
              <a:t>NO.2:</a:t>
            </a:r>
            <a:r>
              <a:rPr lang="en-US" sz="1400" b="1" kern="0" dirty="0">
                <a:solidFill>
                  <a:srgbClr val="00B0F0">
                    <a:alpha val="100000"/>
                  </a:srgbClr>
                </a:solidFill>
                <a:latin typeface="Times New Roman" panose="02020603050405020304" pitchFamily="18" charset="0"/>
                <a:ea typeface="微软雅黑" panose="020B0503020204020204" charset="-122"/>
                <a:cs typeface="微软雅黑" panose="020B0503020204020204" charset="-122"/>
              </a:rPr>
              <a:t>新材料应用</a:t>
            </a:r>
          </a:p>
          <a:p>
            <a:pPr algn="l" rtl="0" eaLnBrk="0">
              <a:lnSpc>
                <a:spcPct val="150000"/>
              </a:lnSpc>
            </a:pPr>
            <a:r>
              <a:rPr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rPr>
              <a:t>外脚手架搭设采用</a:t>
            </a:r>
            <a:r>
              <a:rPr sz="1200" b="1"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rPr>
              <a:t>盘扣脚手架 ，结构柱加固采用方圆扣，</a:t>
            </a:r>
            <a:r>
              <a:rPr sz="1200" kern="0" dirty="0">
                <a:solidFill>
                  <a:schemeClr val="tx1">
                    <a:lumMod val="65000"/>
                    <a:lumOff val="35000"/>
                    <a:alpha val="100000"/>
                  </a:schemeClr>
                </a:solidFill>
                <a:latin typeface="Times New Roman" panose="02020603050405020304" pitchFamily="18" charset="0"/>
                <a:ea typeface="微软雅黑" panose="020B0503020204020204" charset="-122"/>
                <a:cs typeface="微软雅黑" panose="020B0503020204020204" charset="-122"/>
              </a:rPr>
              <a:t>结构成型质量得到保证。</a:t>
            </a:r>
          </a:p>
        </p:txBody>
      </p:sp>
      <p:sp>
        <p:nvSpPr>
          <p:cNvPr id="938" name="textbox 938"/>
          <p:cNvSpPr/>
          <p:nvPr/>
        </p:nvSpPr>
        <p:spPr>
          <a:xfrm>
            <a:off x="379095" y="2957830"/>
            <a:ext cx="5579745" cy="1182370"/>
          </a:xfrm>
          <a:prstGeom prst="rect">
            <a:avLst/>
          </a:prstGeom>
          <a:noFill/>
          <a:ln w="0" cap="flat">
            <a:noFill/>
            <a:prstDash val="solid"/>
            <a:miter lim="0"/>
          </a:ln>
        </p:spPr>
        <p:txBody>
          <a:bodyPr vert="horz" wrap="square" lIns="0" tIns="0" rIns="0" bIns="0"/>
          <a:lstStyle/>
          <a:p>
            <a:pPr algn="l" rtl="0" eaLnBrk="0">
              <a:lnSpc>
                <a:spcPct val="150000"/>
              </a:lnSpc>
            </a:pPr>
            <a:endParaRPr sz="100" kern="0" dirty="0">
              <a:solidFill>
                <a:schemeClr val="tx1">
                  <a:lumMod val="65000"/>
                  <a:lumOff val="35000"/>
                </a:schemeClr>
              </a:solidFill>
              <a:latin typeface="Times New Roman" panose="02020603050405020304" pitchFamily="18" charset="0"/>
              <a:ea typeface="微软雅黑" panose="020B0503020204020204" charset="-122"/>
              <a:cs typeface="Arial" panose="020B0604020202020204"/>
            </a:endParaRPr>
          </a:p>
          <a:p>
            <a:pPr marL="12700" algn="l" rtl="0" eaLnBrk="0">
              <a:lnSpc>
                <a:spcPct val="150000"/>
              </a:lnSpc>
            </a:pPr>
            <a:r>
              <a:rPr lang="en-US" sz="1400" b="1" kern="0" dirty="0">
                <a:solidFill>
                  <a:srgbClr val="00B0F0">
                    <a:alpha val="100000"/>
                  </a:srgbClr>
                </a:solidFill>
                <a:latin typeface="Times New Roman" panose="02020603050405020304" pitchFamily="18" charset="0"/>
                <a:ea typeface="微软雅黑" panose="020B0503020204020204" charset="-122"/>
                <a:cs typeface="微软雅黑" panose="020B0503020204020204" charset="-122"/>
              </a:rPr>
              <a:t>NO.1:</a:t>
            </a:r>
            <a:r>
              <a:rPr sz="1400" b="1" kern="0" dirty="0">
                <a:solidFill>
                  <a:srgbClr val="00B0F0">
                    <a:alpha val="100000"/>
                  </a:srgbClr>
                </a:solidFill>
                <a:latin typeface="Times New Roman" panose="02020603050405020304" pitchFamily="18" charset="0"/>
                <a:ea typeface="微软雅黑" panose="020B0503020204020204" charset="-122"/>
                <a:cs typeface="微软雅黑" panose="020B0503020204020204" charset="-122"/>
              </a:rPr>
              <a:t>新技术应用</a:t>
            </a:r>
          </a:p>
          <a:p>
            <a:pPr marL="12700" algn="l" rtl="0" eaLnBrk="0">
              <a:lnSpc>
                <a:spcPct val="150000"/>
              </a:lnSpc>
            </a:pPr>
            <a:r>
              <a:rPr sz="1200" kern="0" dirty="0">
                <a:solidFill>
                  <a:schemeClr val="tx1">
                    <a:lumMod val="65000"/>
                    <a:lumOff val="35000"/>
                  </a:schemeClr>
                </a:solidFill>
                <a:latin typeface="Times New Roman" panose="02020603050405020304" pitchFamily="18" charset="0"/>
                <a:ea typeface="微软雅黑" panose="020B0503020204020204" charset="-122"/>
                <a:cs typeface="微软雅黑" panose="020B0503020204020204" charset="-122"/>
              </a:rPr>
              <a:t>项目</a:t>
            </a:r>
            <a:r>
              <a:rPr lang="zh-CN" altLang="en-US" sz="1200" kern="0">
                <a:solidFill>
                  <a:schemeClr val="tx1">
                    <a:lumMod val="65000"/>
                    <a:lumOff val="35000"/>
                  </a:schemeClr>
                </a:solidFill>
                <a:latin typeface="Times New Roman" panose="02020603050405020304" pitchFamily="18" charset="0"/>
                <a:ea typeface="微软雅黑" panose="020B0503020204020204" charset="-122"/>
                <a:cs typeface="微软雅黑" panose="020B0503020204020204" charset="-122"/>
                <a:sym typeface="+mn-ea"/>
              </a:rPr>
              <a:t>目前已应用</a:t>
            </a:r>
            <a:r>
              <a:rPr lang="zh-CN" altLang="en-US" sz="1200" b="1" kern="0">
                <a:solidFill>
                  <a:schemeClr val="tx1">
                    <a:lumMod val="65000"/>
                    <a:lumOff val="35000"/>
                  </a:schemeClr>
                </a:solidFill>
                <a:uFillTx/>
                <a:latin typeface="Times New Roman" panose="02020603050405020304" pitchFamily="18" charset="0"/>
                <a:ea typeface="微软雅黑" panose="020B0503020204020204" charset="-122"/>
                <a:cs typeface="微软雅黑" panose="020B0503020204020204" charset="-122"/>
                <a:sym typeface="+mn-ea"/>
              </a:rPr>
              <a:t>23</a:t>
            </a:r>
            <a:r>
              <a:rPr lang="zh-CN" altLang="en-US" sz="1200" b="1" kern="0">
                <a:solidFill>
                  <a:schemeClr val="tx1">
                    <a:lumMod val="65000"/>
                    <a:lumOff val="35000"/>
                  </a:schemeClr>
                </a:solidFill>
                <a:latin typeface="Times New Roman" panose="02020603050405020304" pitchFamily="18" charset="0"/>
                <a:ea typeface="微软雅黑" panose="020B0503020204020204" charset="-122"/>
                <a:cs typeface="微软雅黑" panose="020B0503020204020204" charset="-122"/>
                <a:sym typeface="+mn-ea"/>
              </a:rPr>
              <a:t>项四新五小应用技术</a:t>
            </a:r>
            <a:r>
              <a:rPr lang="zh-CN" altLang="en-US" sz="1200" kern="0">
                <a:solidFill>
                  <a:schemeClr val="tx1">
                    <a:lumMod val="65000"/>
                    <a:lumOff val="35000"/>
                  </a:schemeClr>
                </a:solidFill>
                <a:latin typeface="Times New Roman" panose="02020603050405020304" pitchFamily="18" charset="0"/>
                <a:ea typeface="微软雅黑" panose="020B0503020204020204" charset="-122"/>
                <a:cs typeface="微软雅黑" panose="020B0503020204020204" charset="-122"/>
                <a:sym typeface="+mn-ea"/>
              </a:rPr>
              <a:t>，其中包含</a:t>
            </a:r>
            <a:r>
              <a:rPr lang="zh-CN" altLang="en-US" sz="1200" b="1" kern="0">
                <a:solidFill>
                  <a:schemeClr val="tx1">
                    <a:lumMod val="65000"/>
                    <a:lumOff val="35000"/>
                  </a:schemeClr>
                </a:solidFill>
                <a:latin typeface="Times New Roman" panose="02020603050405020304" pitchFamily="18" charset="0"/>
                <a:ea typeface="微软雅黑" panose="020B0503020204020204" charset="-122"/>
                <a:cs typeface="微软雅黑" panose="020B0503020204020204" charset="-122"/>
                <a:sym typeface="+mn-ea"/>
              </a:rPr>
              <a:t>2024年强制性推广的十项四新五小应用中的</a:t>
            </a:r>
            <a:r>
              <a:rPr lang="en-US" altLang="zh-CN" sz="1200" b="1" kern="0">
                <a:solidFill>
                  <a:schemeClr val="tx1">
                    <a:lumMod val="65000"/>
                    <a:lumOff val="35000"/>
                  </a:schemeClr>
                </a:solidFill>
                <a:latin typeface="Times New Roman" panose="02020603050405020304" pitchFamily="18" charset="0"/>
                <a:ea typeface="微软雅黑" panose="020B0503020204020204" charset="-122"/>
                <a:cs typeface="微软雅黑" panose="020B0503020204020204" charset="-122"/>
                <a:sym typeface="+mn-ea"/>
              </a:rPr>
              <a:t>9</a:t>
            </a:r>
            <a:r>
              <a:rPr lang="zh-CN" altLang="en-US" sz="1200" b="1" kern="0">
                <a:solidFill>
                  <a:schemeClr val="tx1">
                    <a:lumMod val="65000"/>
                    <a:lumOff val="35000"/>
                  </a:schemeClr>
                </a:solidFill>
                <a:latin typeface="Times New Roman" panose="02020603050405020304" pitchFamily="18" charset="0"/>
                <a:ea typeface="微软雅黑" panose="020B0503020204020204" charset="-122"/>
                <a:cs typeface="微软雅黑" panose="020B0503020204020204" charset="-122"/>
                <a:sym typeface="+mn-ea"/>
              </a:rPr>
              <a:t>项。</a:t>
            </a:r>
            <a:endParaRPr lang="zh-CN" altLang="en-US" sz="1200" b="1" kern="0" dirty="0">
              <a:solidFill>
                <a:schemeClr val="tx1">
                  <a:lumMod val="65000"/>
                  <a:lumOff val="35000"/>
                </a:schemeClr>
              </a:solidFill>
              <a:latin typeface="Times New Roman" panose="02020603050405020304" pitchFamily="18" charset="0"/>
              <a:ea typeface="微软雅黑" panose="020B0503020204020204" charset="-122"/>
              <a:cs typeface="微软雅黑" panose="020B0503020204020204" charset="-122"/>
              <a:sym typeface="+mn-ea"/>
            </a:endParaRPr>
          </a:p>
        </p:txBody>
      </p:sp>
      <p:pic>
        <p:nvPicPr>
          <p:cNvPr id="19" name="图片 1" descr="f5fea566690e05e229b623fc01abe9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198495" y="3975100"/>
            <a:ext cx="1440180" cy="836930"/>
          </a:xfrm>
          <a:prstGeom prst="rect">
            <a:avLst/>
          </a:prstGeom>
          <a:ln>
            <a:noFill/>
          </a:ln>
          <a:effectLst>
            <a:outerShdw blurRad="50800" dist="38100" dir="2700000" algn="tl" rotWithShape="0">
              <a:prstClr val="black">
                <a:alpha val="40000"/>
              </a:prstClr>
            </a:outerShdw>
          </a:effectLst>
        </p:spPr>
      </p:pic>
      <p:pic>
        <p:nvPicPr>
          <p:cNvPr id="15" name="图片 1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839595" y="3975100"/>
            <a:ext cx="1440180" cy="836930"/>
          </a:xfrm>
          <a:prstGeom prst="rect">
            <a:avLst/>
          </a:prstGeom>
          <a:ln>
            <a:noFill/>
          </a:ln>
          <a:effectLst>
            <a:outerShdw blurRad="50800" dist="38100" dir="2700000" algn="tl" rotWithShape="0">
              <a:prstClr val="black">
                <a:alpha val="40000"/>
              </a:prstClr>
            </a:outerShdw>
          </a:effectLst>
        </p:spPr>
      </p:pic>
      <p:pic>
        <p:nvPicPr>
          <p:cNvPr id="17" name="图片 10" descr="a365397ff03aa2c353b5760d2e2f2d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572000" y="3975100"/>
            <a:ext cx="1440180" cy="836930"/>
          </a:xfrm>
          <a:prstGeom prst="rect">
            <a:avLst/>
          </a:prstGeom>
          <a:ln>
            <a:noFill/>
          </a:ln>
          <a:effectLst>
            <a:outerShdw blurRad="50800" dist="38100" dir="2700000" algn="tl" rotWithShape="0">
              <a:prstClr val="black">
                <a:alpha val="40000"/>
              </a:prstClr>
            </a:outerShdw>
          </a:effectLst>
        </p:spPr>
      </p:pic>
      <p:pic>
        <p:nvPicPr>
          <p:cNvPr id="21" name="图片 20"/>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959475" y="3975100"/>
            <a:ext cx="1440180" cy="836930"/>
          </a:xfrm>
          <a:prstGeom prst="rect">
            <a:avLst/>
          </a:prstGeom>
          <a:ln>
            <a:noFill/>
          </a:ln>
          <a:effectLst>
            <a:outerShdw blurRad="50800" dist="38100" dir="2700000" algn="tl" rotWithShape="0">
              <a:prstClr val="black">
                <a:alpha val="40000"/>
              </a:prstClr>
            </a:outerShdw>
          </a:effectLst>
        </p:spPr>
      </p:pic>
      <p:pic>
        <p:nvPicPr>
          <p:cNvPr id="29" name="图片 8" descr="IMG_256"/>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355840" y="3975100"/>
            <a:ext cx="1440180" cy="836930"/>
          </a:xfrm>
          <a:prstGeom prst="rect">
            <a:avLst/>
          </a:prstGeom>
          <a:ln>
            <a:noFill/>
          </a:ln>
          <a:effectLst>
            <a:outerShdw blurRad="50800" dist="38100" dir="2700000" algn="tl" rotWithShape="0">
              <a:prstClr val="black">
                <a:alpha val="40000"/>
              </a:prstClr>
            </a:outerShdw>
          </a:effectLst>
        </p:spPr>
      </p:pic>
      <p:pic>
        <p:nvPicPr>
          <p:cNvPr id="32" name="图片 3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740775" y="3975100"/>
            <a:ext cx="1440180" cy="836930"/>
          </a:xfrm>
          <a:prstGeom prst="rect">
            <a:avLst/>
          </a:prstGeom>
          <a:ln>
            <a:noFill/>
          </a:ln>
          <a:effectLst>
            <a:outerShdw blurRad="50800" dist="38100" dir="2700000" algn="tl" rotWithShape="0">
              <a:prstClr val="black">
                <a:alpha val="40000"/>
              </a:prstClr>
            </a:outerShdw>
          </a:effectLst>
        </p:spPr>
      </p:pic>
      <p:pic>
        <p:nvPicPr>
          <p:cNvPr id="45" name="图片 44"/>
          <p:cNvPicPr>
            <a:picLocks noChangeAspect="1"/>
          </p:cNvPicPr>
          <p:nvPr>
            <p:custDataLst>
              <p:tags r:id="rId2"/>
            </p:custDataLst>
          </p:nvPr>
        </p:nvPicPr>
        <p:blipFill>
          <a:blip r:embed="rId18"/>
          <a:stretch>
            <a:fillRect/>
          </a:stretch>
        </p:blipFill>
        <p:spPr>
          <a:xfrm>
            <a:off x="1754505" y="5847080"/>
            <a:ext cx="1524000" cy="828675"/>
          </a:xfrm>
          <a:prstGeom prst="rect">
            <a:avLst/>
          </a:prstGeom>
          <a:ln>
            <a:noFill/>
          </a:ln>
          <a:effectLst>
            <a:outerShdw blurRad="50800" dist="38100" dir="2700000" algn="tl" rotWithShape="0">
              <a:prstClr val="black">
                <a:alpha val="40000"/>
              </a:prstClr>
            </a:outerShdw>
          </a:effectLst>
        </p:spPr>
      </p:pic>
      <p:pic>
        <p:nvPicPr>
          <p:cNvPr id="46" name="图片 45"/>
          <p:cNvPicPr>
            <a:picLocks noChangeAspect="1"/>
          </p:cNvPicPr>
          <p:nvPr>
            <p:custDataLst>
              <p:tags r:id="rId3"/>
            </p:custDataLst>
          </p:nvPr>
        </p:nvPicPr>
        <p:blipFill>
          <a:blip r:embed="rId19"/>
          <a:stretch>
            <a:fillRect/>
          </a:stretch>
        </p:blipFill>
        <p:spPr>
          <a:xfrm>
            <a:off x="4752975" y="5846445"/>
            <a:ext cx="1365250" cy="828675"/>
          </a:xfrm>
          <a:prstGeom prst="rect">
            <a:avLst/>
          </a:prstGeom>
          <a:ln>
            <a:noFill/>
          </a:ln>
          <a:effectLst>
            <a:outerShdw blurRad="50800" dist="38100" dir="2700000" algn="tl" rotWithShape="0">
              <a:prstClr val="black">
                <a:alpha val="40000"/>
              </a:prstClr>
            </a:outerShdw>
          </a:effectLst>
        </p:spPr>
      </p:pic>
      <p:pic>
        <p:nvPicPr>
          <p:cNvPr id="47" name="图片 4" descr="地灯 (3)"/>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214610" y="5847080"/>
            <a:ext cx="1325245" cy="828675"/>
          </a:xfrm>
          <a:prstGeom prst="rect">
            <a:avLst/>
          </a:prstGeom>
          <a:ln>
            <a:noFill/>
          </a:ln>
          <a:effectLst>
            <a:outerShdw blurRad="50800" dist="38100" dir="2700000" algn="tl" rotWithShape="0">
              <a:prstClr val="black">
                <a:alpha val="40000"/>
              </a:prstClr>
            </a:outerShdw>
          </a:effectLst>
        </p:spPr>
      </p:pic>
      <p:pic>
        <p:nvPicPr>
          <p:cNvPr id="48" name="图片 40" descr="bfd1f1a68d0cff3f331838bc5cb07a0"/>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261360" y="5846445"/>
            <a:ext cx="1492250" cy="828675"/>
          </a:xfrm>
          <a:prstGeom prst="rect">
            <a:avLst/>
          </a:prstGeom>
          <a:ln>
            <a:noFill/>
          </a:ln>
          <a:effectLst>
            <a:outerShdw blurRad="50800" dist="38100" dir="2700000" algn="tl" rotWithShape="0">
              <a:prstClr val="black">
                <a:alpha val="40000"/>
              </a:prstClr>
            </a:outerShdw>
          </a:effectLst>
        </p:spPr>
      </p:pic>
      <p:pic>
        <p:nvPicPr>
          <p:cNvPr id="49" name="图片 48" descr="dbc2e1d20a971e28fa4dcdc838bfc1f"/>
          <p:cNvPicPr>
            <a:picLocks noChangeAspect="1"/>
          </p:cNvPicPr>
          <p:nvPr/>
        </p:nvPicPr>
        <p:blipFill>
          <a:blip r:embed="rId22"/>
          <a:stretch>
            <a:fillRect/>
          </a:stretch>
        </p:blipFill>
        <p:spPr>
          <a:xfrm>
            <a:off x="7443470" y="5847080"/>
            <a:ext cx="1426210" cy="828675"/>
          </a:xfrm>
          <a:prstGeom prst="rect">
            <a:avLst/>
          </a:prstGeom>
          <a:ln>
            <a:noFill/>
          </a:ln>
          <a:effectLst>
            <a:outerShdw blurRad="50800" dist="38100" dir="2700000" algn="tl" rotWithShape="0">
              <a:prstClr val="black">
                <a:alpha val="40000"/>
              </a:prstClr>
            </a:outerShdw>
          </a:effectLst>
        </p:spPr>
      </p:pic>
      <p:pic>
        <p:nvPicPr>
          <p:cNvPr id="50" name="图片 27" descr="cc077f11402e55eef3b7082afdb9980"/>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804910" y="5847080"/>
            <a:ext cx="1416050" cy="828675"/>
          </a:xfrm>
          <a:prstGeom prst="rect">
            <a:avLst/>
          </a:prstGeom>
          <a:ln>
            <a:noFill/>
          </a:ln>
          <a:effectLst>
            <a:outerShdw blurRad="50800" dist="38100" dir="2700000" algn="tl" rotWithShape="0">
              <a:prstClr val="black">
                <a:alpha val="40000"/>
              </a:prstClr>
            </a:outerShdw>
          </a:effectLst>
        </p:spPr>
      </p:pic>
      <p:pic>
        <p:nvPicPr>
          <p:cNvPr id="51" name="图片 19" descr="5b4de38ca371d95832617bd3b95cb02"/>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0117455" y="3975100"/>
            <a:ext cx="1440180" cy="836930"/>
          </a:xfrm>
          <a:prstGeom prst="rect">
            <a:avLst/>
          </a:prstGeom>
          <a:ln>
            <a:noFill/>
          </a:ln>
          <a:effectLst>
            <a:outerShdw blurRad="50800" dist="38100" dir="2700000" algn="tl" rotWithShape="0">
              <a:prstClr val="black">
                <a:alpha val="40000"/>
              </a:prstClr>
            </a:outerShdw>
          </a:effectLst>
        </p:spPr>
      </p:pic>
      <p:pic>
        <p:nvPicPr>
          <p:cNvPr id="53" name="图片 26" descr="3c61aa4e809d7e0bb4a01efa4c4fe97"/>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367030" y="3975100"/>
            <a:ext cx="1509395" cy="836930"/>
          </a:xfrm>
          <a:prstGeom prst="rect">
            <a:avLst/>
          </a:prstGeom>
          <a:ln>
            <a:noFill/>
          </a:ln>
          <a:effectLst>
            <a:outerShdw blurRad="50800" dist="38100" dir="2700000" algn="tl" rotWithShape="0">
              <a:prstClr val="black">
                <a:alpha val="40000"/>
              </a:prstClr>
            </a:outerShdw>
          </a:effectLst>
        </p:spPr>
      </p:pic>
      <p:pic>
        <p:nvPicPr>
          <p:cNvPr id="52" name="图片 9" descr="d1cf960581f2c4d13ffcf9f3db3f105"/>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379095" y="5847080"/>
            <a:ext cx="1375410" cy="827405"/>
          </a:xfrm>
          <a:prstGeom prst="rect">
            <a:avLst/>
          </a:prstGeom>
          <a:ln>
            <a:noFill/>
          </a:ln>
          <a:effectLst>
            <a:outerShdw blurRad="50800" dist="38100" dir="2700000" algn="tl" rotWithShape="0">
              <a:prstClr val="black">
                <a:alpha val="40000"/>
              </a:prstClr>
            </a:outerShdw>
          </a:effectLst>
        </p:spPr>
      </p:pic>
      <p:pic>
        <p:nvPicPr>
          <p:cNvPr id="54" name="图片 21"/>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6115050" y="5845810"/>
            <a:ext cx="1324610" cy="828675"/>
          </a:xfrm>
          <a:prstGeom prst="rect">
            <a:avLst/>
          </a:prstGeom>
          <a:ln>
            <a:no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1000285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智慧应用管理</a:t>
            </a:r>
          </a:p>
        </p:txBody>
      </p:sp>
      <p:sp>
        <p:nvSpPr>
          <p:cNvPr id="29"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b9d17645d9c239b69fb4373662f9364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650312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839796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550"/>
          <p:cNvSpPr/>
          <p:nvPr/>
        </p:nvSpPr>
        <p:spPr>
          <a:xfrm>
            <a:off x="5535425" y="3149367"/>
            <a:ext cx="3173473" cy="559265"/>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1000"/>
              </a:lnSpc>
            </a:pPr>
            <a:r>
              <a:rPr lang="zh-CN" altLang="en-US" sz="3200" kern="0" spc="-10" dirty="0">
                <a:solidFill>
                  <a:srgbClr val="005BC0">
                    <a:alpha val="100000"/>
                  </a:srgbClr>
                </a:solidFill>
                <a:latin typeface="微软雅黑" panose="020B0503020204020204" charset="-122"/>
                <a:ea typeface="微软雅黑" panose="020B0503020204020204" charset="-122"/>
                <a:cs typeface="微软雅黑" panose="020B0503020204020204" charset="-122"/>
              </a:rPr>
              <a:t>绿色施工管理</a:t>
            </a:r>
            <a:endParaRPr sz="3200" dirty="0">
              <a:latin typeface="微软雅黑" panose="020B0503020204020204" charset="-122"/>
              <a:ea typeface="微软雅黑" panose="020B0503020204020204" charset="-122"/>
              <a:cs typeface="微软雅黑" panose="020B0503020204020204" charset="-122"/>
            </a:endParaRPr>
          </a:p>
        </p:txBody>
      </p:sp>
      <p:pic>
        <p:nvPicPr>
          <p:cNvPr id="11" name="picture 32"/>
          <p:cNvPicPr>
            <a:picLocks noChangeAspect="1"/>
          </p:cNvPicPr>
          <p:nvPr/>
        </p:nvPicPr>
        <p:blipFill>
          <a:blip r:embed="rId7"/>
          <a:stretch>
            <a:fillRect/>
          </a:stretch>
        </p:blipFill>
        <p:spPr>
          <a:xfrm>
            <a:off x="4834813" y="2795273"/>
            <a:ext cx="19050" cy="1276349"/>
          </a:xfrm>
          <a:prstGeom prst="rect">
            <a:avLst/>
          </a:prstGeom>
        </p:spPr>
      </p:pic>
      <p:sp>
        <p:nvSpPr>
          <p:cNvPr id="13" name="椭圆 12"/>
          <p:cNvSpPr/>
          <p:nvPr>
            <p:custDataLst>
              <p:tags r:id="rId1"/>
            </p:custDataLst>
          </p:nvPr>
        </p:nvSpPr>
        <p:spPr>
          <a:xfrm>
            <a:off x="3145244" y="2795273"/>
            <a:ext cx="1283419" cy="1283421"/>
          </a:xfrm>
          <a:prstGeom prst="ellipse">
            <a:avLst/>
          </a:prstGeom>
          <a:gradFill flip="none" rotWithShape="1">
            <a:gsLst>
              <a:gs pos="0">
                <a:srgbClr val="5B9BD5">
                  <a:lumMod val="50000"/>
                </a:srgbClr>
              </a:gs>
              <a:gs pos="47000">
                <a:srgbClr val="5B9BD5">
                  <a:lumMod val="75000"/>
                </a:srgbClr>
              </a:gs>
              <a:gs pos="100000">
                <a:srgbClr val="00B0F0"/>
              </a:gs>
            </a:gsLst>
            <a:lin ang="18000000" scaled="0"/>
            <a:tileRect/>
          </a:gradFill>
          <a:ln w="12700" cap="flat" cmpd="sng" algn="ctr">
            <a:noFill/>
            <a:prstDash val="solid"/>
            <a:miter lim="800000"/>
          </a:ln>
          <a:effectLst>
            <a:outerShdw blurRad="685800" dist="571500" dir="8100000" sx="79000" sy="79000" algn="r" rotWithShape="0">
              <a:prstClr val="black">
                <a:alpha val="7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cs typeface="+mn-ea"/>
              <a:sym typeface="+mn-lt"/>
            </a:endParaRPr>
          </a:p>
        </p:txBody>
      </p:sp>
      <p:sp>
        <p:nvSpPr>
          <p:cNvPr id="14" name="矩形 13"/>
          <p:cNvSpPr>
            <a:spLocks noChangeArrowheads="1"/>
          </p:cNvSpPr>
          <p:nvPr>
            <p:custDataLst>
              <p:tags r:id="rId2"/>
            </p:custDataLst>
          </p:nvPr>
        </p:nvSpPr>
        <p:spPr bwMode="auto">
          <a:xfrm>
            <a:off x="3489352" y="3123865"/>
            <a:ext cx="595017"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b="0" i="0" u="none" strike="noStrike" kern="0" cap="none" spc="0" normalizeH="0" baseline="0" noProof="0" dirty="0">
                <a:ln>
                  <a:noFill/>
                </a:ln>
                <a:solidFill>
                  <a:prstClr val="white"/>
                </a:solidFill>
                <a:effectLst/>
                <a:uLnTx/>
                <a:uFillTx/>
                <a:latin typeface="+mn-lt"/>
                <a:ea typeface="+mn-ea"/>
                <a:cs typeface="+mn-ea"/>
                <a:sym typeface="+mn-lt"/>
              </a:rPr>
              <a:t>五</a:t>
            </a:r>
          </a:p>
        </p:txBody>
      </p:sp>
      <p:pic>
        <p:nvPicPr>
          <p:cNvPr id="6" name="图片 5" descr="7b0a202020202266696c746572223a202230220a7d0a"/>
          <p:cNvPicPr>
            <a:picLocks noChangeAspect="1"/>
          </p:cNvPicPr>
          <p:nvPr/>
        </p:nvPicPr>
        <p:blipFill>
          <a:blip r:embed="rId8">
            <a:extLst>
              <a:ext uri="{CDFE0825-6DEF-4EF5-8246-60DE8C826C90}">
                <a14:imgProps xmlns:a14="http://schemas.microsoft.com/office/drawing/2010/main" xmlns="">
                  <a14:imgLayer r:embed="rId9">
                    <a14:imgEffect name="5"/>
                  </a14:imgLayer>
                </a14:imgProps>
              </a:ext>
            </a:extLst>
          </a:blip>
          <a:stretch>
            <a:fillRect/>
          </a:stretch>
        </p:blipFill>
        <p:spPr>
          <a:xfrm>
            <a:off x="1805940" y="34925"/>
            <a:ext cx="972820" cy="703580"/>
          </a:xfrm>
          <a:prstGeom prst="rect">
            <a:avLst/>
          </a:prstGeom>
        </p:spPr>
      </p:pic>
      <p:pic>
        <p:nvPicPr>
          <p:cNvPr id="7" name="图片 6"/>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1000285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智慧应用管理</a:t>
            </a:r>
          </a:p>
        </p:txBody>
      </p:sp>
      <p:sp>
        <p:nvSpPr>
          <p:cNvPr id="29"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sym typeface="+mn-ea"/>
              </a:rPr>
              <a:t>5.1 </a:t>
            </a:r>
            <a:r>
              <a:rPr lang="zh-CN" sz="1865" b="1" dirty="0">
                <a:solidFill>
                  <a:schemeClr val="tx1">
                    <a:lumMod val="65000"/>
                    <a:lumOff val="35000"/>
                  </a:schemeClr>
                </a:solidFill>
                <a:latin typeface="微软雅黑" panose="020B0503020204020204" charset="-122"/>
                <a:ea typeface="微软雅黑" panose="020B0503020204020204" charset="-122"/>
                <a:sym typeface="+mn-ea"/>
              </a:rPr>
              <a:t>绿色施工专项交底</a:t>
            </a:r>
          </a:p>
        </p:txBody>
      </p:sp>
      <p:pic>
        <p:nvPicPr>
          <p:cNvPr id="3" name="图片 2" descr="b9d17645d9c239b69fb4373662f9364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6" name="文本框 5"/>
          <p:cNvSpPr txBox="1"/>
          <p:nvPr>
            <p:custDataLst>
              <p:tags r:id="rId1"/>
            </p:custDataLst>
          </p:nvPr>
        </p:nvSpPr>
        <p:spPr>
          <a:xfrm>
            <a:off x="962025" y="1807210"/>
            <a:ext cx="10101580" cy="1097280"/>
          </a:xfrm>
          <a:prstGeom prst="rect">
            <a:avLst/>
          </a:prstGeom>
          <a:noFill/>
        </p:spPr>
        <p:txBody>
          <a:bodyPr wrap="square" rtlCol="0">
            <a:noAutofit/>
          </a:bodyPr>
          <a:lstStyle/>
          <a:p>
            <a:pPr indent="457200" fontAlgn="auto">
              <a:lnSpc>
                <a:spcPct val="150000"/>
              </a:lnSpc>
            </a:pPr>
            <a:r>
              <a:rPr lang="zh-CN" altLang="en-US" sz="1600" dirty="0">
                <a:sym typeface="+mn-ea"/>
              </a:rPr>
              <a:t>施工前，进行绿色施工专项交底，并组织培训。项目部精心策划，编制绿色施工实施规划方案，设定总体目标，建立绿色施工管理体系，施工过程中按方案开展绿色施工。</a:t>
            </a:r>
          </a:p>
        </p:txBody>
      </p:sp>
      <p:sp>
        <p:nvSpPr>
          <p:cNvPr id="8" name="矩形 7"/>
          <p:cNvSpPr/>
          <p:nvPr/>
        </p:nvSpPr>
        <p:spPr>
          <a:xfrm>
            <a:off x="812800" y="1807845"/>
            <a:ext cx="10419715" cy="956310"/>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2" name="直接连接符 11"/>
          <p:cNvCxnSpPr/>
          <p:nvPr/>
        </p:nvCxnSpPr>
        <p:spPr>
          <a:xfrm>
            <a:off x="650312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839796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文本框 9"/>
          <p:cNvSpPr txBox="1"/>
          <p:nvPr/>
        </p:nvSpPr>
        <p:spPr>
          <a:xfrm>
            <a:off x="774700" y="2988310"/>
            <a:ext cx="398145" cy="3489960"/>
          </a:xfrm>
          <a:prstGeom prst="rect">
            <a:avLst/>
          </a:prstGeom>
          <a:solidFill>
            <a:srgbClr val="00B0F0"/>
          </a:solid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b="1" dirty="0">
                <a:solidFill>
                  <a:schemeClr val="bg1"/>
                </a:solidFill>
                <a:latin typeface="Arial" panose="020B0604020202020204" pitchFamily="34" charset="0"/>
                <a:ea typeface="微软雅黑" panose="020B0503020204020204" charset="-122"/>
              </a:rPr>
              <a:t>绿色施工专项交底</a:t>
            </a:r>
          </a:p>
        </p:txBody>
      </p:sp>
      <p:pic>
        <p:nvPicPr>
          <p:cNvPr id="9" name="图片 8" descr="7b0a202020202266696c746572223a202230220a7d0a"/>
          <p:cNvPicPr>
            <a:picLocks noChangeAspect="1"/>
          </p:cNvPicPr>
          <p:nvPr/>
        </p:nvPicPr>
        <p:blipFill>
          <a:blip r:embed="rId6">
            <a:extLst>
              <a:ext uri="{CDFE0825-6DEF-4EF5-8246-60DE8C826C90}">
                <a14:imgProps xmlns:a14="http://schemas.microsoft.com/office/drawing/2010/main" xmlns="">
                  <a14:imgLayer r:embed="rId7">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a:ext>
              <a:ext uri="{CDFE0825-6DEF-4EF5-8246-60DE8C826C90}">
                <a14:imgProps xmlns:a14="http://schemas.microsoft.com/office/drawing/2010/main" xmlns="">
                  <a14:imgLayer r:embed="rId9">
                    <a14:imgEffect name="5"/>
                  </a14:imgLayer>
                </a14:imgProps>
              </a:ext>
            </a:extLst>
          </a:blip>
          <a:stretch>
            <a:fillRect/>
          </a:stretch>
        </p:blipFill>
        <p:spPr>
          <a:xfrm>
            <a:off x="303530" y="-3175"/>
            <a:ext cx="906145" cy="741680"/>
          </a:xfrm>
          <a:prstGeom prst="rect">
            <a:avLst/>
          </a:prstGeom>
        </p:spPr>
      </p:pic>
      <p:pic>
        <p:nvPicPr>
          <p:cNvPr id="13" name="图片 12"/>
          <p:cNvPicPr>
            <a:picLocks noChangeAspect="1"/>
          </p:cNvPicPr>
          <p:nvPr/>
        </p:nvPicPr>
        <p:blipFill>
          <a:blip r:embed="rId10"/>
          <a:stretch>
            <a:fillRect/>
          </a:stretch>
        </p:blipFill>
        <p:spPr>
          <a:xfrm>
            <a:off x="1290320" y="2988310"/>
            <a:ext cx="9941560" cy="34861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74610" y="4054475"/>
            <a:ext cx="3552825" cy="2314575"/>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75245" y="1720215"/>
            <a:ext cx="3554730" cy="1812925"/>
          </a:xfrm>
          <a:prstGeom prst="rect">
            <a:avLst/>
          </a:prstGeom>
        </p:spPr>
      </p:pic>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1000285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sym typeface="+mn-ea"/>
              </a:rPr>
              <a:t>5.2 </a:t>
            </a:r>
            <a:r>
              <a:rPr lang="zh-CN" sz="1865" b="1" dirty="0">
                <a:solidFill>
                  <a:schemeClr val="tx1">
                    <a:lumMod val="65000"/>
                    <a:lumOff val="35000"/>
                  </a:schemeClr>
                </a:solidFill>
                <a:latin typeface="微软雅黑" panose="020B0503020204020204" charset="-122"/>
                <a:ea typeface="微软雅黑" panose="020B0503020204020204" charset="-122"/>
                <a:sym typeface="+mn-ea"/>
              </a:rPr>
              <a:t> 现场</a:t>
            </a:r>
            <a:r>
              <a:rPr lang="zh-CN" altLang="en-US" sz="1865" b="1" dirty="0">
                <a:solidFill>
                  <a:schemeClr val="tx1">
                    <a:lumMod val="65000"/>
                    <a:lumOff val="35000"/>
                  </a:schemeClr>
                </a:solidFill>
                <a:latin typeface="微软雅黑" panose="020B0503020204020204" charset="-122"/>
                <a:ea typeface="微软雅黑" panose="020B0503020204020204" charset="-122"/>
                <a:sym typeface="+mn-ea"/>
              </a:rPr>
              <a:t>绿色</a:t>
            </a:r>
            <a:r>
              <a:rPr lang="zh-CN" sz="1865" b="1" dirty="0">
                <a:solidFill>
                  <a:schemeClr val="tx1">
                    <a:lumMod val="65000"/>
                    <a:lumOff val="35000"/>
                  </a:schemeClr>
                </a:solidFill>
                <a:latin typeface="微软雅黑" panose="020B0503020204020204" charset="-122"/>
                <a:ea typeface="微软雅黑" panose="020B0503020204020204" charset="-122"/>
                <a:sym typeface="+mn-ea"/>
              </a:rPr>
              <a:t>施工管理</a:t>
            </a:r>
          </a:p>
        </p:txBody>
      </p:sp>
      <p:pic>
        <p:nvPicPr>
          <p:cNvPr id="3" name="图片 2" descr="b9d17645d9c239b69fb4373662f936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6" name="文本框 5"/>
          <p:cNvSpPr txBox="1"/>
          <p:nvPr>
            <p:custDataLst>
              <p:tags r:id="rId1"/>
            </p:custDataLst>
          </p:nvPr>
        </p:nvSpPr>
        <p:spPr>
          <a:xfrm>
            <a:off x="962025" y="1913890"/>
            <a:ext cx="2505075" cy="1097280"/>
          </a:xfrm>
          <a:prstGeom prst="rect">
            <a:avLst/>
          </a:prstGeom>
          <a:noFill/>
        </p:spPr>
        <p:txBody>
          <a:bodyPr wrap="square" rtlCol="0">
            <a:noAutofit/>
          </a:bodyPr>
          <a:lstStyle/>
          <a:p>
            <a:pPr indent="457200" fontAlgn="auto">
              <a:lnSpc>
                <a:spcPct val="150000"/>
              </a:lnSpc>
            </a:pPr>
            <a:r>
              <a:rPr lang="zh-CN" altLang="en-US" sz="1600" dirty="0">
                <a:sym typeface="+mn-ea"/>
              </a:rPr>
              <a:t>现场文明施工管理，项目严格按照“六个百分之百”管控要求，安装喷淋装置、裸土进行绿化及覆盖处理、进出口设置自动冲洗设备、封闭施工、设置人车分流，项目对环境因素进行识别，并编制环境保护专项方案，配置噪音、空气质量、风速检测设备，确保绿色施工。</a:t>
            </a:r>
            <a:endParaRPr lang="zh-CN" altLang="en-US" dirty="0">
              <a:sym typeface="+mn-ea"/>
            </a:endParaRPr>
          </a:p>
        </p:txBody>
      </p:sp>
      <p:sp>
        <p:nvSpPr>
          <p:cNvPr id="8" name="矩形 7"/>
          <p:cNvSpPr/>
          <p:nvPr/>
        </p:nvSpPr>
        <p:spPr>
          <a:xfrm>
            <a:off x="812801" y="1807844"/>
            <a:ext cx="2654300" cy="4539609"/>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2" name="直接连接符 11"/>
          <p:cNvCxnSpPr/>
          <p:nvPr/>
        </p:nvCxnSpPr>
        <p:spPr>
          <a:xfrm>
            <a:off x="650312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839796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10" name="文本框 9"/>
          <p:cNvSpPr txBox="1"/>
          <p:nvPr/>
        </p:nvSpPr>
        <p:spPr>
          <a:xfrm>
            <a:off x="3823243" y="3619623"/>
            <a:ext cx="3498851"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扬尘监测</a:t>
            </a:r>
          </a:p>
        </p:txBody>
      </p:sp>
      <p:sp>
        <p:nvSpPr>
          <p:cNvPr id="13" name="文本框 12"/>
          <p:cNvSpPr txBox="1"/>
          <p:nvPr/>
        </p:nvSpPr>
        <p:spPr>
          <a:xfrm>
            <a:off x="7657468" y="3619623"/>
            <a:ext cx="3572507"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围挡喷淋</a:t>
            </a:r>
          </a:p>
        </p:txBody>
      </p:sp>
      <p:sp>
        <p:nvSpPr>
          <p:cNvPr id="15" name="文本框 14"/>
          <p:cNvSpPr txBox="1"/>
          <p:nvPr/>
        </p:nvSpPr>
        <p:spPr>
          <a:xfrm>
            <a:off x="3823243" y="6056599"/>
            <a:ext cx="3498851" cy="307777"/>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车辆冲洗台</a:t>
            </a:r>
          </a:p>
        </p:txBody>
      </p:sp>
      <p:sp>
        <p:nvSpPr>
          <p:cNvPr id="16" name="文本框 15"/>
          <p:cNvSpPr txBox="1"/>
          <p:nvPr/>
        </p:nvSpPr>
        <p:spPr>
          <a:xfrm>
            <a:off x="7657468" y="6069299"/>
            <a:ext cx="3572507" cy="306705"/>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rPr>
              <a:t>人车分流</a:t>
            </a:r>
          </a:p>
        </p:txBody>
      </p:sp>
      <p:pic>
        <p:nvPicPr>
          <p:cNvPr id="17" name="图片 16" descr="7b0a202020202266696c746572223a202230220a7d0a"/>
          <p:cNvPicPr>
            <a:picLocks noChangeAspect="1"/>
          </p:cNvPicPr>
          <p:nvPr/>
        </p:nvPicPr>
        <p:blipFill>
          <a:blip r:embed="rId8">
            <a:extLst>
              <a:ext uri="{CDFE0825-6DEF-4EF5-8246-60DE8C826C90}">
                <a14:imgProps xmlns:a14="http://schemas.microsoft.com/office/drawing/2010/main" xmlns="">
                  <a14:imgLayer r:embed="rId9">
                    <a14:imgEffect name="5"/>
                  </a14:imgLayer>
                </a14:imgProps>
              </a:ext>
            </a:extLst>
          </a:blip>
          <a:stretch>
            <a:fillRect/>
          </a:stretch>
        </p:blipFill>
        <p:spPr>
          <a:xfrm>
            <a:off x="1805940" y="34925"/>
            <a:ext cx="972820" cy="703580"/>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5"/>
                  </a14:imgLayer>
                </a14:imgProps>
              </a:ext>
            </a:extLst>
          </a:blip>
          <a:stretch>
            <a:fillRect/>
          </a:stretch>
        </p:blipFill>
        <p:spPr>
          <a:xfrm>
            <a:off x="303530" y="-3175"/>
            <a:ext cx="906145" cy="741680"/>
          </a:xfrm>
          <a:prstGeom prst="rect">
            <a:avLst/>
          </a:prstGeom>
        </p:spPr>
      </p:pic>
      <p:pic>
        <p:nvPicPr>
          <p:cNvPr id="19" name="图片 18" descr="7b0a202020202266696c746572223a202230220a7d0a"/>
          <p:cNvPicPr>
            <a:picLocks noChangeAspect="1"/>
          </p:cNvPicPr>
          <p:nvPr/>
        </p:nvPicPr>
        <p:blipFill>
          <a:blip r:embed="rId12" cstate="print">
            <a:extLst>
              <a:ext uri="{28A0092B-C50C-407E-A947-70E740481C1C}">
                <a14:useLocalDpi xmlns:a14="http://schemas.microsoft.com/office/drawing/2010/main"/>
              </a:ext>
              <a:ext uri="{CDFE0825-6DEF-4EF5-8246-60DE8C826C90}">
                <a14:imgProps xmlns:a14="http://schemas.microsoft.com/office/drawing/2010/main" xmlns="">
                  <a14:imgLayer r:embed="rId13">
                    <a14:imgEffect name="20"/>
                  </a14:imgLayer>
                </a14:imgProps>
              </a:ext>
            </a:extLst>
          </a:blip>
          <a:stretch>
            <a:fillRect/>
          </a:stretch>
        </p:blipFill>
        <p:spPr>
          <a:xfrm>
            <a:off x="3823335" y="4054475"/>
            <a:ext cx="3495040" cy="2002155"/>
          </a:xfrm>
          <a:prstGeom prst="rect">
            <a:avLst/>
          </a:prstGeom>
        </p:spPr>
      </p:pic>
      <p:pic>
        <p:nvPicPr>
          <p:cNvPr id="21" name="图片 20"/>
          <p:cNvPicPr>
            <a:picLocks noChangeAspect="1"/>
          </p:cNvPicPr>
          <p:nvPr/>
        </p:nvPicPr>
        <p:blipFill>
          <a:blip r:embed="rId14" cstate="print">
            <a:extLst>
              <a:ext uri="{28A0092B-C50C-407E-A947-70E740481C1C}">
                <a14:useLocalDpi xmlns:a14="http://schemas.microsoft.com/office/drawing/2010/main"/>
              </a:ext>
              <a:ext uri="{CDFE0825-6DEF-4EF5-8246-60DE8C826C90}">
                <a14:imgProps xmlns:a14="http://schemas.microsoft.com/office/drawing/2010/main" xmlns="">
                  <a14:imgLayer r:embed="rId15">
                    <a14:imgEffect name="20"/>
                  </a14:imgLayer>
                </a14:imgProps>
              </a:ext>
            </a:extLst>
          </a:blip>
          <a:stretch>
            <a:fillRect/>
          </a:stretch>
        </p:blipFill>
        <p:spPr>
          <a:xfrm>
            <a:off x="3823970" y="1720215"/>
            <a:ext cx="3498215" cy="1809115"/>
          </a:xfrm>
          <a:prstGeom prst="rect">
            <a:avLst/>
          </a:prstGeom>
        </p:spPr>
      </p:pic>
      <p:pic>
        <p:nvPicPr>
          <p:cNvPr id="9" name="图片 8"/>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3823970" y="1714500"/>
            <a:ext cx="3494405" cy="181927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1e6fcda5999222870e7902f4a0de20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3395" y="5265420"/>
            <a:ext cx="1818005" cy="1203325"/>
          </a:xfrm>
          <a:prstGeom prst="rect">
            <a:avLst/>
          </a:prstGeom>
        </p:spPr>
      </p:pic>
      <p:pic>
        <p:nvPicPr>
          <p:cNvPr id="10" name="图片 9" descr="839fa88c6703b2a85cc60e15397db37"/>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9434830" y="5265420"/>
            <a:ext cx="1818640" cy="1203960"/>
          </a:xfrm>
          <a:prstGeom prst="rect">
            <a:avLst/>
          </a:prstGeom>
        </p:spPr>
      </p:pic>
      <p:pic>
        <p:nvPicPr>
          <p:cNvPr id="9" name="图片 8" descr="c7d48d8a8cb7585aee97631a6435bac"/>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43140" y="5264785"/>
            <a:ext cx="1818640" cy="1204595"/>
          </a:xfrm>
          <a:prstGeom prst="rect">
            <a:avLst/>
          </a:prstGeom>
        </p:spPr>
      </p:pic>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sp>
        <p:nvSpPr>
          <p:cNvPr id="24" name="矩形 23"/>
          <p:cNvSpPr/>
          <p:nvPr/>
        </p:nvSpPr>
        <p:spPr>
          <a:xfrm>
            <a:off x="1000285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安全文明</a:t>
            </a: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502357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sym typeface="+mn-ea"/>
              </a:rPr>
              <a:t>5.3 </a:t>
            </a:r>
            <a:r>
              <a:rPr lang="zh-CN" sz="1865" b="1" dirty="0">
                <a:solidFill>
                  <a:schemeClr val="tx1">
                    <a:lumMod val="65000"/>
                    <a:lumOff val="35000"/>
                  </a:schemeClr>
                </a:solidFill>
                <a:latin typeface="微软雅黑" panose="020B0503020204020204" charset="-122"/>
                <a:ea typeface="微软雅黑" panose="020B0503020204020204" charset="-122"/>
                <a:sym typeface="+mn-ea"/>
              </a:rPr>
              <a:t> </a:t>
            </a:r>
            <a:r>
              <a:rPr lang="zh-CN" altLang="en-US" sz="1865" b="1" dirty="0">
                <a:solidFill>
                  <a:schemeClr val="tx1">
                    <a:lumMod val="65000"/>
                    <a:lumOff val="35000"/>
                  </a:schemeClr>
                </a:solidFill>
                <a:latin typeface="微软雅黑" panose="020B0503020204020204" charset="-122"/>
                <a:ea typeface="微软雅黑" panose="020B0503020204020204" charset="-122"/>
                <a:sym typeface="+mn-ea"/>
              </a:rPr>
              <a:t>信息化综合管控中心</a:t>
            </a:r>
          </a:p>
        </p:txBody>
      </p:sp>
      <p:pic>
        <p:nvPicPr>
          <p:cNvPr id="3" name="图片 2" descr="b9d17645d9c239b69fb4373662f9364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650312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839796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17" name="图片 16" descr="7b0a202020202266696c746572223a202230220a7d0a"/>
          <p:cNvPicPr>
            <a:picLocks noChangeAspect="1"/>
          </p:cNvPicPr>
          <p:nvPr/>
        </p:nvPicPr>
        <p:blipFill>
          <a:blip r:embed="rId12">
            <a:extLst>
              <a:ext uri="{CDFE0825-6DEF-4EF5-8246-60DE8C826C90}">
                <a14:imgProps xmlns:a14="http://schemas.microsoft.com/office/drawing/2010/main" xmlns="">
                  <a14:imgLayer r:embed="rId13">
                    <a14:imgEffect name="5"/>
                  </a14:imgLayer>
                </a14:imgProps>
              </a:ext>
            </a:extLst>
          </a:blip>
          <a:stretch>
            <a:fillRect/>
          </a:stretch>
        </p:blipFill>
        <p:spPr>
          <a:xfrm>
            <a:off x="1805940" y="34925"/>
            <a:ext cx="972820" cy="703580"/>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a:ext>
              <a:ext uri="{CDFE0825-6DEF-4EF5-8246-60DE8C826C90}">
                <a14:imgProps xmlns:a14="http://schemas.microsoft.com/office/drawing/2010/main" xmlns="">
                  <a14:imgLayer r:embed="rId15">
                    <a14:imgEffect name="5"/>
                  </a14:imgLayer>
                </a14:imgProps>
              </a:ext>
            </a:extLst>
          </a:blip>
          <a:stretch>
            <a:fillRect/>
          </a:stretch>
        </p:blipFill>
        <p:spPr>
          <a:xfrm>
            <a:off x="303530" y="-3175"/>
            <a:ext cx="906145" cy="741680"/>
          </a:xfrm>
          <a:prstGeom prst="rect">
            <a:avLst/>
          </a:prstGeom>
        </p:spPr>
      </p:pic>
      <p:sp>
        <p:nvSpPr>
          <p:cNvPr id="11" name="文本框 10"/>
          <p:cNvSpPr txBox="1"/>
          <p:nvPr>
            <p:custDataLst>
              <p:tags r:id="rId1"/>
            </p:custDataLst>
          </p:nvPr>
        </p:nvSpPr>
        <p:spPr>
          <a:xfrm>
            <a:off x="962025" y="1845310"/>
            <a:ext cx="10101580" cy="1097280"/>
          </a:xfrm>
          <a:prstGeom prst="rect">
            <a:avLst/>
          </a:prstGeom>
          <a:noFill/>
        </p:spPr>
        <p:txBody>
          <a:bodyPr wrap="square" rtlCol="0">
            <a:noAutofit/>
          </a:bodyPr>
          <a:lstStyle/>
          <a:p>
            <a:pPr marL="0" indent="0" latinLnBrk="0">
              <a:lnSpc>
                <a:spcPct val="150000"/>
              </a:lnSpc>
            </a:pPr>
            <a:r>
              <a:rPr lang="zh-CN" altLang="en-US" sz="1400" dirty="0">
                <a:latin typeface="思源黑体 CN Medium" panose="020B0600000000000000" charset="-122"/>
                <a:ea typeface="思源黑体 CN Medium" panose="020B0600000000000000" charset="-122"/>
                <a:cs typeface="思源黑体 CN Medium" panose="020B0600000000000000" charset="-122"/>
                <a:sym typeface="+mn-ea"/>
              </a:rPr>
              <a:t>功能定位：整合智慧工地、项目</a:t>
            </a:r>
            <a:r>
              <a:rPr lang="en-US" altLang="zh-CN" sz="1400" dirty="0">
                <a:latin typeface="思源黑体 CN Medium" panose="020B0600000000000000" charset="-122"/>
                <a:ea typeface="思源黑体 CN Medium" panose="020B0600000000000000" charset="-122"/>
                <a:cs typeface="思源黑体 CN Medium" panose="020B0600000000000000" charset="-122"/>
                <a:sym typeface="+mn-ea"/>
              </a:rPr>
              <a:t> / </a:t>
            </a:r>
            <a:r>
              <a:rPr lang="zh-CN" altLang="en-US" sz="1400" dirty="0">
                <a:latin typeface="思源黑体 CN Medium" panose="020B0600000000000000" charset="-122"/>
                <a:ea typeface="思源黑体 CN Medium" panose="020B0600000000000000" charset="-122"/>
                <a:cs typeface="思源黑体 CN Medium" panose="020B0600000000000000" charset="-122"/>
                <a:sym typeface="+mn-ea"/>
              </a:rPr>
              <a:t>局简介、党建文化、项目管理体系四大核心模块；</a:t>
            </a:r>
          </a:p>
          <a:p>
            <a:pPr marL="0" indent="0" latinLnBrk="0">
              <a:lnSpc>
                <a:spcPct val="150000"/>
              </a:lnSpc>
            </a:pPr>
            <a:r>
              <a:rPr lang="zh-CN" altLang="en-US" sz="1400" dirty="0">
                <a:latin typeface="思源黑体 CN Medium" panose="020B0600000000000000" charset="-122"/>
                <a:ea typeface="思源黑体 CN Medium" panose="020B0600000000000000" charset="-122"/>
                <a:cs typeface="思源黑体 CN Medium" panose="020B0600000000000000" charset="-122"/>
                <a:sym typeface="+mn-ea"/>
              </a:rPr>
              <a:t>平台研发：公司技术中心研发，融合地方规范与工程需求；</a:t>
            </a:r>
          </a:p>
          <a:p>
            <a:pPr marL="0" indent="0" latinLnBrk="0">
              <a:lnSpc>
                <a:spcPct val="150000"/>
              </a:lnSpc>
            </a:pPr>
            <a:r>
              <a:rPr lang="zh-CN" altLang="en-US" sz="1400" dirty="0">
                <a:latin typeface="思源黑体 CN Medium" panose="020B0600000000000000" charset="-122"/>
                <a:ea typeface="思源黑体 CN Medium" panose="020B0600000000000000" charset="-122"/>
                <a:cs typeface="思源黑体 CN Medium" panose="020B0600000000000000" charset="-122"/>
                <a:sym typeface="+mn-ea"/>
              </a:rPr>
              <a:t>系统集成：①</a:t>
            </a:r>
            <a:r>
              <a:rPr lang="en-US" altLang="zh-CN" sz="1400" dirty="0">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400" dirty="0">
                <a:latin typeface="思源黑体 CN Medium" panose="020B0600000000000000" charset="-122"/>
                <a:ea typeface="思源黑体 CN Medium" panose="020B0600000000000000" charset="-122"/>
                <a:cs typeface="思源黑体 CN Medium" panose="020B0600000000000000" charset="-122"/>
                <a:sym typeface="+mn-ea"/>
              </a:rPr>
              <a:t>智能设备管理（实名制门禁、进度管控、塔机</a:t>
            </a:r>
            <a:r>
              <a:rPr lang="en-US" altLang="zh-CN" sz="1400" dirty="0">
                <a:latin typeface="思源黑体 CN Medium" panose="020B0600000000000000" charset="-122"/>
                <a:ea typeface="思源黑体 CN Medium" panose="020B0600000000000000" charset="-122"/>
                <a:cs typeface="思源黑体 CN Medium" panose="020B0600000000000000" charset="-122"/>
                <a:sym typeface="+mn-ea"/>
              </a:rPr>
              <a:t> / </a:t>
            </a:r>
            <a:r>
              <a:rPr lang="zh-CN" altLang="en-US" sz="1400" dirty="0">
                <a:latin typeface="思源黑体 CN Medium" panose="020B0600000000000000" charset="-122"/>
                <a:ea typeface="思源黑体 CN Medium" panose="020B0600000000000000" charset="-122"/>
                <a:cs typeface="思源黑体 CN Medium" panose="020B0600000000000000" charset="-122"/>
                <a:sym typeface="+mn-ea"/>
              </a:rPr>
              <a:t>升降机监测、卸料平台预警）；</a:t>
            </a:r>
          </a:p>
          <a:p>
            <a:pPr marL="0" indent="0" latinLnBrk="0">
              <a:lnSpc>
                <a:spcPct val="150000"/>
              </a:lnSpc>
            </a:pPr>
            <a:r>
              <a:rPr lang="zh-CN" altLang="en-US" sz="1400" dirty="0">
                <a:latin typeface="思源黑体 CN Medium" panose="020B0600000000000000" charset="-122"/>
                <a:ea typeface="思源黑体 CN Medium" panose="020B0600000000000000" charset="-122"/>
                <a:cs typeface="思源黑体 CN Medium" panose="020B0600000000000000" charset="-122"/>
                <a:sym typeface="+mn-ea"/>
              </a:rPr>
              <a:t> </a:t>
            </a:r>
            <a:r>
              <a:rPr lang="en-US" altLang="zh-CN" sz="1400" dirty="0">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400" dirty="0">
                <a:latin typeface="思源黑体 CN Medium" panose="020B0600000000000000" charset="-122"/>
                <a:ea typeface="思源黑体 CN Medium" panose="020B0600000000000000" charset="-122"/>
                <a:cs typeface="思源黑体 CN Medium" panose="020B0600000000000000" charset="-122"/>
                <a:sym typeface="+mn-ea"/>
              </a:rPr>
              <a:t>②</a:t>
            </a:r>
            <a:r>
              <a:rPr lang="en-US" altLang="zh-CN" sz="1400" dirty="0">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400" dirty="0">
                <a:latin typeface="思源黑体 CN Medium" panose="020B0600000000000000" charset="-122"/>
                <a:ea typeface="思源黑体 CN Medium" panose="020B0600000000000000" charset="-122"/>
                <a:cs typeface="思源黑体 CN Medium" panose="020B0600000000000000" charset="-122"/>
                <a:sym typeface="+mn-ea"/>
              </a:rPr>
              <a:t>智能监测系统（视频监控、质量安全隐患排查、</a:t>
            </a:r>
            <a:r>
              <a:rPr lang="en-US" altLang="zh-CN" sz="1400" dirty="0">
                <a:latin typeface="思源黑体 CN Medium" panose="020B0600000000000000" charset="-122"/>
                <a:ea typeface="思源黑体 CN Medium" panose="020B0600000000000000" charset="-122"/>
                <a:cs typeface="思源黑体 CN Medium" panose="020B0600000000000000" charset="-122"/>
                <a:sym typeface="+mn-ea"/>
              </a:rPr>
              <a:t>AI </a:t>
            </a:r>
            <a:r>
              <a:rPr lang="zh-CN" altLang="en-US" sz="1400" dirty="0">
                <a:latin typeface="思源黑体 CN Medium" panose="020B0600000000000000" charset="-122"/>
                <a:ea typeface="思源黑体 CN Medium" panose="020B0600000000000000" charset="-122"/>
                <a:cs typeface="思源黑体 CN Medium" panose="020B0600000000000000" charset="-122"/>
                <a:sym typeface="+mn-ea"/>
              </a:rPr>
              <a:t>行为识别）；</a:t>
            </a:r>
          </a:p>
          <a:p>
            <a:pPr marL="0" indent="0" latinLnBrk="0">
              <a:lnSpc>
                <a:spcPct val="150000"/>
              </a:lnSpc>
            </a:pPr>
            <a:r>
              <a:rPr lang="zh-CN" altLang="en-US" sz="1400" dirty="0">
                <a:latin typeface="思源黑体 CN Medium" panose="020B0600000000000000" charset="-122"/>
                <a:ea typeface="思源黑体 CN Medium" panose="020B0600000000000000" charset="-122"/>
                <a:cs typeface="思源黑体 CN Medium" panose="020B0600000000000000" charset="-122"/>
                <a:sym typeface="+mn-ea"/>
              </a:rPr>
              <a:t>价值赋能：构建全要素数字化管理平台，科技赋能安全管理。</a:t>
            </a:r>
          </a:p>
        </p:txBody>
      </p:sp>
      <p:sp>
        <p:nvSpPr>
          <p:cNvPr id="14" name="矩形 13"/>
          <p:cNvSpPr/>
          <p:nvPr/>
        </p:nvSpPr>
        <p:spPr>
          <a:xfrm>
            <a:off x="812800" y="1807845"/>
            <a:ext cx="10419715" cy="1772920"/>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3" name="图片 52"/>
          <p:cNvPicPr>
            <a:picLocks noChangeAspect="1"/>
          </p:cNvPicPr>
          <p:nvPr>
            <p:custDataLst>
              <p:tags r:id="rId2"/>
            </p:custDataLst>
          </p:nvPr>
        </p:nvPicPr>
        <p:blipFill>
          <a:blip r:embed="rId16" cstate="print">
            <a:extLst>
              <a:ext uri="{28A0092B-C50C-407E-A947-70E740481C1C}">
                <a14:useLocalDpi xmlns:a14="http://schemas.microsoft.com/office/drawing/2010/main"/>
              </a:ext>
            </a:extLst>
          </a:blip>
          <a:stretch>
            <a:fillRect/>
          </a:stretch>
        </p:blipFill>
        <p:spPr>
          <a:xfrm>
            <a:off x="3048635" y="3684270"/>
            <a:ext cx="1802130" cy="1151255"/>
          </a:xfrm>
          <a:prstGeom prst="rect">
            <a:avLst/>
          </a:prstGeom>
          <a:ln>
            <a:noFill/>
            <a:prstDash val="sysDot"/>
          </a:ln>
        </p:spPr>
      </p:pic>
      <p:pic>
        <p:nvPicPr>
          <p:cNvPr id="54" name="图片 53" descr="6ba4b4f6e679589f990dda28d145ed3"/>
          <p:cNvPicPr>
            <a:picLocks noChangeAspect="1"/>
          </p:cNvPicPr>
          <p:nvPr>
            <p:custDataLst>
              <p:tags r:id="rId3"/>
            </p:custDataLst>
          </p:nvPr>
        </p:nvPicPr>
        <p:blipFill>
          <a:blip r:embed="rId17" cstate="print">
            <a:extLst>
              <a:ext uri="{28A0092B-C50C-407E-A947-70E740481C1C}">
                <a14:useLocalDpi xmlns:a14="http://schemas.microsoft.com/office/drawing/2010/main"/>
              </a:ext>
            </a:extLst>
          </a:blip>
          <a:stretch>
            <a:fillRect/>
          </a:stretch>
        </p:blipFill>
        <p:spPr>
          <a:xfrm>
            <a:off x="5194935" y="3688080"/>
            <a:ext cx="1801495" cy="1147445"/>
          </a:xfrm>
          <a:prstGeom prst="rect">
            <a:avLst/>
          </a:prstGeom>
          <a:ln>
            <a:noFill/>
            <a:prstDash val="sysDot"/>
          </a:ln>
        </p:spPr>
      </p:pic>
      <p:pic>
        <p:nvPicPr>
          <p:cNvPr id="56" name="图片 55"/>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343140" y="3684270"/>
            <a:ext cx="1818005" cy="1151255"/>
          </a:xfrm>
          <a:prstGeom prst="rect">
            <a:avLst/>
          </a:prstGeom>
          <a:ln>
            <a:noFill/>
            <a:prstDash val="sysDot"/>
          </a:ln>
        </p:spPr>
      </p:pic>
      <p:pic>
        <p:nvPicPr>
          <p:cNvPr id="57" name="图片 56"/>
          <p:cNvPicPr>
            <a:picLocks noChangeAspect="1"/>
          </p:cNvPicPr>
          <p:nvPr>
            <p:custDataLst>
              <p:tags r:id="rId4"/>
            </p:custDataLst>
          </p:nvPr>
        </p:nvPicPr>
        <p:blipFill>
          <a:blip r:embed="rId19" cstate="print">
            <a:extLst>
              <a:ext uri="{28A0092B-C50C-407E-A947-70E740481C1C}">
                <a14:useLocalDpi xmlns:a14="http://schemas.microsoft.com/office/drawing/2010/main"/>
              </a:ext>
            </a:extLst>
          </a:blip>
          <a:stretch>
            <a:fillRect/>
          </a:stretch>
        </p:blipFill>
        <p:spPr>
          <a:xfrm>
            <a:off x="812800" y="5264785"/>
            <a:ext cx="1801495" cy="1203960"/>
          </a:xfrm>
          <a:prstGeom prst="rect">
            <a:avLst/>
          </a:prstGeom>
          <a:ln>
            <a:noFill/>
            <a:prstDash val="sysDot"/>
          </a:ln>
        </p:spPr>
      </p:pic>
      <p:pic>
        <p:nvPicPr>
          <p:cNvPr id="59" name="图片 58"/>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9434830" y="3688080"/>
            <a:ext cx="1801495" cy="1147445"/>
          </a:xfrm>
          <a:prstGeom prst="rect">
            <a:avLst/>
          </a:prstGeom>
          <a:ln>
            <a:noFill/>
            <a:prstDash val="sysDot"/>
          </a:ln>
        </p:spPr>
      </p:pic>
      <p:pic>
        <p:nvPicPr>
          <p:cNvPr id="65" name="图片 64"/>
          <p:cNvPicPr>
            <a:picLocks noChangeAspect="1"/>
          </p:cNvPicPr>
          <p:nvPr/>
        </p:nvPicPr>
        <p:blipFill>
          <a:blip r:embed="rId21" cstate="print">
            <a:lum bright="-6000" contrast="18000"/>
            <a:extLst>
              <a:ext uri="{28A0092B-C50C-407E-A947-70E740481C1C}">
                <a14:useLocalDpi xmlns:a14="http://schemas.microsoft.com/office/drawing/2010/main"/>
              </a:ext>
            </a:extLst>
          </a:blip>
          <a:stretch>
            <a:fillRect/>
          </a:stretch>
        </p:blipFill>
        <p:spPr>
          <a:xfrm>
            <a:off x="5194935" y="5264785"/>
            <a:ext cx="1818005" cy="1203960"/>
          </a:xfrm>
          <a:prstGeom prst="rect">
            <a:avLst/>
          </a:prstGeom>
        </p:spPr>
      </p:pic>
      <p:pic>
        <p:nvPicPr>
          <p:cNvPr id="68" name="图片 67"/>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343140" y="5264785"/>
            <a:ext cx="1801495" cy="1203960"/>
          </a:xfrm>
          <a:prstGeom prst="rect">
            <a:avLst/>
          </a:prstGeom>
        </p:spPr>
      </p:pic>
      <p:pic>
        <p:nvPicPr>
          <p:cNvPr id="71" name="图片 70" descr="微信图片_20240710144214"/>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12800" y="3684270"/>
            <a:ext cx="1818005" cy="1151255"/>
          </a:xfrm>
          <a:prstGeom prst="rect">
            <a:avLst/>
          </a:prstGeom>
        </p:spPr>
      </p:pic>
      <p:sp>
        <p:nvSpPr>
          <p:cNvPr id="73" name="文本框 72"/>
          <p:cNvSpPr txBox="1"/>
          <p:nvPr/>
        </p:nvSpPr>
        <p:spPr>
          <a:xfrm>
            <a:off x="812800" y="4858385"/>
            <a:ext cx="1817370" cy="292100"/>
          </a:xfrm>
          <a:prstGeom prst="rect">
            <a:avLst/>
          </a:prstGeom>
          <a:solidFill>
            <a:srgbClr val="00B0F0"/>
          </a:solidFill>
        </p:spPr>
        <p:txBody>
          <a:bodyPr wrap="square" rtlCol="0">
            <a:noAutofit/>
          </a:bodyPr>
          <a:lstStyle/>
          <a:p>
            <a:pPr algn="ctr"/>
            <a:r>
              <a:rPr lang="zh-CN" altLang="en-US" sz="1200" dirty="0">
                <a:solidFill>
                  <a:schemeClr val="bg1"/>
                </a:solidFill>
                <a:latin typeface="微软雅黑" panose="020B0503020204020204" charset="-122"/>
                <a:ea typeface="微软雅黑" panose="020B0503020204020204" charset="-122"/>
              </a:rPr>
              <a:t>信息化综合管控平台</a:t>
            </a:r>
          </a:p>
        </p:txBody>
      </p:sp>
      <p:sp>
        <p:nvSpPr>
          <p:cNvPr id="74" name="文本框 73"/>
          <p:cNvSpPr txBox="1"/>
          <p:nvPr/>
        </p:nvSpPr>
        <p:spPr>
          <a:xfrm>
            <a:off x="812800" y="6494145"/>
            <a:ext cx="1817370" cy="292100"/>
          </a:xfrm>
          <a:prstGeom prst="rect">
            <a:avLst/>
          </a:prstGeom>
          <a:solidFill>
            <a:srgbClr val="00B0F0"/>
          </a:solidFill>
        </p:spPr>
        <p:txBody>
          <a:bodyPr wrap="square" rtlCol="0">
            <a:noAutofit/>
          </a:bodyPr>
          <a:lstStyle/>
          <a:p>
            <a:pPr algn="ctr"/>
            <a:r>
              <a:rPr lang="zh-CN" altLang="en-US" sz="1200" dirty="0">
                <a:solidFill>
                  <a:schemeClr val="bg1"/>
                </a:solidFill>
                <a:latin typeface="微软雅黑" panose="020B0503020204020204" charset="-122"/>
                <a:ea typeface="微软雅黑" panose="020B0503020204020204" charset="-122"/>
              </a:rPr>
              <a:t>质保体系品质建造</a:t>
            </a:r>
          </a:p>
        </p:txBody>
      </p:sp>
      <p:sp>
        <p:nvSpPr>
          <p:cNvPr id="75" name="文本框 74"/>
          <p:cNvSpPr txBox="1"/>
          <p:nvPr/>
        </p:nvSpPr>
        <p:spPr>
          <a:xfrm>
            <a:off x="3033395" y="4858385"/>
            <a:ext cx="1817370" cy="292100"/>
          </a:xfrm>
          <a:prstGeom prst="rect">
            <a:avLst/>
          </a:prstGeom>
          <a:solidFill>
            <a:srgbClr val="00B0F0"/>
          </a:solidFill>
        </p:spPr>
        <p:txBody>
          <a:bodyPr wrap="square" rtlCol="0">
            <a:noAutofit/>
          </a:bodyPr>
          <a:lstStyle/>
          <a:p>
            <a:pPr algn="ctr"/>
            <a:r>
              <a:rPr lang="zh-CN" altLang="en-US" sz="1200" dirty="0">
                <a:solidFill>
                  <a:schemeClr val="bg1"/>
                </a:solidFill>
                <a:latin typeface="微软雅黑" panose="020B0503020204020204" charset="-122"/>
                <a:ea typeface="微软雅黑" panose="020B0503020204020204" charset="-122"/>
              </a:rPr>
              <a:t>信息化管控中心</a:t>
            </a:r>
          </a:p>
        </p:txBody>
      </p:sp>
      <p:sp>
        <p:nvSpPr>
          <p:cNvPr id="76" name="文本框 75"/>
          <p:cNvSpPr txBox="1"/>
          <p:nvPr/>
        </p:nvSpPr>
        <p:spPr>
          <a:xfrm>
            <a:off x="5194935" y="4858385"/>
            <a:ext cx="1817370" cy="292100"/>
          </a:xfrm>
          <a:prstGeom prst="rect">
            <a:avLst/>
          </a:prstGeom>
          <a:solidFill>
            <a:srgbClr val="00B0F0"/>
          </a:solidFill>
        </p:spPr>
        <p:txBody>
          <a:bodyPr wrap="square" rtlCol="0">
            <a:noAutofit/>
          </a:bodyPr>
          <a:lstStyle/>
          <a:p>
            <a:pPr algn="ctr"/>
            <a:r>
              <a:rPr lang="zh-CN" altLang="en-US" sz="1200" dirty="0">
                <a:solidFill>
                  <a:schemeClr val="bg1"/>
                </a:solidFill>
                <a:latin typeface="微软雅黑" panose="020B0503020204020204" charset="-122"/>
                <a:ea typeface="微软雅黑" panose="020B0503020204020204" charset="-122"/>
              </a:rPr>
              <a:t>前厅区域</a:t>
            </a:r>
          </a:p>
        </p:txBody>
      </p:sp>
      <p:sp>
        <p:nvSpPr>
          <p:cNvPr id="77" name="文本框 76"/>
          <p:cNvSpPr txBox="1"/>
          <p:nvPr/>
        </p:nvSpPr>
        <p:spPr>
          <a:xfrm>
            <a:off x="7343140" y="4858385"/>
            <a:ext cx="1817370" cy="292100"/>
          </a:xfrm>
          <a:prstGeom prst="rect">
            <a:avLst/>
          </a:prstGeom>
          <a:solidFill>
            <a:srgbClr val="00B0F0"/>
          </a:solidFill>
        </p:spPr>
        <p:txBody>
          <a:bodyPr wrap="square" rtlCol="0">
            <a:noAutofit/>
          </a:bodyPr>
          <a:lstStyle/>
          <a:p>
            <a:pPr algn="ctr"/>
            <a:r>
              <a:rPr lang="zh-CN" altLang="en-US" sz="1200" dirty="0">
                <a:solidFill>
                  <a:schemeClr val="bg1"/>
                </a:solidFill>
                <a:latin typeface="微软雅黑" panose="020B0503020204020204" charset="-122"/>
                <a:ea typeface="微软雅黑" panose="020B0503020204020204" charset="-122"/>
              </a:rPr>
              <a:t>企业及业绩介绍</a:t>
            </a:r>
          </a:p>
        </p:txBody>
      </p:sp>
      <p:sp>
        <p:nvSpPr>
          <p:cNvPr id="78" name="文本框 77"/>
          <p:cNvSpPr txBox="1"/>
          <p:nvPr/>
        </p:nvSpPr>
        <p:spPr>
          <a:xfrm>
            <a:off x="9431020" y="4858385"/>
            <a:ext cx="1817370" cy="292100"/>
          </a:xfrm>
          <a:prstGeom prst="rect">
            <a:avLst/>
          </a:prstGeom>
          <a:solidFill>
            <a:srgbClr val="00B0F0"/>
          </a:solidFill>
        </p:spPr>
        <p:txBody>
          <a:bodyPr wrap="square" rtlCol="0">
            <a:noAutofit/>
          </a:bodyPr>
          <a:lstStyle/>
          <a:p>
            <a:pPr algn="ctr"/>
            <a:r>
              <a:rPr lang="zh-CN" altLang="en-US" sz="1200" dirty="0">
                <a:solidFill>
                  <a:schemeClr val="bg1"/>
                </a:solidFill>
                <a:latin typeface="微软雅黑" panose="020B0503020204020204" charset="-122"/>
                <a:ea typeface="微软雅黑" panose="020B0503020204020204" charset="-122"/>
              </a:rPr>
              <a:t>企业形象墙</a:t>
            </a:r>
          </a:p>
        </p:txBody>
      </p:sp>
      <p:sp>
        <p:nvSpPr>
          <p:cNvPr id="79" name="文本框 78"/>
          <p:cNvSpPr txBox="1"/>
          <p:nvPr/>
        </p:nvSpPr>
        <p:spPr>
          <a:xfrm>
            <a:off x="3017520" y="6494145"/>
            <a:ext cx="1817370" cy="292100"/>
          </a:xfrm>
          <a:prstGeom prst="rect">
            <a:avLst/>
          </a:prstGeom>
          <a:solidFill>
            <a:srgbClr val="00B0F0"/>
          </a:solidFill>
        </p:spPr>
        <p:txBody>
          <a:bodyPr wrap="square" rtlCol="0">
            <a:noAutofit/>
          </a:bodyPr>
          <a:lstStyle/>
          <a:p>
            <a:pPr algn="ctr"/>
            <a:r>
              <a:rPr lang="en-US" altLang="zh-CN" sz="1200" dirty="0">
                <a:solidFill>
                  <a:schemeClr val="bg1"/>
                </a:solidFill>
                <a:latin typeface="微软雅黑" panose="020B0503020204020204" charset="-122"/>
                <a:ea typeface="微软雅黑" panose="020B0503020204020204" charset="-122"/>
              </a:rPr>
              <a:t>BIM</a:t>
            </a:r>
            <a:r>
              <a:rPr lang="zh-CN" altLang="en-US" sz="1200" dirty="0">
                <a:solidFill>
                  <a:schemeClr val="bg1"/>
                </a:solidFill>
                <a:latin typeface="微软雅黑" panose="020B0503020204020204" charset="-122"/>
                <a:ea typeface="微软雅黑" panose="020B0503020204020204" charset="-122"/>
              </a:rPr>
              <a:t>技术应用介绍</a:t>
            </a:r>
          </a:p>
        </p:txBody>
      </p:sp>
      <p:sp>
        <p:nvSpPr>
          <p:cNvPr id="80" name="文本框 79"/>
          <p:cNvSpPr txBox="1"/>
          <p:nvPr/>
        </p:nvSpPr>
        <p:spPr>
          <a:xfrm>
            <a:off x="5195570" y="6494145"/>
            <a:ext cx="1817370" cy="292100"/>
          </a:xfrm>
          <a:prstGeom prst="rect">
            <a:avLst/>
          </a:prstGeom>
          <a:solidFill>
            <a:srgbClr val="00B0F0"/>
          </a:solidFill>
        </p:spPr>
        <p:txBody>
          <a:bodyPr wrap="square" rtlCol="0">
            <a:noAutofit/>
          </a:bodyPr>
          <a:lstStyle/>
          <a:p>
            <a:pPr algn="ctr"/>
            <a:r>
              <a:rPr lang="zh-CN" altLang="en-US" sz="1200" dirty="0">
                <a:solidFill>
                  <a:schemeClr val="bg1"/>
                </a:solidFill>
                <a:latin typeface="微软雅黑" panose="020B0503020204020204" charset="-122"/>
                <a:ea typeface="微软雅黑" panose="020B0503020204020204" charset="-122"/>
              </a:rPr>
              <a:t>绿色环保施工</a:t>
            </a:r>
          </a:p>
        </p:txBody>
      </p:sp>
      <p:sp>
        <p:nvSpPr>
          <p:cNvPr id="81" name="文本框 80"/>
          <p:cNvSpPr txBox="1"/>
          <p:nvPr/>
        </p:nvSpPr>
        <p:spPr>
          <a:xfrm>
            <a:off x="7343775" y="6494145"/>
            <a:ext cx="1818005" cy="292100"/>
          </a:xfrm>
          <a:prstGeom prst="rect">
            <a:avLst/>
          </a:prstGeom>
          <a:solidFill>
            <a:srgbClr val="00B0F0"/>
          </a:solidFill>
        </p:spPr>
        <p:txBody>
          <a:bodyPr wrap="square" rtlCol="0">
            <a:noAutofit/>
          </a:bodyPr>
          <a:lstStyle/>
          <a:p>
            <a:pPr algn="ctr"/>
            <a:r>
              <a:rPr lang="en-US" altLang="zh-CN" sz="1200" dirty="0">
                <a:solidFill>
                  <a:schemeClr val="bg1"/>
                </a:solidFill>
                <a:latin typeface="微软雅黑" panose="020B0503020204020204" charset="-122"/>
                <a:ea typeface="微软雅黑" panose="020B0503020204020204" charset="-122"/>
              </a:rPr>
              <a:t>AR</a:t>
            </a:r>
            <a:r>
              <a:rPr lang="zh-CN" altLang="en-US" sz="1200" dirty="0">
                <a:solidFill>
                  <a:schemeClr val="bg1"/>
                </a:solidFill>
                <a:latin typeface="微软雅黑" panose="020B0503020204020204" charset="-122"/>
                <a:ea typeface="微软雅黑" panose="020B0503020204020204" charset="-122"/>
              </a:rPr>
              <a:t>智慧党建</a:t>
            </a:r>
          </a:p>
        </p:txBody>
      </p:sp>
      <p:sp>
        <p:nvSpPr>
          <p:cNvPr id="82" name="文本框 81"/>
          <p:cNvSpPr txBox="1"/>
          <p:nvPr/>
        </p:nvSpPr>
        <p:spPr>
          <a:xfrm>
            <a:off x="9438640" y="6494145"/>
            <a:ext cx="1814830" cy="292100"/>
          </a:xfrm>
          <a:prstGeom prst="rect">
            <a:avLst/>
          </a:prstGeom>
          <a:solidFill>
            <a:srgbClr val="00B0F0"/>
          </a:solidFill>
        </p:spPr>
        <p:txBody>
          <a:bodyPr wrap="square" rtlCol="0">
            <a:noAutofit/>
          </a:bodyPr>
          <a:lstStyle/>
          <a:p>
            <a:pPr algn="ctr"/>
            <a:r>
              <a:rPr lang="zh-CN" altLang="en-US" sz="1200" dirty="0">
                <a:solidFill>
                  <a:schemeClr val="bg1"/>
                </a:solidFill>
                <a:latin typeface="微软雅黑" panose="020B0503020204020204" charset="-122"/>
                <a:ea typeface="微软雅黑" panose="020B0503020204020204" charset="-122"/>
              </a:rPr>
              <a:t>党建一体化</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f940df9658c8c19f5d9ff1a24f26be1"/>
          <p:cNvPicPr>
            <a:picLocks noChangeAspect="1"/>
          </p:cNvPicPr>
          <p:nvPr/>
        </p:nvPicPr>
        <p:blipFill>
          <a:blip r:embed="rId3"/>
          <a:stretch>
            <a:fillRect/>
          </a:stretch>
        </p:blipFill>
        <p:spPr>
          <a:xfrm>
            <a:off x="30480" y="635"/>
            <a:ext cx="12160885" cy="6857365"/>
          </a:xfrm>
          <a:prstGeom prst="rect">
            <a:avLst/>
          </a:prstGeom>
        </p:spPr>
      </p:pic>
      <p:sp>
        <p:nvSpPr>
          <p:cNvPr id="5" name="矩形 4"/>
          <p:cNvSpPr/>
          <p:nvPr/>
        </p:nvSpPr>
        <p:spPr>
          <a:xfrm>
            <a:off x="0" y="0"/>
            <a:ext cx="12192000" cy="6858000"/>
          </a:xfrm>
          <a:prstGeom prst="rect">
            <a:avLst/>
          </a:prstGeom>
          <a:gradFill flip="none" rotWithShape="1">
            <a:gsLst>
              <a:gs pos="30000">
                <a:srgbClr val="2A57A3">
                  <a:alpha val="85000"/>
                </a:srgbClr>
              </a:gs>
              <a:gs pos="100000">
                <a:srgbClr val="2859A1">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dirty="0"/>
              <a:t>汇报完毕</a:t>
            </a:r>
          </a:p>
        </p:txBody>
      </p:sp>
      <p:sp>
        <p:nvSpPr>
          <p:cNvPr id="2" name="矩形 1"/>
          <p:cNvSpPr/>
          <p:nvPr/>
        </p:nvSpPr>
        <p:spPr>
          <a:xfrm>
            <a:off x="30480" y="6239510"/>
            <a:ext cx="12192000" cy="618490"/>
          </a:xfrm>
          <a:prstGeom prst="rect">
            <a:avLst/>
          </a:prstGeom>
          <a:solidFill>
            <a:schemeClr val="tx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1706880" y="6397625"/>
            <a:ext cx="8898890" cy="398780"/>
          </a:xfrm>
          <a:prstGeom prst="rect">
            <a:avLst/>
          </a:prstGeom>
          <a:noFill/>
        </p:spPr>
        <p:txBody>
          <a:bodyPr wrap="square" rtlCol="0">
            <a:spAutoFit/>
          </a:bodyPr>
          <a:lstStyle/>
          <a:p>
            <a:pPr algn="dist"/>
            <a:r>
              <a:rPr kumimoji="1" lang="zh-CN" altLang="en-US" sz="2000" dirty="0">
                <a:solidFill>
                  <a:schemeClr val="bg1"/>
                </a:solidFill>
                <a:latin typeface="思源黑体 CN Regular" panose="020B0500000000000000" charset="-122"/>
                <a:ea typeface="思源黑体 CN Regular" panose="020B0500000000000000" charset="-122"/>
                <a:sym typeface="+mn-ea"/>
              </a:rPr>
              <a:t>中交一公局集团有限公司</a:t>
            </a:r>
            <a:r>
              <a:rPr kumimoji="1" lang="en-US" altLang="zh-CN" sz="2000" dirty="0">
                <a:solidFill>
                  <a:schemeClr val="bg1"/>
                </a:solidFill>
                <a:latin typeface="思源黑体 CN Regular" panose="020B0500000000000000" charset="-122"/>
                <a:ea typeface="思源黑体 CN Regular" panose="020B0500000000000000" charset="-122"/>
                <a:sym typeface="+mn-ea"/>
              </a:rPr>
              <a:t>&amp;</a:t>
            </a:r>
            <a:r>
              <a:rPr kumimoji="1" lang="zh-CN" altLang="en-US" sz="2000" dirty="0">
                <a:solidFill>
                  <a:schemeClr val="bg1"/>
                </a:solidFill>
                <a:latin typeface="思源黑体 CN Regular" panose="020B0500000000000000" charset="-122"/>
                <a:ea typeface="思源黑体 CN Regular" panose="020B0500000000000000" charset="-122"/>
                <a:sym typeface="+mn-ea"/>
              </a:rPr>
              <a:t>无锡市锡山三建实业有限公司</a:t>
            </a:r>
            <a:endParaRPr kumimoji="1" lang="zh-CN" altLang="en-US" sz="2000" dirty="0">
              <a:solidFill>
                <a:schemeClr val="bg1"/>
              </a:solidFill>
              <a:latin typeface="思源黑体 CN Regular" panose="020B0500000000000000" charset="-122"/>
              <a:ea typeface="思源黑体 CN Regular" panose="020B0500000000000000"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323185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安全文明</a:t>
            </a:r>
          </a:p>
          <a:p>
            <a:pPr algn="ctr"/>
            <a:r>
              <a:rPr lang="zh-CN" altLang="en-US" sz="1600" b="1" dirty="0">
                <a:solidFill>
                  <a:schemeClr val="bg1">
                    <a:lumMod val="50000"/>
                  </a:schemeClr>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pic>
        <p:nvPicPr>
          <p:cNvPr id="3" name="图片 2" descr="7b0a202020202266696c746572223a202230220a7d0a"/>
          <p:cNvPicPr>
            <a:picLocks noChangeAspect="1"/>
          </p:cNvPicPr>
          <p:nvPr/>
        </p:nvPicPr>
        <p:blipFill>
          <a:blip r:embed="rId3">
            <a:extLst>
              <a:ext uri="{CDFE0825-6DEF-4EF5-8246-60DE8C826C90}">
                <a14:imgProps xmlns:a14="http://schemas.microsoft.com/office/drawing/2010/main" xmlns="">
                  <a14:imgLayer r:embed="rId4">
                    <a14:imgEffect name="5"/>
                  </a14:imgLayer>
                </a14:imgProps>
              </a:ext>
            </a:extLst>
          </a:blip>
          <a:stretch>
            <a:fillRect/>
          </a:stretch>
        </p:blipFill>
        <p:spPr>
          <a:xfrm>
            <a:off x="1805940" y="34925"/>
            <a:ext cx="972820" cy="703580"/>
          </a:xfrm>
          <a:prstGeom prst="rect">
            <a:avLst/>
          </a:prstGeom>
        </p:spPr>
      </p:pic>
      <p:sp>
        <p:nvSpPr>
          <p:cNvPr id="2"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11" name="图片 10"/>
          <p:cNvPicPr>
            <a:picLocks noChangeAspect="1"/>
          </p:cNvPicPr>
          <p:nvPr/>
        </p:nvPicPr>
        <p:blipFill>
          <a:blip r:embed="rId5" cstate="print">
            <a:extLst>
              <a:ext uri="{28A0092B-C50C-407E-A947-70E740481C1C}">
                <a14:useLocalDpi xmlns:a14="http://schemas.microsoft.com/office/drawing/2010/main"/>
              </a:ext>
              <a:ext uri="{CDFE0825-6DEF-4EF5-8246-60DE8C826C90}">
                <a14:imgProps xmlns:a14="http://schemas.microsoft.com/office/drawing/2010/main" xmlns="">
                  <a14:imgLayer r:embed="rId6">
                    <a14:imgEffect name="5"/>
                  </a14:imgLayer>
                </a14:imgProps>
              </a:ext>
            </a:extLst>
          </a:blip>
          <a:stretch>
            <a:fillRect/>
          </a:stretch>
        </p:blipFill>
        <p:spPr>
          <a:xfrm>
            <a:off x="303530" y="-3175"/>
            <a:ext cx="906145" cy="741680"/>
          </a:xfrm>
          <a:prstGeom prst="rect">
            <a:avLst/>
          </a:prstGeom>
        </p:spPr>
      </p:pic>
      <p:cxnSp>
        <p:nvCxnSpPr>
          <p:cNvPr id="34" name="直接连接符 33"/>
          <p:cNvCxnSpPr/>
          <p:nvPr/>
        </p:nvCxnSpPr>
        <p:spPr>
          <a:xfrm>
            <a:off x="425752" y="1528840"/>
            <a:ext cx="24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2342515"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1.1 </a:t>
            </a:r>
            <a:r>
              <a:rPr lang="zh-CN" altLang="en-US" sz="1865" b="1" dirty="0">
                <a:solidFill>
                  <a:schemeClr val="tx1">
                    <a:lumMod val="65000"/>
                    <a:lumOff val="35000"/>
                  </a:schemeClr>
                </a:solidFill>
                <a:latin typeface="微软雅黑" panose="020B0503020204020204" charset="-122"/>
                <a:ea typeface="微软雅黑" panose="020B0503020204020204" charset="-122"/>
              </a:rPr>
              <a:t>工程概况</a:t>
            </a:r>
          </a:p>
        </p:txBody>
      </p:sp>
      <p:sp>
        <p:nvSpPr>
          <p:cNvPr id="51" name="学论网-矩形 1"/>
          <p:cNvSpPr/>
          <p:nvPr/>
        </p:nvSpPr>
        <p:spPr>
          <a:xfrm>
            <a:off x="966242" y="1965597"/>
            <a:ext cx="10222390" cy="790303"/>
          </a:xfrm>
          <a:prstGeom prst="rect">
            <a:avLst/>
          </a:prstGeom>
          <a:solidFill>
            <a:srgbClr val="0070C0"/>
          </a:solidFill>
          <a:ln w="12700" cap="flat" cmpd="sng" algn="ctr">
            <a:solidFill>
              <a:srgbClr val="448AD7"/>
            </a:solidFill>
            <a:prstDash val="solid"/>
          </a:ln>
          <a:effectLst/>
        </p:spPr>
        <p:txBody>
          <a:bodyPr rtlCol="0" anchor="ctr"/>
          <a:lstStyle/>
          <a:p>
            <a:pPr lvl="0" algn="ctr"/>
            <a:r>
              <a:rPr lang="zh-CN" altLang="en-US" sz="2800" b="1" kern="0" dirty="0">
                <a:gradFill>
                  <a:gsLst>
                    <a:gs pos="100000">
                      <a:schemeClr val="bg1"/>
                    </a:gs>
                    <a:gs pos="0">
                      <a:schemeClr val="bg1">
                        <a:lumMod val="95000"/>
                      </a:schemeClr>
                    </a:gs>
                  </a:gsLst>
                  <a:path path="circle">
                    <a:fillToRect l="100000" b="100000"/>
                  </a:path>
                </a:gradFill>
                <a:ea typeface="微软雅黑" panose="020B0503020204020204" charset="-122"/>
              </a:rPr>
              <a:t>工程整体情况</a:t>
            </a:r>
          </a:p>
        </p:txBody>
      </p:sp>
      <p:sp>
        <p:nvSpPr>
          <p:cNvPr id="52" name="学论网-矩形 1"/>
          <p:cNvSpPr/>
          <p:nvPr/>
        </p:nvSpPr>
        <p:spPr>
          <a:xfrm>
            <a:off x="966470" y="3054350"/>
            <a:ext cx="10222230" cy="3457575"/>
          </a:xfrm>
          <a:prstGeom prst="rect">
            <a:avLst/>
          </a:prstGeom>
          <a:noFill/>
          <a:ln w="12700" cap="flat" cmpd="sng" algn="ctr">
            <a:solidFill>
              <a:srgbClr val="448AD7"/>
            </a:solidFill>
            <a:prstDash val="sysDot"/>
          </a:ln>
          <a:effectLst/>
        </p:spPr>
        <p:txBody>
          <a:bodyPr rtlCol="0" anchor="ctr"/>
          <a:lstStyle/>
          <a:p>
            <a:pPr lvl="0" algn="ctr"/>
            <a:endParaRPr lang="zh-CN" altLang="en-US" sz="2800" b="1" kern="0" dirty="0">
              <a:gradFill>
                <a:gsLst>
                  <a:gs pos="100000">
                    <a:schemeClr val="bg1"/>
                  </a:gs>
                  <a:gs pos="0">
                    <a:schemeClr val="bg1">
                      <a:lumMod val="95000"/>
                    </a:schemeClr>
                  </a:gs>
                </a:gsLst>
                <a:path path="circle">
                  <a:fillToRect l="100000" b="100000"/>
                </a:path>
              </a:gradFill>
              <a:ea typeface="微软雅黑" panose="020B0503020204020204" charset="-122"/>
            </a:endParaRPr>
          </a:p>
        </p:txBody>
      </p:sp>
      <p:sp>
        <p:nvSpPr>
          <p:cNvPr id="55" name="学论网-www.xuelun.me"/>
          <p:cNvSpPr txBox="1"/>
          <p:nvPr/>
        </p:nvSpPr>
        <p:spPr>
          <a:xfrm>
            <a:off x="1257300" y="3192780"/>
            <a:ext cx="9730105" cy="2974975"/>
          </a:xfrm>
          <a:prstGeom prst="rect">
            <a:avLst/>
          </a:prstGeom>
          <a:noFill/>
          <a:ln>
            <a:noFill/>
          </a:ln>
        </p:spPr>
        <p:txBody>
          <a:bodyPr wrap="square" lIns="0" tIns="0" rIns="0" bIns="0" rtlCol="0">
            <a:noAutofit/>
          </a:bodyPr>
          <a:lstStyle/>
          <a:p>
            <a:pPr indent="457200" fontAlgn="auto">
              <a:lnSpc>
                <a:spcPct val="150000"/>
              </a:lnSpc>
            </a:pPr>
            <a:r>
              <a:rPr lang="zh-CN" altLang="en-US" sz="1600" dirty="0">
                <a:solidFill>
                  <a:schemeClr val="tx1">
                    <a:lumMod val="65000"/>
                    <a:lumOff val="35000"/>
                  </a:schemeClr>
                </a:solidFill>
                <a:latin typeface="微软雅黑" panose="020B0503020204020204" charset="-122"/>
                <a:ea typeface="微软雅黑" panose="020B0503020204020204" charset="-122"/>
              </a:rPr>
              <a:t>本工程位于无锡市惠山经济技术开发区，石新路以东，中惠路以北，惠翔路以西，中惠路与惠翔路交叉口西北则，总用地面积</a:t>
            </a:r>
            <a:r>
              <a:rPr lang="en-US" altLang="zh-CN" sz="1600" dirty="0">
                <a:solidFill>
                  <a:schemeClr val="tx1">
                    <a:lumMod val="65000"/>
                    <a:lumOff val="35000"/>
                  </a:schemeClr>
                </a:solidFill>
                <a:latin typeface="微软雅黑" panose="020B0503020204020204" charset="-122"/>
                <a:ea typeface="微软雅黑" panose="020B0503020204020204" charset="-122"/>
              </a:rPr>
              <a:t>128909.03</a:t>
            </a:r>
            <a:r>
              <a:rPr lang="zh-CN" altLang="en-US" sz="1600" dirty="0">
                <a:solidFill>
                  <a:schemeClr val="tx1">
                    <a:lumMod val="65000"/>
                    <a:lumOff val="35000"/>
                  </a:schemeClr>
                </a:solidFill>
                <a:latin typeface="微软雅黑" panose="020B0503020204020204" charset="-122"/>
                <a:ea typeface="微软雅黑" panose="020B0503020204020204" charset="-122"/>
              </a:rPr>
              <a:t>平方米。建筑性质为保障安置房住宅和地下机动车、非机动车库以及公共配套设施，总建筑面积</a:t>
            </a:r>
            <a:r>
              <a:rPr lang="en-US" altLang="zh-CN" sz="1600" dirty="0">
                <a:solidFill>
                  <a:schemeClr val="tx1">
                    <a:lumMod val="65000"/>
                    <a:lumOff val="35000"/>
                  </a:schemeClr>
                </a:solidFill>
                <a:latin typeface="微软雅黑" panose="020B0503020204020204" charset="-122"/>
                <a:ea typeface="微软雅黑" panose="020B0503020204020204" charset="-122"/>
              </a:rPr>
              <a:t>494889.54</a:t>
            </a:r>
            <a:r>
              <a:rPr lang="zh-CN" altLang="en-US" sz="1600" dirty="0">
                <a:solidFill>
                  <a:schemeClr val="tx1">
                    <a:lumMod val="65000"/>
                    <a:lumOff val="35000"/>
                  </a:schemeClr>
                </a:solidFill>
                <a:latin typeface="微软雅黑" panose="020B0503020204020204" charset="-122"/>
                <a:ea typeface="微软雅黑" panose="020B0503020204020204" charset="-122"/>
              </a:rPr>
              <a:t>平方米，其中地下建筑面积</a:t>
            </a:r>
            <a:r>
              <a:rPr lang="en-US" altLang="zh-CN" sz="1600" dirty="0">
                <a:solidFill>
                  <a:schemeClr val="tx1">
                    <a:lumMod val="65000"/>
                    <a:lumOff val="35000"/>
                  </a:schemeClr>
                </a:solidFill>
                <a:latin typeface="微软雅黑" panose="020B0503020204020204" charset="-122"/>
                <a:ea typeface="微软雅黑" panose="020B0503020204020204" charset="-122"/>
              </a:rPr>
              <a:t>135850.22</a:t>
            </a:r>
            <a:r>
              <a:rPr lang="zh-CN" altLang="en-US" sz="1600" dirty="0">
                <a:solidFill>
                  <a:schemeClr val="tx1">
                    <a:lumMod val="65000"/>
                    <a:lumOff val="35000"/>
                  </a:schemeClr>
                </a:solidFill>
                <a:latin typeface="微软雅黑" panose="020B0503020204020204" charset="-122"/>
                <a:ea typeface="微软雅黑" panose="020B0503020204020204" charset="-122"/>
              </a:rPr>
              <a:t>平方米，地上面积</a:t>
            </a:r>
            <a:r>
              <a:rPr lang="en-US" altLang="zh-CN" sz="1600" dirty="0">
                <a:solidFill>
                  <a:schemeClr val="tx1">
                    <a:lumMod val="65000"/>
                    <a:lumOff val="35000"/>
                  </a:schemeClr>
                </a:solidFill>
                <a:latin typeface="微软雅黑" panose="020B0503020204020204" charset="-122"/>
                <a:ea typeface="微软雅黑" panose="020B0503020204020204" charset="-122"/>
              </a:rPr>
              <a:t>359039.32</a:t>
            </a:r>
            <a:r>
              <a:rPr lang="zh-CN" altLang="en-US" sz="1600" dirty="0">
                <a:solidFill>
                  <a:schemeClr val="tx1">
                    <a:lumMod val="65000"/>
                    <a:lumOff val="35000"/>
                  </a:schemeClr>
                </a:solidFill>
                <a:latin typeface="微软雅黑" panose="020B0503020204020204" charset="-122"/>
                <a:ea typeface="微软雅黑" panose="020B0503020204020204" charset="-122"/>
              </a:rPr>
              <a:t>平方米；由</a:t>
            </a:r>
            <a:r>
              <a:rPr lang="en-US" altLang="zh-CN" sz="1600" dirty="0">
                <a:solidFill>
                  <a:schemeClr val="tx1">
                    <a:lumMod val="65000"/>
                    <a:lumOff val="35000"/>
                  </a:schemeClr>
                </a:solidFill>
                <a:latin typeface="微软雅黑" panose="020B0503020204020204" charset="-122"/>
                <a:ea typeface="微软雅黑" panose="020B0503020204020204" charset="-122"/>
              </a:rPr>
              <a:t>21</a:t>
            </a:r>
            <a:r>
              <a:rPr lang="zh-CN" altLang="en-US" sz="1600" dirty="0">
                <a:solidFill>
                  <a:schemeClr val="tx1">
                    <a:lumMod val="65000"/>
                    <a:lumOff val="35000"/>
                  </a:schemeClr>
                </a:solidFill>
                <a:latin typeface="微软雅黑" panose="020B0503020204020204" charset="-122"/>
                <a:ea typeface="微软雅黑" panose="020B0503020204020204" charset="-122"/>
              </a:rPr>
              <a:t>栋</a:t>
            </a:r>
            <a:r>
              <a:rPr lang="en-US" altLang="zh-CN" sz="1600" dirty="0">
                <a:solidFill>
                  <a:schemeClr val="tx1">
                    <a:lumMod val="65000"/>
                    <a:lumOff val="35000"/>
                  </a:schemeClr>
                </a:solidFill>
                <a:latin typeface="微软雅黑" panose="020B0503020204020204" charset="-122"/>
                <a:ea typeface="微软雅黑" panose="020B0503020204020204" charset="-122"/>
              </a:rPr>
              <a:t>20~27F</a:t>
            </a:r>
            <a:r>
              <a:rPr lang="zh-CN" altLang="en-US" sz="1600" dirty="0">
                <a:solidFill>
                  <a:schemeClr val="tx1">
                    <a:lumMod val="65000"/>
                    <a:lumOff val="35000"/>
                  </a:schemeClr>
                </a:solidFill>
                <a:latin typeface="微软雅黑" panose="020B0503020204020204" charset="-122"/>
                <a:ea typeface="微软雅黑" panose="020B0503020204020204" charset="-122"/>
              </a:rPr>
              <a:t>住宅及</a:t>
            </a:r>
            <a:r>
              <a:rPr lang="en-US" altLang="zh-CN" sz="1600" dirty="0">
                <a:solidFill>
                  <a:schemeClr val="tx1">
                    <a:lumMod val="65000"/>
                    <a:lumOff val="35000"/>
                  </a:schemeClr>
                </a:solidFill>
                <a:latin typeface="微软雅黑" panose="020B0503020204020204" charset="-122"/>
                <a:ea typeface="微软雅黑" panose="020B0503020204020204" charset="-122"/>
              </a:rPr>
              <a:t>1~2F</a:t>
            </a:r>
            <a:r>
              <a:rPr lang="zh-CN" altLang="en-US" sz="1600" dirty="0">
                <a:solidFill>
                  <a:schemeClr val="tx1">
                    <a:lumMod val="65000"/>
                    <a:lumOff val="35000"/>
                  </a:schemeClr>
                </a:solidFill>
                <a:latin typeface="微软雅黑" panose="020B0503020204020204" charset="-122"/>
                <a:ea typeface="微软雅黑" panose="020B0503020204020204" charset="-122"/>
              </a:rPr>
              <a:t>地下车库等组成，其中主楼最高层为</a:t>
            </a:r>
            <a:r>
              <a:rPr lang="en-US" altLang="zh-CN" sz="1600" dirty="0">
                <a:solidFill>
                  <a:schemeClr val="tx1">
                    <a:lumMod val="65000"/>
                    <a:lumOff val="35000"/>
                  </a:schemeClr>
                </a:solidFill>
                <a:latin typeface="微软雅黑" panose="020B0503020204020204" charset="-122"/>
                <a:ea typeface="微软雅黑" panose="020B0503020204020204" charset="-122"/>
              </a:rPr>
              <a:t>27</a:t>
            </a:r>
            <a:r>
              <a:rPr lang="zh-CN" altLang="en-US" sz="1600" dirty="0">
                <a:solidFill>
                  <a:schemeClr val="tx1">
                    <a:lumMod val="65000"/>
                    <a:lumOff val="35000"/>
                  </a:schemeClr>
                </a:solidFill>
                <a:latin typeface="微软雅黑" panose="020B0503020204020204" charset="-122"/>
                <a:ea typeface="微软雅黑" panose="020B0503020204020204" charset="-122"/>
              </a:rPr>
              <a:t>层</a:t>
            </a:r>
            <a:r>
              <a:rPr lang="en-US" altLang="zh-CN" sz="1600" dirty="0">
                <a:solidFill>
                  <a:schemeClr val="tx1">
                    <a:lumMod val="65000"/>
                    <a:lumOff val="35000"/>
                  </a:schemeClr>
                </a:solidFill>
                <a:latin typeface="微软雅黑" panose="020B0503020204020204" charset="-122"/>
                <a:ea typeface="微软雅黑" panose="020B0503020204020204" charset="-122"/>
              </a:rPr>
              <a:t>12</a:t>
            </a:r>
            <a:r>
              <a:rPr lang="zh-CN" altLang="en-US" sz="1600" dirty="0">
                <a:solidFill>
                  <a:schemeClr val="tx1">
                    <a:lumMod val="65000"/>
                    <a:lumOff val="35000"/>
                  </a:schemeClr>
                </a:solidFill>
                <a:latin typeface="微软雅黑" panose="020B0503020204020204" charset="-122"/>
                <a:ea typeface="微软雅黑" panose="020B0503020204020204" charset="-122"/>
              </a:rPr>
              <a:t>栋，</a:t>
            </a:r>
            <a:r>
              <a:rPr lang="en-US" altLang="zh-CN" sz="1600" dirty="0">
                <a:solidFill>
                  <a:schemeClr val="tx1">
                    <a:lumMod val="65000"/>
                    <a:lumOff val="35000"/>
                  </a:schemeClr>
                </a:solidFill>
                <a:latin typeface="微软雅黑" panose="020B0503020204020204" charset="-122"/>
                <a:ea typeface="微软雅黑" panose="020B0503020204020204" charset="-122"/>
              </a:rPr>
              <a:t>26</a:t>
            </a:r>
            <a:r>
              <a:rPr lang="zh-CN" altLang="en-US" sz="1600" dirty="0">
                <a:solidFill>
                  <a:schemeClr val="tx1">
                    <a:lumMod val="65000"/>
                    <a:lumOff val="35000"/>
                  </a:schemeClr>
                </a:solidFill>
                <a:latin typeface="微软雅黑" panose="020B0503020204020204" charset="-122"/>
                <a:ea typeface="微软雅黑" panose="020B0503020204020204" charset="-122"/>
              </a:rPr>
              <a:t>层</a:t>
            </a:r>
            <a:r>
              <a:rPr lang="en-US" altLang="zh-CN" sz="1600" dirty="0">
                <a:solidFill>
                  <a:schemeClr val="tx1">
                    <a:lumMod val="65000"/>
                    <a:lumOff val="35000"/>
                  </a:schemeClr>
                </a:solidFill>
                <a:latin typeface="微软雅黑" panose="020B0503020204020204" charset="-122"/>
                <a:ea typeface="微软雅黑" panose="020B0503020204020204" charset="-122"/>
              </a:rPr>
              <a:t>1</a:t>
            </a:r>
            <a:r>
              <a:rPr lang="zh-CN" altLang="en-US" sz="1600" dirty="0">
                <a:solidFill>
                  <a:schemeClr val="tx1">
                    <a:lumMod val="65000"/>
                    <a:lumOff val="35000"/>
                  </a:schemeClr>
                </a:solidFill>
                <a:latin typeface="微软雅黑" panose="020B0503020204020204" charset="-122"/>
                <a:ea typeface="微软雅黑" panose="020B0503020204020204" charset="-122"/>
              </a:rPr>
              <a:t>栋，</a:t>
            </a:r>
            <a:r>
              <a:rPr lang="en-US" altLang="zh-CN" sz="1600" dirty="0">
                <a:solidFill>
                  <a:schemeClr val="tx1">
                    <a:lumMod val="65000"/>
                    <a:lumOff val="35000"/>
                  </a:schemeClr>
                </a:solidFill>
                <a:latin typeface="微软雅黑" panose="020B0503020204020204" charset="-122"/>
                <a:ea typeface="微软雅黑" panose="020B0503020204020204" charset="-122"/>
              </a:rPr>
              <a:t>25</a:t>
            </a:r>
            <a:r>
              <a:rPr lang="zh-CN" altLang="en-US" sz="1600" dirty="0">
                <a:solidFill>
                  <a:schemeClr val="tx1">
                    <a:lumMod val="65000"/>
                    <a:lumOff val="35000"/>
                  </a:schemeClr>
                </a:solidFill>
                <a:latin typeface="微软雅黑" panose="020B0503020204020204" charset="-122"/>
                <a:ea typeface="微软雅黑" panose="020B0503020204020204" charset="-122"/>
              </a:rPr>
              <a:t>层</a:t>
            </a:r>
            <a:r>
              <a:rPr lang="en-US" altLang="zh-CN" sz="1600" dirty="0">
                <a:solidFill>
                  <a:schemeClr val="tx1">
                    <a:lumMod val="65000"/>
                    <a:lumOff val="35000"/>
                  </a:schemeClr>
                </a:solidFill>
                <a:latin typeface="微软雅黑" panose="020B0503020204020204" charset="-122"/>
                <a:ea typeface="微软雅黑" panose="020B0503020204020204" charset="-122"/>
              </a:rPr>
              <a:t>6</a:t>
            </a:r>
            <a:r>
              <a:rPr lang="zh-CN" altLang="en-US" sz="1600" dirty="0">
                <a:solidFill>
                  <a:schemeClr val="tx1">
                    <a:lumMod val="65000"/>
                    <a:lumOff val="35000"/>
                  </a:schemeClr>
                </a:solidFill>
                <a:latin typeface="微软雅黑" panose="020B0503020204020204" charset="-122"/>
                <a:ea typeface="微软雅黑" panose="020B0503020204020204" charset="-122"/>
              </a:rPr>
              <a:t>栋，</a:t>
            </a:r>
            <a:r>
              <a:rPr lang="en-US" altLang="zh-CN" sz="1600" dirty="0">
                <a:solidFill>
                  <a:schemeClr val="tx1">
                    <a:lumMod val="65000"/>
                    <a:lumOff val="35000"/>
                  </a:schemeClr>
                </a:solidFill>
                <a:latin typeface="微软雅黑" panose="020B0503020204020204" charset="-122"/>
                <a:ea typeface="微软雅黑" panose="020B0503020204020204" charset="-122"/>
              </a:rPr>
              <a:t>22</a:t>
            </a:r>
            <a:r>
              <a:rPr lang="zh-CN" altLang="en-US" sz="1600" dirty="0">
                <a:solidFill>
                  <a:schemeClr val="tx1">
                    <a:lumMod val="65000"/>
                    <a:lumOff val="35000"/>
                  </a:schemeClr>
                </a:solidFill>
                <a:latin typeface="微软雅黑" panose="020B0503020204020204" charset="-122"/>
                <a:ea typeface="微软雅黑" panose="020B0503020204020204" charset="-122"/>
              </a:rPr>
              <a:t>层</a:t>
            </a:r>
            <a:r>
              <a:rPr lang="en-US" altLang="zh-CN" sz="1600" dirty="0">
                <a:solidFill>
                  <a:schemeClr val="tx1">
                    <a:lumMod val="65000"/>
                    <a:lumOff val="35000"/>
                  </a:schemeClr>
                </a:solidFill>
                <a:latin typeface="微软雅黑" panose="020B0503020204020204" charset="-122"/>
                <a:ea typeface="微软雅黑" panose="020B0503020204020204" charset="-122"/>
              </a:rPr>
              <a:t>1</a:t>
            </a:r>
            <a:r>
              <a:rPr lang="zh-CN" altLang="en-US" sz="1600" dirty="0">
                <a:solidFill>
                  <a:schemeClr val="tx1">
                    <a:lumMod val="65000"/>
                    <a:lumOff val="35000"/>
                  </a:schemeClr>
                </a:solidFill>
                <a:latin typeface="微软雅黑" panose="020B0503020204020204" charset="-122"/>
                <a:ea typeface="微软雅黑" panose="020B0503020204020204" charset="-122"/>
              </a:rPr>
              <a:t>栋，</a:t>
            </a:r>
            <a:r>
              <a:rPr lang="en-US" altLang="zh-CN" sz="1600" dirty="0">
                <a:solidFill>
                  <a:schemeClr val="tx1">
                    <a:lumMod val="65000"/>
                    <a:lumOff val="35000"/>
                  </a:schemeClr>
                </a:solidFill>
                <a:latin typeface="微软雅黑" panose="020B0503020204020204" charset="-122"/>
                <a:ea typeface="微软雅黑" panose="020B0503020204020204" charset="-122"/>
              </a:rPr>
              <a:t>20</a:t>
            </a:r>
            <a:r>
              <a:rPr lang="zh-CN" altLang="en-US" sz="1600" dirty="0">
                <a:solidFill>
                  <a:schemeClr val="tx1">
                    <a:lumMod val="65000"/>
                    <a:lumOff val="35000"/>
                  </a:schemeClr>
                </a:solidFill>
                <a:latin typeface="微软雅黑" panose="020B0503020204020204" charset="-122"/>
                <a:ea typeface="微软雅黑" panose="020B0503020204020204" charset="-122"/>
              </a:rPr>
              <a:t>层</a:t>
            </a:r>
            <a:r>
              <a:rPr lang="en-US" altLang="zh-CN" sz="1600" dirty="0">
                <a:solidFill>
                  <a:schemeClr val="tx1">
                    <a:lumMod val="65000"/>
                    <a:lumOff val="35000"/>
                  </a:schemeClr>
                </a:solidFill>
                <a:latin typeface="微软雅黑" panose="020B0503020204020204" charset="-122"/>
                <a:ea typeface="微软雅黑" panose="020B0503020204020204" charset="-122"/>
              </a:rPr>
              <a:t>1</a:t>
            </a:r>
            <a:r>
              <a:rPr lang="zh-CN" altLang="en-US" sz="1600" dirty="0">
                <a:solidFill>
                  <a:schemeClr val="tx1">
                    <a:lumMod val="65000"/>
                    <a:lumOff val="35000"/>
                  </a:schemeClr>
                </a:solidFill>
                <a:latin typeface="微软雅黑" panose="020B0503020204020204" charset="-122"/>
                <a:ea typeface="微软雅黑" panose="020B0503020204020204" charset="-122"/>
              </a:rPr>
              <a:t>栋，均为剪力墙结构（基础形式为钻孔灌注桩</a:t>
            </a:r>
            <a:r>
              <a:rPr lang="en-US" altLang="zh-CN" sz="1600" dirty="0">
                <a:solidFill>
                  <a:schemeClr val="tx1">
                    <a:lumMod val="65000"/>
                    <a:lumOff val="35000"/>
                  </a:schemeClr>
                </a:solidFill>
                <a:latin typeface="微软雅黑" panose="020B0503020204020204" charset="-122"/>
                <a:ea typeface="微软雅黑" panose="020B0503020204020204" charset="-122"/>
              </a:rPr>
              <a:t>+</a:t>
            </a:r>
            <a:r>
              <a:rPr lang="zh-CN" altLang="en-US" sz="1600" dirty="0">
                <a:solidFill>
                  <a:schemeClr val="tx1">
                    <a:lumMod val="65000"/>
                    <a:lumOff val="35000"/>
                  </a:schemeClr>
                </a:solidFill>
                <a:latin typeface="微软雅黑" panose="020B0503020204020204" charset="-122"/>
                <a:ea typeface="微软雅黑" panose="020B0503020204020204" charset="-122"/>
              </a:rPr>
              <a:t>筏板基础），地库采用框架结构（基础形式为抗拔方桩</a:t>
            </a:r>
            <a:r>
              <a:rPr lang="en-US" altLang="zh-CN" sz="1600" dirty="0">
                <a:solidFill>
                  <a:schemeClr val="tx1">
                    <a:lumMod val="65000"/>
                    <a:lumOff val="35000"/>
                  </a:schemeClr>
                </a:solidFill>
                <a:latin typeface="微软雅黑" panose="020B0503020204020204" charset="-122"/>
                <a:ea typeface="微软雅黑" panose="020B0503020204020204" charset="-122"/>
              </a:rPr>
              <a:t>+</a:t>
            </a:r>
            <a:r>
              <a:rPr lang="zh-CN" altLang="en-US" sz="1600" dirty="0">
                <a:solidFill>
                  <a:schemeClr val="tx1">
                    <a:lumMod val="65000"/>
                    <a:lumOff val="35000"/>
                  </a:schemeClr>
                </a:solidFill>
                <a:latin typeface="微软雅黑" panose="020B0503020204020204" charset="-122"/>
                <a:ea typeface="微软雅黑" panose="020B0503020204020204" charset="-122"/>
              </a:rPr>
              <a:t>筏板基础），各单体建筑</a:t>
            </a:r>
            <a:r>
              <a:rPr lang="en-US" altLang="zh-CN" sz="1600" dirty="0">
                <a:solidFill>
                  <a:schemeClr val="tx1">
                    <a:lumMod val="65000"/>
                    <a:lumOff val="35000"/>
                  </a:schemeClr>
                </a:solidFill>
                <a:latin typeface="微软雅黑" panose="020B0503020204020204" charset="-122"/>
                <a:ea typeface="微软雅黑" panose="020B0503020204020204" charset="-122"/>
              </a:rPr>
              <a:t>“</a:t>
            </a:r>
            <a:r>
              <a:rPr lang="zh-CN" altLang="en-US" sz="1600" dirty="0">
                <a:solidFill>
                  <a:schemeClr val="tx1">
                    <a:lumMod val="65000"/>
                    <a:lumOff val="35000"/>
                  </a:schemeClr>
                </a:solidFill>
                <a:latin typeface="微软雅黑" panose="020B0503020204020204" charset="-122"/>
                <a:ea typeface="微软雅黑" panose="020B0503020204020204" charset="-122"/>
              </a:rPr>
              <a:t>三板</a:t>
            </a:r>
            <a:r>
              <a:rPr lang="en-US" altLang="zh-CN" sz="1600" dirty="0">
                <a:solidFill>
                  <a:schemeClr val="tx1">
                    <a:lumMod val="65000"/>
                    <a:lumOff val="35000"/>
                  </a:schemeClr>
                </a:solidFill>
                <a:latin typeface="微软雅黑" panose="020B0503020204020204" charset="-122"/>
                <a:ea typeface="微软雅黑" panose="020B0503020204020204" charset="-122"/>
              </a:rPr>
              <a:t>”</a:t>
            </a:r>
            <a:r>
              <a:rPr lang="zh-CN" altLang="en-US" sz="1600" dirty="0">
                <a:solidFill>
                  <a:schemeClr val="tx1">
                    <a:lumMod val="65000"/>
                    <a:lumOff val="35000"/>
                  </a:schemeClr>
                </a:solidFill>
                <a:latin typeface="微软雅黑" panose="020B0503020204020204" charset="-122"/>
                <a:ea typeface="微软雅黑" panose="020B0503020204020204" charset="-122"/>
              </a:rPr>
              <a:t>比例均不小于</a:t>
            </a:r>
            <a:r>
              <a:rPr lang="en-US" altLang="zh-CN" sz="1600" dirty="0">
                <a:solidFill>
                  <a:schemeClr val="tx1">
                    <a:lumMod val="65000"/>
                    <a:lumOff val="35000"/>
                  </a:schemeClr>
                </a:solidFill>
                <a:latin typeface="微软雅黑" panose="020B0503020204020204" charset="-122"/>
                <a:ea typeface="微软雅黑" panose="020B0503020204020204" charset="-122"/>
              </a:rPr>
              <a:t>60%</a:t>
            </a:r>
            <a:r>
              <a:rPr lang="zh-CN" altLang="en-US" sz="1600" dirty="0">
                <a:solidFill>
                  <a:schemeClr val="tx1">
                    <a:lumMod val="65000"/>
                    <a:lumOff val="35000"/>
                  </a:schemeClr>
                </a:solidFill>
                <a:latin typeface="微软雅黑" panose="020B0503020204020204" charset="-122"/>
                <a:ea typeface="微软雅黑" panose="020B0503020204020204" charset="-122"/>
              </a:rPr>
              <a:t>，商业服务用房位于</a:t>
            </a:r>
            <a:r>
              <a:rPr lang="en-US" altLang="zh-CN" sz="1600" dirty="0">
                <a:solidFill>
                  <a:schemeClr val="tx1">
                    <a:lumMod val="65000"/>
                    <a:lumOff val="35000"/>
                  </a:schemeClr>
                </a:solidFill>
                <a:latin typeface="微软雅黑" panose="020B0503020204020204" charset="-122"/>
                <a:ea typeface="微软雅黑" panose="020B0503020204020204" charset="-122"/>
              </a:rPr>
              <a:t>15#</a:t>
            </a:r>
            <a:r>
              <a:rPr lang="zh-CN" altLang="en-US" sz="1600" dirty="0">
                <a:solidFill>
                  <a:schemeClr val="tx1">
                    <a:lumMod val="65000"/>
                    <a:lumOff val="35000"/>
                  </a:schemeClr>
                </a:solidFill>
                <a:latin typeface="微软雅黑" panose="020B0503020204020204" charset="-122"/>
                <a:ea typeface="微软雅黑" panose="020B0503020204020204" charset="-122"/>
              </a:rPr>
              <a:t>，配套面积</a:t>
            </a:r>
            <a:r>
              <a:rPr lang="en-US" altLang="zh-CN" sz="1600" dirty="0">
                <a:solidFill>
                  <a:schemeClr val="tx1">
                    <a:lumMod val="65000"/>
                    <a:lumOff val="35000"/>
                  </a:schemeClr>
                </a:solidFill>
                <a:latin typeface="微软雅黑" panose="020B0503020204020204" charset="-122"/>
                <a:ea typeface="微软雅黑" panose="020B0503020204020204" charset="-122"/>
              </a:rPr>
              <a:t>9361.53</a:t>
            </a:r>
            <a:r>
              <a:rPr lang="zh-CN" altLang="en-US" sz="1600" dirty="0">
                <a:solidFill>
                  <a:schemeClr val="tx1">
                    <a:lumMod val="65000"/>
                    <a:lumOff val="35000"/>
                  </a:schemeClr>
                </a:solidFill>
                <a:latin typeface="微软雅黑" panose="020B0503020204020204" charset="-122"/>
                <a:ea typeface="微软雅黑" panose="020B0503020204020204" charset="-122"/>
              </a:rPr>
              <a:t>平方米（包括物业管理用房、消控室、公厕、居家养老服务用房、文体活动用房、垃圾及社区卫生服务站等）。机动车位</a:t>
            </a:r>
            <a:r>
              <a:rPr lang="en-US" altLang="zh-CN" sz="1600" dirty="0">
                <a:solidFill>
                  <a:schemeClr val="tx1">
                    <a:lumMod val="65000"/>
                    <a:lumOff val="35000"/>
                  </a:schemeClr>
                </a:solidFill>
                <a:latin typeface="微软雅黑" panose="020B0503020204020204" charset="-122"/>
                <a:ea typeface="微软雅黑" panose="020B0503020204020204" charset="-122"/>
              </a:rPr>
              <a:t>3852</a:t>
            </a:r>
            <a:r>
              <a:rPr lang="zh-CN" altLang="en-US" sz="1600" dirty="0">
                <a:solidFill>
                  <a:schemeClr val="tx1">
                    <a:lumMod val="65000"/>
                    <a:lumOff val="35000"/>
                  </a:schemeClr>
                </a:solidFill>
                <a:latin typeface="微软雅黑" panose="020B0503020204020204" charset="-122"/>
                <a:ea typeface="微软雅黑" panose="020B0503020204020204" charset="-122"/>
              </a:rPr>
              <a:t>个，自行车位</a:t>
            </a:r>
            <a:r>
              <a:rPr lang="en-US" altLang="zh-CN" sz="1600" dirty="0">
                <a:solidFill>
                  <a:schemeClr val="tx1">
                    <a:lumMod val="65000"/>
                    <a:lumOff val="35000"/>
                  </a:schemeClr>
                </a:solidFill>
                <a:latin typeface="微软雅黑" panose="020B0503020204020204" charset="-122"/>
                <a:ea typeface="微软雅黑" panose="020B0503020204020204" charset="-122"/>
              </a:rPr>
              <a:t>3608</a:t>
            </a:r>
            <a:r>
              <a:rPr lang="zh-CN" altLang="en-US" sz="1600" dirty="0">
                <a:solidFill>
                  <a:schemeClr val="tx1">
                    <a:lumMod val="65000"/>
                    <a:lumOff val="35000"/>
                  </a:schemeClr>
                </a:solidFill>
                <a:latin typeface="微软雅黑" panose="020B0503020204020204" charset="-122"/>
                <a:ea typeface="微软雅黑" panose="020B0503020204020204" charset="-122"/>
              </a:rPr>
              <a:t>个，容积率</a:t>
            </a:r>
            <a:r>
              <a:rPr lang="en-US" altLang="zh-CN" sz="1600" dirty="0">
                <a:solidFill>
                  <a:schemeClr val="tx1">
                    <a:lumMod val="65000"/>
                    <a:lumOff val="35000"/>
                  </a:schemeClr>
                </a:solidFill>
                <a:latin typeface="微软雅黑" panose="020B0503020204020204" charset="-122"/>
                <a:ea typeface="微软雅黑" panose="020B0503020204020204" charset="-122"/>
              </a:rPr>
              <a:t>2.75</a:t>
            </a:r>
            <a:r>
              <a:rPr lang="zh-CN" altLang="en-US" sz="1600" dirty="0">
                <a:solidFill>
                  <a:schemeClr val="tx1">
                    <a:lumMod val="65000"/>
                    <a:lumOff val="35000"/>
                  </a:schemeClr>
                </a:solidFill>
                <a:latin typeface="微软雅黑" panose="020B0503020204020204" charset="-122"/>
                <a:ea typeface="微软雅黑" panose="020B0503020204020204" charset="-122"/>
              </a:rPr>
              <a:t>，建筑密度</a:t>
            </a:r>
            <a:r>
              <a:rPr lang="en-US" altLang="zh-CN" sz="1600" dirty="0">
                <a:solidFill>
                  <a:schemeClr val="tx1">
                    <a:lumMod val="65000"/>
                    <a:lumOff val="35000"/>
                  </a:schemeClr>
                </a:solidFill>
                <a:latin typeface="微软雅黑" panose="020B0503020204020204" charset="-122"/>
                <a:ea typeface="微软雅黑" panose="020B0503020204020204" charset="-122"/>
              </a:rPr>
              <a:t>15.08</a:t>
            </a:r>
            <a:r>
              <a:rPr lang="zh-CN" altLang="en-US" sz="1600" dirty="0">
                <a:solidFill>
                  <a:schemeClr val="tx1">
                    <a:lumMod val="65000"/>
                    <a:lumOff val="35000"/>
                  </a:schemeClr>
                </a:solidFill>
                <a:latin typeface="微软雅黑" panose="020B0503020204020204" charset="-122"/>
                <a:ea typeface="微软雅黑" panose="020B0503020204020204" charset="-122"/>
              </a:rPr>
              <a:t>，绿地率</a:t>
            </a:r>
            <a:r>
              <a:rPr lang="en-US" altLang="zh-CN" sz="1600" dirty="0">
                <a:solidFill>
                  <a:schemeClr val="tx1">
                    <a:lumMod val="65000"/>
                    <a:lumOff val="35000"/>
                  </a:schemeClr>
                </a:solidFill>
                <a:latin typeface="微软雅黑" panose="020B0503020204020204" charset="-122"/>
                <a:ea typeface="微软雅黑" panose="020B0503020204020204" charset="-122"/>
              </a:rPr>
              <a:t>32%</a:t>
            </a:r>
            <a:r>
              <a:rPr lang="zh-CN" altLang="en-US" sz="1600" dirty="0">
                <a:solidFill>
                  <a:schemeClr val="tx1">
                    <a:lumMod val="65000"/>
                    <a:lumOff val="35000"/>
                  </a:schemeClr>
                </a:solidFill>
                <a:latin typeface="微软雅黑" panose="020B0503020204020204" charset="-122"/>
                <a:ea typeface="微软雅黑" panose="020B0503020204020204" charset="-122"/>
              </a:rPr>
              <a:t>。合同金额：</a:t>
            </a:r>
            <a:r>
              <a:rPr lang="en-US" altLang="zh-CN" sz="1600" dirty="0">
                <a:solidFill>
                  <a:schemeClr val="tx1">
                    <a:lumMod val="65000"/>
                    <a:lumOff val="35000"/>
                  </a:schemeClr>
                </a:solidFill>
                <a:latin typeface="微软雅黑" panose="020B0503020204020204" charset="-122"/>
                <a:ea typeface="微软雅黑" panose="020B0503020204020204" charset="-122"/>
              </a:rPr>
              <a:t>181907.39</a:t>
            </a:r>
            <a:r>
              <a:rPr lang="zh-CN" altLang="en-US" sz="1600" dirty="0">
                <a:solidFill>
                  <a:schemeClr val="tx1">
                    <a:lumMod val="65000"/>
                    <a:lumOff val="35000"/>
                  </a:schemeClr>
                </a:solidFill>
                <a:latin typeface="微软雅黑" panose="020B0503020204020204" charset="-122"/>
                <a:ea typeface="微软雅黑" panose="020B0503020204020204" charset="-122"/>
              </a:rPr>
              <a:t>万元，合同工期为</a:t>
            </a:r>
            <a:r>
              <a:rPr lang="en-US" altLang="zh-CN" sz="1600" dirty="0">
                <a:solidFill>
                  <a:schemeClr val="tx1">
                    <a:lumMod val="65000"/>
                    <a:lumOff val="35000"/>
                  </a:schemeClr>
                </a:solidFill>
                <a:latin typeface="微软雅黑" panose="020B0503020204020204" charset="-122"/>
                <a:ea typeface="微软雅黑" panose="020B0503020204020204" charset="-122"/>
              </a:rPr>
              <a:t>880</a:t>
            </a:r>
            <a:r>
              <a:rPr lang="zh-CN" altLang="en-US" sz="1600" dirty="0">
                <a:solidFill>
                  <a:schemeClr val="tx1">
                    <a:lumMod val="65000"/>
                    <a:lumOff val="35000"/>
                  </a:schemeClr>
                </a:solidFill>
                <a:latin typeface="微软雅黑" panose="020B0503020204020204" charset="-122"/>
                <a:ea typeface="微软雅黑" panose="020B0503020204020204" charset="-122"/>
              </a:rPr>
              <a:t>日历天。</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323185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安全文明</a:t>
            </a:r>
          </a:p>
          <a:p>
            <a:pPr algn="ctr"/>
            <a:r>
              <a:rPr lang="zh-CN" altLang="en-US" sz="1600" b="1" dirty="0">
                <a:solidFill>
                  <a:schemeClr val="bg1">
                    <a:lumMod val="50000"/>
                  </a:schemeClr>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284670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2342515"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1.2 </a:t>
            </a:r>
            <a:r>
              <a:rPr lang="zh-CN" altLang="en-US" sz="1865" b="1" dirty="0">
                <a:solidFill>
                  <a:schemeClr val="tx1">
                    <a:lumMod val="65000"/>
                    <a:lumOff val="35000"/>
                  </a:schemeClr>
                </a:solidFill>
                <a:latin typeface="微软雅黑" panose="020B0503020204020204" charset="-122"/>
                <a:ea typeface="微软雅黑" panose="020B0503020204020204" charset="-122"/>
              </a:rPr>
              <a:t>参建单位信息表</a:t>
            </a:r>
          </a:p>
        </p:txBody>
      </p:sp>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grpSp>
        <p:nvGrpSpPr>
          <p:cNvPr id="16" name="Group 2"/>
          <p:cNvGrpSpPr/>
          <p:nvPr/>
        </p:nvGrpSpPr>
        <p:grpSpPr bwMode="auto">
          <a:xfrm flipH="1">
            <a:off x="8738235" y="1686560"/>
            <a:ext cx="2289810" cy="4434205"/>
            <a:chOff x="0" y="0"/>
            <a:chExt cx="1718" cy="3327"/>
          </a:xfrm>
        </p:grpSpPr>
        <p:sp>
          <p:nvSpPr>
            <p:cNvPr id="17" name="Freeform 29"/>
            <p:cNvSpPr/>
            <p:nvPr/>
          </p:nvSpPr>
          <p:spPr bwMode="auto">
            <a:xfrm flipH="1">
              <a:off x="0" y="0"/>
              <a:ext cx="1718" cy="3327"/>
            </a:xfrm>
            <a:custGeom>
              <a:avLst/>
              <a:gdLst>
                <a:gd name="T0" fmla="*/ 479 w 859"/>
                <a:gd name="T1" fmla="*/ 232 h 1663"/>
                <a:gd name="T2" fmla="*/ 338 w 859"/>
                <a:gd name="T3" fmla="*/ 284 h 1663"/>
                <a:gd name="T4" fmla="*/ 328 w 859"/>
                <a:gd name="T5" fmla="*/ 342 h 1663"/>
                <a:gd name="T6" fmla="*/ 247 w 859"/>
                <a:gd name="T7" fmla="*/ 487 h 1663"/>
                <a:gd name="T8" fmla="*/ 151 w 859"/>
                <a:gd name="T9" fmla="*/ 673 h 1663"/>
                <a:gd name="T10" fmla="*/ 54 w 859"/>
                <a:gd name="T11" fmla="*/ 741 h 1663"/>
                <a:gd name="T12" fmla="*/ 0 w 859"/>
                <a:gd name="T13" fmla="*/ 767 h 1663"/>
                <a:gd name="T14" fmla="*/ 171 w 859"/>
                <a:gd name="T15" fmla="*/ 771 h 1663"/>
                <a:gd name="T16" fmla="*/ 357 w 859"/>
                <a:gd name="T17" fmla="*/ 521 h 1663"/>
                <a:gd name="T18" fmla="*/ 348 w 859"/>
                <a:gd name="T19" fmla="*/ 787 h 1663"/>
                <a:gd name="T20" fmla="*/ 352 w 859"/>
                <a:gd name="T21" fmla="*/ 939 h 1663"/>
                <a:gd name="T22" fmla="*/ 469 w 859"/>
                <a:gd name="T23" fmla="*/ 901 h 1663"/>
                <a:gd name="T24" fmla="*/ 568 w 859"/>
                <a:gd name="T25" fmla="*/ 1176 h 1663"/>
                <a:gd name="T26" fmla="*/ 631 w 859"/>
                <a:gd name="T27" fmla="*/ 1401 h 1663"/>
                <a:gd name="T28" fmla="*/ 598 w 859"/>
                <a:gd name="T29" fmla="*/ 1466 h 1663"/>
                <a:gd name="T30" fmla="*/ 621 w 859"/>
                <a:gd name="T31" fmla="*/ 1560 h 1663"/>
                <a:gd name="T32" fmla="*/ 667 w 859"/>
                <a:gd name="T33" fmla="*/ 1640 h 1663"/>
                <a:gd name="T34" fmla="*/ 694 w 859"/>
                <a:gd name="T35" fmla="*/ 1564 h 1663"/>
                <a:gd name="T36" fmla="*/ 748 w 859"/>
                <a:gd name="T37" fmla="*/ 1610 h 1663"/>
                <a:gd name="T38" fmla="*/ 831 w 859"/>
                <a:gd name="T39" fmla="*/ 1598 h 1663"/>
                <a:gd name="T40" fmla="*/ 820 w 859"/>
                <a:gd name="T41" fmla="*/ 1528 h 1663"/>
                <a:gd name="T42" fmla="*/ 764 w 859"/>
                <a:gd name="T43" fmla="*/ 1351 h 1663"/>
                <a:gd name="T44" fmla="*/ 796 w 859"/>
                <a:gd name="T45" fmla="*/ 996 h 1663"/>
                <a:gd name="T46" fmla="*/ 845 w 859"/>
                <a:gd name="T47" fmla="*/ 940 h 1663"/>
                <a:gd name="T48" fmla="*/ 845 w 859"/>
                <a:gd name="T49" fmla="*/ 869 h 1663"/>
                <a:gd name="T50" fmla="*/ 792 w 859"/>
                <a:gd name="T51" fmla="*/ 314 h 1663"/>
                <a:gd name="T52" fmla="*/ 635 w 859"/>
                <a:gd name="T53" fmla="*/ 247 h 1663"/>
                <a:gd name="T54" fmla="*/ 616 w 859"/>
                <a:gd name="T55" fmla="*/ 199 h 1663"/>
                <a:gd name="T56" fmla="*/ 636 w 859"/>
                <a:gd name="T57" fmla="*/ 140 h 1663"/>
                <a:gd name="T58" fmla="*/ 535 w 859"/>
                <a:gd name="T59" fmla="*/ 23 h 1663"/>
                <a:gd name="T60" fmla="*/ 484 w 859"/>
                <a:gd name="T61" fmla="*/ 127 h 1663"/>
                <a:gd name="T62" fmla="*/ 490 w 859"/>
                <a:gd name="T63" fmla="*/ 182 h 1663"/>
                <a:gd name="T64" fmla="*/ 0 w 859"/>
                <a:gd name="T65" fmla="*/ 0 h 1663"/>
                <a:gd name="T66" fmla="*/ 859 w 859"/>
                <a:gd name="T67" fmla="*/ 1663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859" h="1663">
                  <a:moveTo>
                    <a:pt x="498" y="221"/>
                  </a:moveTo>
                  <a:cubicBezTo>
                    <a:pt x="498" y="221"/>
                    <a:pt x="495" y="230"/>
                    <a:pt x="479" y="232"/>
                  </a:cubicBezTo>
                  <a:cubicBezTo>
                    <a:pt x="358" y="267"/>
                    <a:pt x="358" y="267"/>
                    <a:pt x="358" y="267"/>
                  </a:cubicBezTo>
                  <a:cubicBezTo>
                    <a:pt x="358" y="267"/>
                    <a:pt x="343" y="268"/>
                    <a:pt x="338" y="284"/>
                  </a:cubicBezTo>
                  <a:cubicBezTo>
                    <a:pt x="338" y="284"/>
                    <a:pt x="330" y="327"/>
                    <a:pt x="330" y="333"/>
                  </a:cubicBezTo>
                  <a:cubicBezTo>
                    <a:pt x="328" y="342"/>
                    <a:pt x="328" y="342"/>
                    <a:pt x="328" y="342"/>
                  </a:cubicBezTo>
                  <a:cubicBezTo>
                    <a:pt x="328" y="342"/>
                    <a:pt x="273" y="438"/>
                    <a:pt x="262" y="449"/>
                  </a:cubicBezTo>
                  <a:cubicBezTo>
                    <a:pt x="262" y="449"/>
                    <a:pt x="249" y="469"/>
                    <a:pt x="247" y="487"/>
                  </a:cubicBezTo>
                  <a:cubicBezTo>
                    <a:pt x="247" y="487"/>
                    <a:pt x="180" y="585"/>
                    <a:pt x="177" y="619"/>
                  </a:cubicBezTo>
                  <a:cubicBezTo>
                    <a:pt x="177" y="619"/>
                    <a:pt x="154" y="635"/>
                    <a:pt x="151" y="673"/>
                  </a:cubicBezTo>
                  <a:cubicBezTo>
                    <a:pt x="151" y="673"/>
                    <a:pt x="117" y="702"/>
                    <a:pt x="102" y="731"/>
                  </a:cubicBezTo>
                  <a:cubicBezTo>
                    <a:pt x="102" y="731"/>
                    <a:pt x="66" y="736"/>
                    <a:pt x="54" y="741"/>
                  </a:cubicBezTo>
                  <a:cubicBezTo>
                    <a:pt x="54" y="741"/>
                    <a:pt x="20" y="746"/>
                    <a:pt x="13" y="759"/>
                  </a:cubicBezTo>
                  <a:cubicBezTo>
                    <a:pt x="0" y="767"/>
                    <a:pt x="0" y="767"/>
                    <a:pt x="0" y="767"/>
                  </a:cubicBezTo>
                  <a:cubicBezTo>
                    <a:pt x="0" y="770"/>
                    <a:pt x="0" y="770"/>
                    <a:pt x="0" y="770"/>
                  </a:cubicBezTo>
                  <a:cubicBezTo>
                    <a:pt x="171" y="771"/>
                    <a:pt x="171" y="771"/>
                    <a:pt x="171" y="771"/>
                  </a:cubicBezTo>
                  <a:cubicBezTo>
                    <a:pt x="171" y="771"/>
                    <a:pt x="233" y="715"/>
                    <a:pt x="230" y="703"/>
                  </a:cubicBezTo>
                  <a:cubicBezTo>
                    <a:pt x="230" y="703"/>
                    <a:pt x="291" y="636"/>
                    <a:pt x="357" y="521"/>
                  </a:cubicBezTo>
                  <a:cubicBezTo>
                    <a:pt x="366" y="519"/>
                    <a:pt x="366" y="519"/>
                    <a:pt x="366" y="519"/>
                  </a:cubicBezTo>
                  <a:cubicBezTo>
                    <a:pt x="366" y="519"/>
                    <a:pt x="373" y="663"/>
                    <a:pt x="348" y="787"/>
                  </a:cubicBezTo>
                  <a:cubicBezTo>
                    <a:pt x="351" y="789"/>
                    <a:pt x="351" y="789"/>
                    <a:pt x="351" y="789"/>
                  </a:cubicBezTo>
                  <a:cubicBezTo>
                    <a:pt x="352" y="939"/>
                    <a:pt x="352" y="939"/>
                    <a:pt x="352" y="939"/>
                  </a:cubicBezTo>
                  <a:cubicBezTo>
                    <a:pt x="352" y="939"/>
                    <a:pt x="425" y="981"/>
                    <a:pt x="442" y="955"/>
                  </a:cubicBezTo>
                  <a:cubicBezTo>
                    <a:pt x="469" y="901"/>
                    <a:pt x="469" y="901"/>
                    <a:pt x="469" y="901"/>
                  </a:cubicBezTo>
                  <a:cubicBezTo>
                    <a:pt x="484" y="900"/>
                    <a:pt x="484" y="900"/>
                    <a:pt x="484" y="900"/>
                  </a:cubicBezTo>
                  <a:cubicBezTo>
                    <a:pt x="484" y="900"/>
                    <a:pt x="517" y="1036"/>
                    <a:pt x="568" y="1176"/>
                  </a:cubicBezTo>
                  <a:cubicBezTo>
                    <a:pt x="571" y="1248"/>
                    <a:pt x="571" y="1248"/>
                    <a:pt x="571" y="1248"/>
                  </a:cubicBezTo>
                  <a:cubicBezTo>
                    <a:pt x="571" y="1248"/>
                    <a:pt x="600" y="1359"/>
                    <a:pt x="631" y="1401"/>
                  </a:cubicBezTo>
                  <a:cubicBezTo>
                    <a:pt x="631" y="1401"/>
                    <a:pt x="632" y="1416"/>
                    <a:pt x="616" y="1424"/>
                  </a:cubicBezTo>
                  <a:cubicBezTo>
                    <a:pt x="616" y="1424"/>
                    <a:pt x="600" y="1439"/>
                    <a:pt x="598" y="1466"/>
                  </a:cubicBezTo>
                  <a:cubicBezTo>
                    <a:pt x="598" y="1466"/>
                    <a:pt x="593" y="1535"/>
                    <a:pt x="621" y="1554"/>
                  </a:cubicBezTo>
                  <a:cubicBezTo>
                    <a:pt x="621" y="1554"/>
                    <a:pt x="624" y="1557"/>
                    <a:pt x="621" y="1560"/>
                  </a:cubicBezTo>
                  <a:cubicBezTo>
                    <a:pt x="621" y="1560"/>
                    <a:pt x="610" y="1585"/>
                    <a:pt x="618" y="1596"/>
                  </a:cubicBezTo>
                  <a:cubicBezTo>
                    <a:pt x="618" y="1596"/>
                    <a:pt x="616" y="1643"/>
                    <a:pt x="667" y="1640"/>
                  </a:cubicBezTo>
                  <a:cubicBezTo>
                    <a:pt x="667" y="1640"/>
                    <a:pt x="713" y="1639"/>
                    <a:pt x="707" y="1598"/>
                  </a:cubicBezTo>
                  <a:cubicBezTo>
                    <a:pt x="694" y="1564"/>
                    <a:pt x="694" y="1564"/>
                    <a:pt x="694" y="1564"/>
                  </a:cubicBezTo>
                  <a:cubicBezTo>
                    <a:pt x="694" y="1564"/>
                    <a:pt x="686" y="1530"/>
                    <a:pt x="726" y="1569"/>
                  </a:cubicBezTo>
                  <a:cubicBezTo>
                    <a:pt x="726" y="1569"/>
                    <a:pt x="746" y="1580"/>
                    <a:pt x="748" y="1610"/>
                  </a:cubicBezTo>
                  <a:cubicBezTo>
                    <a:pt x="748" y="1610"/>
                    <a:pt x="742" y="1663"/>
                    <a:pt x="765" y="1653"/>
                  </a:cubicBezTo>
                  <a:cubicBezTo>
                    <a:pt x="831" y="1598"/>
                    <a:pt x="831" y="1598"/>
                    <a:pt x="831" y="1598"/>
                  </a:cubicBezTo>
                  <a:cubicBezTo>
                    <a:pt x="831" y="1598"/>
                    <a:pt x="859" y="1577"/>
                    <a:pt x="850" y="1562"/>
                  </a:cubicBezTo>
                  <a:cubicBezTo>
                    <a:pt x="820" y="1528"/>
                    <a:pt x="820" y="1528"/>
                    <a:pt x="820" y="1528"/>
                  </a:cubicBezTo>
                  <a:cubicBezTo>
                    <a:pt x="820" y="1528"/>
                    <a:pt x="813" y="1527"/>
                    <a:pt x="810" y="1485"/>
                  </a:cubicBezTo>
                  <a:cubicBezTo>
                    <a:pt x="810" y="1485"/>
                    <a:pt x="789" y="1383"/>
                    <a:pt x="764" y="1351"/>
                  </a:cubicBezTo>
                  <a:cubicBezTo>
                    <a:pt x="764" y="1351"/>
                    <a:pt x="755" y="1335"/>
                    <a:pt x="766" y="1301"/>
                  </a:cubicBezTo>
                  <a:cubicBezTo>
                    <a:pt x="796" y="996"/>
                    <a:pt x="796" y="996"/>
                    <a:pt x="796" y="996"/>
                  </a:cubicBezTo>
                  <a:cubicBezTo>
                    <a:pt x="796" y="996"/>
                    <a:pt x="811" y="987"/>
                    <a:pt x="820" y="973"/>
                  </a:cubicBezTo>
                  <a:cubicBezTo>
                    <a:pt x="820" y="973"/>
                    <a:pt x="844" y="972"/>
                    <a:pt x="845" y="940"/>
                  </a:cubicBezTo>
                  <a:cubicBezTo>
                    <a:pt x="845" y="940"/>
                    <a:pt x="848" y="914"/>
                    <a:pt x="842" y="875"/>
                  </a:cubicBezTo>
                  <a:cubicBezTo>
                    <a:pt x="845" y="869"/>
                    <a:pt x="845" y="869"/>
                    <a:pt x="845" y="869"/>
                  </a:cubicBezTo>
                  <a:cubicBezTo>
                    <a:pt x="845" y="869"/>
                    <a:pt x="857" y="704"/>
                    <a:pt x="853" y="667"/>
                  </a:cubicBezTo>
                  <a:cubicBezTo>
                    <a:pt x="853" y="667"/>
                    <a:pt x="852" y="554"/>
                    <a:pt x="792" y="314"/>
                  </a:cubicBezTo>
                  <a:cubicBezTo>
                    <a:pt x="792" y="314"/>
                    <a:pt x="790" y="299"/>
                    <a:pt x="765" y="295"/>
                  </a:cubicBezTo>
                  <a:cubicBezTo>
                    <a:pt x="765" y="295"/>
                    <a:pt x="648" y="258"/>
                    <a:pt x="635" y="247"/>
                  </a:cubicBezTo>
                  <a:cubicBezTo>
                    <a:pt x="635" y="247"/>
                    <a:pt x="622" y="229"/>
                    <a:pt x="616" y="217"/>
                  </a:cubicBezTo>
                  <a:cubicBezTo>
                    <a:pt x="616" y="199"/>
                    <a:pt x="616" y="199"/>
                    <a:pt x="616" y="199"/>
                  </a:cubicBezTo>
                  <a:cubicBezTo>
                    <a:pt x="616" y="199"/>
                    <a:pt x="628" y="206"/>
                    <a:pt x="642" y="170"/>
                  </a:cubicBezTo>
                  <a:cubicBezTo>
                    <a:pt x="642" y="170"/>
                    <a:pt x="664" y="142"/>
                    <a:pt x="636" y="140"/>
                  </a:cubicBezTo>
                  <a:cubicBezTo>
                    <a:pt x="636" y="140"/>
                    <a:pt x="652" y="61"/>
                    <a:pt x="617" y="54"/>
                  </a:cubicBezTo>
                  <a:cubicBezTo>
                    <a:pt x="617" y="54"/>
                    <a:pt x="610" y="0"/>
                    <a:pt x="535" y="23"/>
                  </a:cubicBezTo>
                  <a:cubicBezTo>
                    <a:pt x="535" y="23"/>
                    <a:pt x="496" y="31"/>
                    <a:pt x="484" y="92"/>
                  </a:cubicBezTo>
                  <a:cubicBezTo>
                    <a:pt x="484" y="127"/>
                    <a:pt x="484" y="127"/>
                    <a:pt x="484" y="127"/>
                  </a:cubicBezTo>
                  <a:cubicBezTo>
                    <a:pt x="484" y="127"/>
                    <a:pt x="474" y="121"/>
                    <a:pt x="477" y="142"/>
                  </a:cubicBezTo>
                  <a:cubicBezTo>
                    <a:pt x="477" y="142"/>
                    <a:pt x="484" y="183"/>
                    <a:pt x="490" y="182"/>
                  </a:cubicBezTo>
                  <a:lnTo>
                    <a:pt x="498" y="221"/>
                  </a:ln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chemeClr val="bg1">
                    <a:lumMod val="75000"/>
                  </a:schemeClr>
                </a:solidFill>
              </a:endParaRPr>
            </a:p>
          </p:txBody>
        </p:sp>
        <p:sp>
          <p:nvSpPr>
            <p:cNvPr id="18" name="Freeform 30"/>
            <p:cNvSpPr/>
            <p:nvPr/>
          </p:nvSpPr>
          <p:spPr bwMode="auto">
            <a:xfrm flipH="1">
              <a:off x="476" y="440"/>
              <a:ext cx="248" cy="932"/>
            </a:xfrm>
            <a:custGeom>
              <a:avLst/>
              <a:gdLst>
                <a:gd name="T0" fmla="*/ 2 w 124"/>
                <a:gd name="T1" fmla="*/ 1 h 466"/>
                <a:gd name="T2" fmla="*/ 46 w 124"/>
                <a:gd name="T3" fmla="*/ 55 h 466"/>
                <a:gd name="T4" fmla="*/ 61 w 124"/>
                <a:gd name="T5" fmla="*/ 56 h 466"/>
                <a:gd name="T6" fmla="*/ 78 w 124"/>
                <a:gd name="T7" fmla="*/ 51 h 466"/>
                <a:gd name="T8" fmla="*/ 119 w 124"/>
                <a:gd name="T9" fmla="*/ 4 h 466"/>
                <a:gd name="T10" fmla="*/ 120 w 124"/>
                <a:gd name="T11" fmla="*/ 0 h 466"/>
                <a:gd name="T12" fmla="*/ 124 w 124"/>
                <a:gd name="T13" fmla="*/ 7 h 466"/>
                <a:gd name="T14" fmla="*/ 107 w 124"/>
                <a:gd name="T15" fmla="*/ 327 h 466"/>
                <a:gd name="T16" fmla="*/ 117 w 124"/>
                <a:gd name="T17" fmla="*/ 430 h 466"/>
                <a:gd name="T18" fmla="*/ 20 w 124"/>
                <a:gd name="T19" fmla="*/ 456 h 466"/>
                <a:gd name="T20" fmla="*/ 0 w 124"/>
                <a:gd name="T21" fmla="*/ 5 h 466"/>
                <a:gd name="T22" fmla="*/ 2 w 124"/>
                <a:gd name="T23" fmla="*/ 1 h 466"/>
                <a:gd name="T24" fmla="*/ 0 w 124"/>
                <a:gd name="T25" fmla="*/ 0 h 466"/>
                <a:gd name="T26" fmla="*/ 124 w 124"/>
                <a:gd name="T27" fmla="*/ 46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24" h="466">
                  <a:moveTo>
                    <a:pt x="2" y="1"/>
                  </a:moveTo>
                  <a:cubicBezTo>
                    <a:pt x="2" y="1"/>
                    <a:pt x="27" y="32"/>
                    <a:pt x="46" y="55"/>
                  </a:cubicBezTo>
                  <a:cubicBezTo>
                    <a:pt x="54" y="57"/>
                    <a:pt x="52" y="57"/>
                    <a:pt x="61" y="56"/>
                  </a:cubicBezTo>
                  <a:cubicBezTo>
                    <a:pt x="61" y="56"/>
                    <a:pt x="67" y="58"/>
                    <a:pt x="78" y="51"/>
                  </a:cubicBezTo>
                  <a:cubicBezTo>
                    <a:pt x="90" y="39"/>
                    <a:pt x="105" y="34"/>
                    <a:pt x="119" y="4"/>
                  </a:cubicBezTo>
                  <a:cubicBezTo>
                    <a:pt x="120" y="0"/>
                    <a:pt x="120" y="0"/>
                    <a:pt x="120" y="0"/>
                  </a:cubicBezTo>
                  <a:cubicBezTo>
                    <a:pt x="124" y="7"/>
                    <a:pt x="124" y="7"/>
                    <a:pt x="124" y="7"/>
                  </a:cubicBezTo>
                  <a:cubicBezTo>
                    <a:pt x="124" y="7"/>
                    <a:pt x="102" y="232"/>
                    <a:pt x="107" y="327"/>
                  </a:cubicBezTo>
                  <a:cubicBezTo>
                    <a:pt x="107" y="327"/>
                    <a:pt x="112" y="421"/>
                    <a:pt x="117" y="430"/>
                  </a:cubicBezTo>
                  <a:cubicBezTo>
                    <a:pt x="117" y="430"/>
                    <a:pt x="42" y="466"/>
                    <a:pt x="20" y="456"/>
                  </a:cubicBezTo>
                  <a:cubicBezTo>
                    <a:pt x="20" y="456"/>
                    <a:pt x="33" y="118"/>
                    <a:pt x="0" y="5"/>
                  </a:cubicBezTo>
                  <a:lnTo>
                    <a:pt x="2"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chemeClr val="bg1">
                    <a:lumMod val="75000"/>
                  </a:schemeClr>
                </a:solidFill>
              </a:endParaRPr>
            </a:p>
          </p:txBody>
        </p:sp>
        <p:sp>
          <p:nvSpPr>
            <p:cNvPr id="19" name="Freeform 31"/>
            <p:cNvSpPr/>
            <p:nvPr/>
          </p:nvSpPr>
          <p:spPr bwMode="auto">
            <a:xfrm flipH="1">
              <a:off x="524" y="550"/>
              <a:ext cx="126" cy="776"/>
            </a:xfrm>
            <a:custGeom>
              <a:avLst/>
              <a:gdLst>
                <a:gd name="T0" fmla="*/ 9 w 63"/>
                <a:gd name="T1" fmla="*/ 0 h 388"/>
                <a:gd name="T2" fmla="*/ 36 w 63"/>
                <a:gd name="T3" fmla="*/ 0 h 388"/>
                <a:gd name="T4" fmla="*/ 47 w 63"/>
                <a:gd name="T5" fmla="*/ 16 h 388"/>
                <a:gd name="T6" fmla="*/ 40 w 63"/>
                <a:gd name="T7" fmla="*/ 34 h 388"/>
                <a:gd name="T8" fmla="*/ 58 w 63"/>
                <a:gd name="T9" fmla="*/ 362 h 388"/>
                <a:gd name="T10" fmla="*/ 33 w 63"/>
                <a:gd name="T11" fmla="*/ 388 h 388"/>
                <a:gd name="T12" fmla="*/ 0 w 63"/>
                <a:gd name="T13" fmla="*/ 370 h 388"/>
                <a:gd name="T14" fmla="*/ 17 w 63"/>
                <a:gd name="T15" fmla="*/ 38 h 388"/>
                <a:gd name="T16" fmla="*/ 3 w 63"/>
                <a:gd name="T17" fmla="*/ 19 h 388"/>
                <a:gd name="T18" fmla="*/ 9 w 63"/>
                <a:gd name="T19" fmla="*/ 0 h 388"/>
                <a:gd name="T20" fmla="*/ 0 w 63"/>
                <a:gd name="T21" fmla="*/ 0 h 388"/>
                <a:gd name="T22" fmla="*/ 63 w 63"/>
                <a:gd name="T23"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63" h="388">
                  <a:moveTo>
                    <a:pt x="9" y="0"/>
                  </a:moveTo>
                  <a:cubicBezTo>
                    <a:pt x="36" y="0"/>
                    <a:pt x="36" y="0"/>
                    <a:pt x="36" y="0"/>
                  </a:cubicBezTo>
                  <a:cubicBezTo>
                    <a:pt x="36" y="0"/>
                    <a:pt x="46" y="12"/>
                    <a:pt x="47" y="16"/>
                  </a:cubicBezTo>
                  <a:cubicBezTo>
                    <a:pt x="47" y="19"/>
                    <a:pt x="43" y="29"/>
                    <a:pt x="40" y="34"/>
                  </a:cubicBezTo>
                  <a:cubicBezTo>
                    <a:pt x="40" y="34"/>
                    <a:pt x="63" y="138"/>
                    <a:pt x="58" y="362"/>
                  </a:cubicBezTo>
                  <a:cubicBezTo>
                    <a:pt x="33" y="388"/>
                    <a:pt x="33" y="388"/>
                    <a:pt x="33" y="388"/>
                  </a:cubicBezTo>
                  <a:cubicBezTo>
                    <a:pt x="0" y="370"/>
                    <a:pt x="0" y="370"/>
                    <a:pt x="0" y="370"/>
                  </a:cubicBezTo>
                  <a:cubicBezTo>
                    <a:pt x="0" y="370"/>
                    <a:pt x="4" y="98"/>
                    <a:pt x="17" y="38"/>
                  </a:cubicBezTo>
                  <a:cubicBezTo>
                    <a:pt x="17" y="38"/>
                    <a:pt x="2" y="22"/>
                    <a:pt x="3" y="19"/>
                  </a:cubicBezTo>
                  <a:lnTo>
                    <a:pt x="9" y="0"/>
                  </a:lnTo>
                  <a:close/>
                </a:path>
              </a:pathLst>
            </a:custGeom>
            <a:solidFill>
              <a:srgbClr val="9914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600">
                <a:solidFill>
                  <a:schemeClr val="bg1">
                    <a:lumMod val="75000"/>
                  </a:schemeClr>
                </a:solidFill>
              </a:endParaRPr>
            </a:p>
          </p:txBody>
        </p:sp>
        <p:sp>
          <p:nvSpPr>
            <p:cNvPr id="20" name="Line 32"/>
            <p:cNvSpPr>
              <a:spLocks noChangeShapeType="1"/>
            </p:cNvSpPr>
            <p:nvPr/>
          </p:nvSpPr>
          <p:spPr bwMode="auto">
            <a:xfrm flipH="1">
              <a:off x="1432" y="554"/>
              <a:ext cx="1" cy="1"/>
            </a:xfrm>
            <a:prstGeom prst="line">
              <a:avLst/>
            </a:prstGeom>
            <a:noFill/>
            <a:ln w="9525" cmpd="sng">
              <a:solidFill>
                <a:schemeClr val="bg1"/>
              </a:solidFill>
              <a:round/>
            </a:ln>
            <a:extLst>
              <a:ext uri="{909E8E84-426E-40DD-AFC4-6F175D3DCCD1}">
                <a14:hiddenFill xmlns:a14="http://schemas.microsoft.com/office/drawing/2010/main">
                  <a:noFill/>
                </a14:hiddenFill>
              </a:ext>
            </a:extLst>
          </p:spPr>
          <p:txBody>
            <a:bodyPr/>
            <a:lstStyle/>
            <a:p>
              <a:endParaRPr lang="zh-CN" altLang="en-US" sz="1600">
                <a:solidFill>
                  <a:schemeClr val="bg1">
                    <a:lumMod val="75000"/>
                  </a:schemeClr>
                </a:solidFill>
              </a:endParaRPr>
            </a:p>
          </p:txBody>
        </p:sp>
        <p:sp>
          <p:nvSpPr>
            <p:cNvPr id="21" name="Line 33"/>
            <p:cNvSpPr>
              <a:spLocks noChangeShapeType="1"/>
            </p:cNvSpPr>
            <p:nvPr/>
          </p:nvSpPr>
          <p:spPr bwMode="auto">
            <a:xfrm flipH="1">
              <a:off x="1432" y="554"/>
              <a:ext cx="1" cy="1"/>
            </a:xfrm>
            <a:prstGeom prst="line">
              <a:avLst/>
            </a:prstGeom>
            <a:noFill/>
            <a:ln w="9525" cmpd="sng">
              <a:solidFill>
                <a:schemeClr val="bg1"/>
              </a:solidFill>
              <a:round/>
            </a:ln>
            <a:extLst>
              <a:ext uri="{909E8E84-426E-40DD-AFC4-6F175D3DCCD1}">
                <a14:hiddenFill xmlns:a14="http://schemas.microsoft.com/office/drawing/2010/main">
                  <a:noFill/>
                </a14:hiddenFill>
              </a:ext>
            </a:extLst>
          </p:spPr>
          <p:txBody>
            <a:bodyPr/>
            <a:lstStyle/>
            <a:p>
              <a:endParaRPr lang="zh-CN" altLang="en-US" sz="1600">
                <a:solidFill>
                  <a:schemeClr val="bg1">
                    <a:lumMod val="75000"/>
                  </a:schemeClr>
                </a:solidFill>
              </a:endParaRPr>
            </a:p>
          </p:txBody>
        </p:sp>
      </p:grpSp>
      <p:grpSp>
        <p:nvGrpSpPr>
          <p:cNvPr id="9" name="Group 8"/>
          <p:cNvGrpSpPr/>
          <p:nvPr/>
        </p:nvGrpSpPr>
        <p:grpSpPr bwMode="auto">
          <a:xfrm>
            <a:off x="887730" y="3750310"/>
            <a:ext cx="9614535" cy="2966085"/>
            <a:chOff x="-386694" y="0"/>
            <a:chExt cx="8497722" cy="2724686"/>
          </a:xfrm>
        </p:grpSpPr>
        <p:pic>
          <p:nvPicPr>
            <p:cNvPr id="10" name="Picture 74"/>
            <p:cNvPicPr>
              <a:picLocks noChangeAspect="1" noChangeArrowheads="1"/>
            </p:cNvPicPr>
            <p:nvPr/>
          </p:nvPicPr>
          <p:blipFill>
            <a:blip r:embed="rId18" cstate="print">
              <a:lum bright="24000"/>
              <a:extLst>
                <a:ext uri="{28A0092B-C50C-407E-A947-70E740481C1C}">
                  <a14:useLocalDpi xmlns:a14="http://schemas.microsoft.com/office/drawing/2010/main" val="0"/>
                </a:ext>
              </a:extLst>
            </a:blip>
            <a:srcRect/>
            <a:stretch>
              <a:fillRect/>
            </a:stretch>
          </p:blipFill>
          <p:spPr bwMode="auto">
            <a:xfrm>
              <a:off x="6930366" y="1152524"/>
              <a:ext cx="1180662" cy="15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35" descr="Bild20"/>
            <p:cNvSpPr>
              <a:spLocks noChangeArrowheads="1"/>
            </p:cNvSpPr>
            <p:nvPr/>
          </p:nvSpPr>
          <p:spPr bwMode="auto">
            <a:xfrm>
              <a:off x="-386694" y="0"/>
              <a:ext cx="7340447" cy="2724686"/>
            </a:xfrm>
            <a:prstGeom prst="roundRect">
              <a:avLst>
                <a:gd name="adj" fmla="val 5556"/>
              </a:avLst>
            </a:prstGeom>
            <a:solidFill>
              <a:srgbClr val="FFFFFF"/>
            </a:solidFill>
            <a:ln w="25400" cmpd="sng">
              <a:solidFill>
                <a:srgbClr val="414042"/>
              </a:solidFill>
              <a:round/>
            </a:ln>
          </p:spPr>
          <p:txBody>
            <a:bodyPr lIns="108000" tIns="108000" rIns="36000" bIns="36000"/>
            <a:lstStyle/>
            <a:p>
              <a:endParaRPr lang="zh-CN" altLang="en-US" sz="1600">
                <a:solidFill>
                  <a:schemeClr val="bg1"/>
                </a:solidFill>
              </a:endParaRPr>
            </a:p>
          </p:txBody>
        </p:sp>
      </p:grpSp>
      <p:sp>
        <p:nvSpPr>
          <p:cNvPr id="12" name="Rectangle 18"/>
          <p:cNvSpPr>
            <a:spLocks noChangeArrowheads="1"/>
          </p:cNvSpPr>
          <p:nvPr>
            <p:custDataLst>
              <p:tags r:id="rId1"/>
            </p:custDataLst>
          </p:nvPr>
        </p:nvSpPr>
        <p:spPr bwMode="auto">
          <a:xfrm>
            <a:off x="1185543" y="3948033"/>
            <a:ext cx="440359" cy="452438"/>
          </a:xfrm>
          <a:prstGeom prst="rect">
            <a:avLst/>
          </a:prstGeom>
          <a:solidFill>
            <a:srgbClr val="0087CD"/>
          </a:solidFill>
          <a:ln>
            <a:noFill/>
          </a:ln>
        </p:spPr>
        <p:txBody>
          <a:bodyPr wrap="none" lIns="68562" tIns="34281" rIns="68562" bIns="34281" anchor="ctr"/>
          <a:lstStyle/>
          <a:p>
            <a:pPr algn="ctr"/>
            <a:r>
              <a:rPr lang="zh-CN" altLang="en-US" sz="1400" b="1">
                <a:solidFill>
                  <a:schemeClr val="bg1"/>
                </a:solidFill>
                <a:sym typeface="宋体" panose="02010600030101010101" pitchFamily="2" charset="-122"/>
              </a:rPr>
              <a:t>1</a:t>
            </a:r>
            <a:endParaRPr lang="zh-CN" altLang="en-US" sz="1600">
              <a:solidFill>
                <a:schemeClr val="bg1"/>
              </a:solidFill>
            </a:endParaRPr>
          </a:p>
        </p:txBody>
      </p:sp>
      <p:sp>
        <p:nvSpPr>
          <p:cNvPr id="13" name="Rectangle 19"/>
          <p:cNvSpPr>
            <a:spLocks noChangeArrowheads="1"/>
          </p:cNvSpPr>
          <p:nvPr>
            <p:custDataLst>
              <p:tags r:id="rId2"/>
            </p:custDataLst>
          </p:nvPr>
        </p:nvSpPr>
        <p:spPr bwMode="auto">
          <a:xfrm>
            <a:off x="1185543" y="4500483"/>
            <a:ext cx="440359" cy="452438"/>
          </a:xfrm>
          <a:prstGeom prst="rect">
            <a:avLst/>
          </a:prstGeom>
          <a:solidFill>
            <a:srgbClr val="0087CD"/>
          </a:solidFill>
          <a:ln>
            <a:noFill/>
          </a:ln>
        </p:spPr>
        <p:txBody>
          <a:bodyPr wrap="none" lIns="68562" tIns="34281" rIns="68562" bIns="34281" anchor="ctr"/>
          <a:lstStyle/>
          <a:p>
            <a:pPr algn="ctr"/>
            <a:r>
              <a:rPr lang="zh-CN" altLang="en-US" sz="1400" b="1">
                <a:solidFill>
                  <a:schemeClr val="bg1"/>
                </a:solidFill>
                <a:sym typeface="宋体" panose="02010600030101010101" pitchFamily="2" charset="-122"/>
              </a:rPr>
              <a:t>2</a:t>
            </a:r>
            <a:endParaRPr lang="zh-CN" altLang="en-US" sz="1600">
              <a:solidFill>
                <a:schemeClr val="bg1"/>
              </a:solidFill>
            </a:endParaRPr>
          </a:p>
        </p:txBody>
      </p:sp>
      <p:sp>
        <p:nvSpPr>
          <p:cNvPr id="14" name="Rectangle 20"/>
          <p:cNvSpPr>
            <a:spLocks noChangeArrowheads="1"/>
          </p:cNvSpPr>
          <p:nvPr>
            <p:custDataLst>
              <p:tags r:id="rId3"/>
            </p:custDataLst>
          </p:nvPr>
        </p:nvSpPr>
        <p:spPr bwMode="auto">
          <a:xfrm>
            <a:off x="1185543" y="5049361"/>
            <a:ext cx="440359" cy="452438"/>
          </a:xfrm>
          <a:prstGeom prst="rect">
            <a:avLst/>
          </a:prstGeom>
          <a:solidFill>
            <a:srgbClr val="0087CD"/>
          </a:solidFill>
          <a:ln>
            <a:noFill/>
          </a:ln>
        </p:spPr>
        <p:txBody>
          <a:bodyPr wrap="none" lIns="68562" tIns="34281" rIns="68562" bIns="34281" anchor="ctr"/>
          <a:lstStyle/>
          <a:p>
            <a:pPr algn="ctr"/>
            <a:r>
              <a:rPr lang="zh-CN" altLang="en-US" sz="1400" b="1">
                <a:solidFill>
                  <a:schemeClr val="bg1"/>
                </a:solidFill>
                <a:sym typeface="宋体" panose="02010600030101010101" pitchFamily="2" charset="-122"/>
              </a:rPr>
              <a:t>3</a:t>
            </a:r>
            <a:endParaRPr lang="zh-CN" altLang="en-US" sz="1600">
              <a:solidFill>
                <a:schemeClr val="bg1"/>
              </a:solidFill>
            </a:endParaRPr>
          </a:p>
        </p:txBody>
      </p:sp>
      <p:sp>
        <p:nvSpPr>
          <p:cNvPr id="15" name="Rectangle 27"/>
          <p:cNvSpPr>
            <a:spLocks noChangeArrowheads="1"/>
          </p:cNvSpPr>
          <p:nvPr>
            <p:custDataLst>
              <p:tags r:id="rId4"/>
            </p:custDataLst>
          </p:nvPr>
        </p:nvSpPr>
        <p:spPr bwMode="auto">
          <a:xfrm>
            <a:off x="1671320" y="3947795"/>
            <a:ext cx="2233295" cy="452755"/>
          </a:xfrm>
          <a:prstGeom prst="rect">
            <a:avLst/>
          </a:prstGeom>
          <a:solidFill>
            <a:srgbClr val="0087CD"/>
          </a:solidFill>
          <a:ln>
            <a:noFill/>
          </a:ln>
        </p:spPr>
        <p:txBody>
          <a:bodyPr wrap="none" lIns="68562" tIns="34281" rIns="68562" bIns="34281" anchor="ctr"/>
          <a:lstStyle/>
          <a:p>
            <a:pPr algn="ctr"/>
            <a:r>
              <a:rPr lang="zh-CN" altLang="en-US" sz="1600" b="1">
                <a:solidFill>
                  <a:schemeClr val="bg1"/>
                </a:solidFill>
                <a:latin typeface="微软雅黑" panose="020B0503020204020204" charset="-122"/>
                <a:ea typeface="微软雅黑" panose="020B0503020204020204" charset="-122"/>
              </a:rPr>
              <a:t>建设单位</a:t>
            </a:r>
          </a:p>
        </p:txBody>
      </p:sp>
      <p:sp>
        <p:nvSpPr>
          <p:cNvPr id="36" name="Rectangle 28"/>
          <p:cNvSpPr>
            <a:spLocks noChangeArrowheads="1"/>
          </p:cNvSpPr>
          <p:nvPr>
            <p:custDataLst>
              <p:tags r:id="rId5"/>
            </p:custDataLst>
          </p:nvPr>
        </p:nvSpPr>
        <p:spPr bwMode="auto">
          <a:xfrm>
            <a:off x="1671320" y="4500245"/>
            <a:ext cx="2233930" cy="452755"/>
          </a:xfrm>
          <a:prstGeom prst="rect">
            <a:avLst/>
          </a:prstGeom>
          <a:solidFill>
            <a:srgbClr val="0087CD"/>
          </a:solidFill>
          <a:ln>
            <a:noFill/>
          </a:ln>
        </p:spPr>
        <p:txBody>
          <a:bodyPr wrap="none" lIns="68562" tIns="34281" rIns="68562" bIns="34281" anchor="ctr"/>
          <a:lstStyle/>
          <a:p>
            <a:pPr algn="ctr"/>
            <a:r>
              <a:rPr lang="zh-CN" altLang="en-US" sz="1600" b="1">
                <a:solidFill>
                  <a:schemeClr val="bg1"/>
                </a:solidFill>
                <a:latin typeface="微软雅黑" panose="020B0503020204020204" charset="-122"/>
                <a:ea typeface="微软雅黑" panose="020B0503020204020204" charset="-122"/>
              </a:rPr>
              <a:t>设计单位</a:t>
            </a:r>
          </a:p>
        </p:txBody>
      </p:sp>
      <p:sp>
        <p:nvSpPr>
          <p:cNvPr id="40" name="Rectangle 29"/>
          <p:cNvSpPr>
            <a:spLocks noChangeArrowheads="1"/>
          </p:cNvSpPr>
          <p:nvPr>
            <p:custDataLst>
              <p:tags r:id="rId6"/>
            </p:custDataLst>
          </p:nvPr>
        </p:nvSpPr>
        <p:spPr bwMode="auto">
          <a:xfrm>
            <a:off x="1671320" y="5049520"/>
            <a:ext cx="2233930" cy="452755"/>
          </a:xfrm>
          <a:prstGeom prst="rect">
            <a:avLst/>
          </a:prstGeom>
          <a:solidFill>
            <a:srgbClr val="0087CD"/>
          </a:solidFill>
          <a:ln>
            <a:noFill/>
          </a:ln>
        </p:spPr>
        <p:txBody>
          <a:bodyPr wrap="none" lIns="68562" tIns="34281" rIns="68562" bIns="34281" anchor="ctr"/>
          <a:lstStyle/>
          <a:p>
            <a:pPr algn="ctr"/>
            <a:r>
              <a:rPr lang="zh-CN" altLang="en-US" sz="1600" b="1">
                <a:solidFill>
                  <a:schemeClr val="bg1"/>
                </a:solidFill>
                <a:latin typeface="微软雅黑" panose="020B0503020204020204" charset="-122"/>
                <a:ea typeface="微软雅黑" panose="020B0503020204020204" charset="-122"/>
              </a:rPr>
              <a:t>监理单位</a:t>
            </a:r>
          </a:p>
        </p:txBody>
      </p:sp>
      <p:sp>
        <p:nvSpPr>
          <p:cNvPr id="45" name="Rectangle 20"/>
          <p:cNvSpPr>
            <a:spLocks noChangeArrowheads="1"/>
          </p:cNvSpPr>
          <p:nvPr>
            <p:custDataLst>
              <p:tags r:id="rId7"/>
            </p:custDataLst>
          </p:nvPr>
        </p:nvSpPr>
        <p:spPr bwMode="auto">
          <a:xfrm>
            <a:off x="1185543" y="5572601"/>
            <a:ext cx="440359" cy="452438"/>
          </a:xfrm>
          <a:prstGeom prst="rect">
            <a:avLst/>
          </a:prstGeom>
          <a:solidFill>
            <a:srgbClr val="0087CD"/>
          </a:solidFill>
          <a:ln>
            <a:noFill/>
          </a:ln>
        </p:spPr>
        <p:txBody>
          <a:bodyPr wrap="none" lIns="68562" tIns="34281" rIns="68562" bIns="34281" anchor="ctr"/>
          <a:lstStyle/>
          <a:p>
            <a:pPr algn="ctr"/>
            <a:r>
              <a:rPr lang="en-US" altLang="zh-CN" sz="1400" b="1">
                <a:solidFill>
                  <a:schemeClr val="bg1"/>
                </a:solidFill>
                <a:sym typeface="宋体" panose="02010600030101010101" pitchFamily="2" charset="-122"/>
              </a:rPr>
              <a:t>4</a:t>
            </a:r>
          </a:p>
        </p:txBody>
      </p:sp>
      <p:sp>
        <p:nvSpPr>
          <p:cNvPr id="46" name="Rectangle 29"/>
          <p:cNvSpPr>
            <a:spLocks noChangeArrowheads="1"/>
          </p:cNvSpPr>
          <p:nvPr>
            <p:custDataLst>
              <p:tags r:id="rId8"/>
            </p:custDataLst>
          </p:nvPr>
        </p:nvSpPr>
        <p:spPr bwMode="auto">
          <a:xfrm>
            <a:off x="1671320" y="5572760"/>
            <a:ext cx="2233930" cy="452755"/>
          </a:xfrm>
          <a:prstGeom prst="rect">
            <a:avLst/>
          </a:prstGeom>
          <a:solidFill>
            <a:srgbClr val="0087CD"/>
          </a:solidFill>
          <a:ln>
            <a:noFill/>
          </a:ln>
        </p:spPr>
        <p:txBody>
          <a:bodyPr wrap="none" lIns="68562" tIns="34281" rIns="68562" bIns="34281" anchor="ctr"/>
          <a:lstStyle/>
          <a:p>
            <a:pPr algn="ctr"/>
            <a:r>
              <a:rPr lang="zh-CN" altLang="en-US" sz="1600" b="1">
                <a:solidFill>
                  <a:schemeClr val="bg1"/>
                </a:solidFill>
                <a:latin typeface="微软雅黑" panose="020B0503020204020204" charset="-122"/>
                <a:ea typeface="微软雅黑" panose="020B0503020204020204" charset="-122"/>
              </a:rPr>
              <a:t>勘察单位</a:t>
            </a:r>
          </a:p>
        </p:txBody>
      </p:sp>
      <p:sp>
        <p:nvSpPr>
          <p:cNvPr id="47" name="Rectangle 27"/>
          <p:cNvSpPr>
            <a:spLocks noChangeArrowheads="1"/>
          </p:cNvSpPr>
          <p:nvPr>
            <p:custDataLst>
              <p:tags r:id="rId9"/>
            </p:custDataLst>
          </p:nvPr>
        </p:nvSpPr>
        <p:spPr bwMode="auto">
          <a:xfrm>
            <a:off x="3959860" y="3947795"/>
            <a:ext cx="4857115" cy="452755"/>
          </a:xfrm>
          <a:prstGeom prst="rect">
            <a:avLst/>
          </a:prstGeom>
          <a:solidFill>
            <a:srgbClr val="0087CD"/>
          </a:solidFill>
          <a:ln>
            <a:noFill/>
          </a:ln>
        </p:spPr>
        <p:txBody>
          <a:bodyPr wrap="none" lIns="68562" tIns="34281" rIns="68562" bIns="34281" anchor="ctr"/>
          <a:lstStyle/>
          <a:p>
            <a:pPr algn="ctr"/>
            <a:r>
              <a:rPr lang="zh-CN" altLang="en-US" sz="1600" b="1">
                <a:solidFill>
                  <a:schemeClr val="bg1"/>
                </a:solidFill>
                <a:latin typeface="微软雅黑" panose="020B0503020204020204" charset="-122"/>
                <a:ea typeface="微软雅黑" panose="020B0503020204020204" charset="-122"/>
              </a:rPr>
              <a:t>无锡惠山新型社区发展有限公司</a:t>
            </a:r>
          </a:p>
        </p:txBody>
      </p:sp>
      <p:sp>
        <p:nvSpPr>
          <p:cNvPr id="49" name="Rectangle 27"/>
          <p:cNvSpPr>
            <a:spLocks noChangeArrowheads="1"/>
          </p:cNvSpPr>
          <p:nvPr>
            <p:custDataLst>
              <p:tags r:id="rId10"/>
            </p:custDataLst>
          </p:nvPr>
        </p:nvSpPr>
        <p:spPr bwMode="auto">
          <a:xfrm>
            <a:off x="3959860" y="4495165"/>
            <a:ext cx="4848225" cy="452755"/>
          </a:xfrm>
          <a:prstGeom prst="rect">
            <a:avLst/>
          </a:prstGeom>
          <a:solidFill>
            <a:srgbClr val="0087CD"/>
          </a:solidFill>
          <a:ln>
            <a:noFill/>
          </a:ln>
        </p:spPr>
        <p:txBody>
          <a:bodyPr wrap="none" lIns="68562" tIns="34281" rIns="68562" bIns="34281" anchor="ctr"/>
          <a:lstStyle/>
          <a:p>
            <a:pPr algn="ctr"/>
            <a:r>
              <a:rPr lang="zh-CN" altLang="en-US" sz="1600" b="1">
                <a:solidFill>
                  <a:schemeClr val="bg1"/>
                </a:solidFill>
                <a:latin typeface="微软雅黑" panose="020B0503020204020204" charset="-122"/>
                <a:ea typeface="微软雅黑" panose="020B0503020204020204" charset="-122"/>
              </a:rPr>
              <a:t>江苏城归设计有限公司</a:t>
            </a:r>
          </a:p>
        </p:txBody>
      </p:sp>
      <p:sp>
        <p:nvSpPr>
          <p:cNvPr id="50" name="Rectangle 27"/>
          <p:cNvSpPr>
            <a:spLocks noChangeArrowheads="1"/>
          </p:cNvSpPr>
          <p:nvPr>
            <p:custDataLst>
              <p:tags r:id="rId11"/>
            </p:custDataLst>
          </p:nvPr>
        </p:nvSpPr>
        <p:spPr bwMode="auto">
          <a:xfrm>
            <a:off x="3959860" y="5042535"/>
            <a:ext cx="4848225" cy="452755"/>
          </a:xfrm>
          <a:prstGeom prst="rect">
            <a:avLst/>
          </a:prstGeom>
          <a:solidFill>
            <a:srgbClr val="0087CD"/>
          </a:solidFill>
          <a:ln>
            <a:noFill/>
          </a:ln>
        </p:spPr>
        <p:txBody>
          <a:bodyPr wrap="none" lIns="68562" tIns="34281" rIns="68562" bIns="34281" anchor="ctr"/>
          <a:lstStyle/>
          <a:p>
            <a:pPr algn="ctr"/>
            <a:r>
              <a:rPr lang="zh-CN" altLang="en-US" sz="1600" b="1">
                <a:solidFill>
                  <a:schemeClr val="bg1"/>
                </a:solidFill>
                <a:latin typeface="微软雅黑" panose="020B0503020204020204" charset="-122"/>
                <a:ea typeface="微软雅黑" panose="020B0503020204020204" charset="-122"/>
              </a:rPr>
              <a:t>江苏省华厦工程项目管理有限公司</a:t>
            </a:r>
          </a:p>
        </p:txBody>
      </p:sp>
      <p:sp>
        <p:nvSpPr>
          <p:cNvPr id="53" name="Rectangle 27"/>
          <p:cNvSpPr>
            <a:spLocks noChangeArrowheads="1"/>
          </p:cNvSpPr>
          <p:nvPr>
            <p:custDataLst>
              <p:tags r:id="rId12"/>
            </p:custDataLst>
          </p:nvPr>
        </p:nvSpPr>
        <p:spPr bwMode="auto">
          <a:xfrm>
            <a:off x="3959860" y="5589905"/>
            <a:ext cx="4848225" cy="452755"/>
          </a:xfrm>
          <a:prstGeom prst="rect">
            <a:avLst/>
          </a:prstGeom>
          <a:solidFill>
            <a:srgbClr val="0087CD"/>
          </a:solidFill>
          <a:ln>
            <a:noFill/>
          </a:ln>
        </p:spPr>
        <p:txBody>
          <a:bodyPr wrap="none" lIns="68562" tIns="34281" rIns="68562" bIns="34281" anchor="ctr"/>
          <a:lstStyle/>
          <a:p>
            <a:pPr algn="ctr"/>
            <a:r>
              <a:rPr lang="zh-CN" altLang="en-US" sz="1600" b="1">
                <a:solidFill>
                  <a:schemeClr val="bg1"/>
                </a:solidFill>
                <a:latin typeface="微软雅黑" panose="020B0503020204020204" charset="-122"/>
                <a:ea typeface="微软雅黑" panose="020B0503020204020204" charset="-122"/>
              </a:rPr>
              <a:t>江苏苏州地质工程勘察院</a:t>
            </a:r>
          </a:p>
        </p:txBody>
      </p:sp>
      <p:sp>
        <p:nvSpPr>
          <p:cNvPr id="54" name="Rectangle 20"/>
          <p:cNvSpPr>
            <a:spLocks noChangeArrowheads="1"/>
          </p:cNvSpPr>
          <p:nvPr>
            <p:custDataLst>
              <p:tags r:id="rId13"/>
            </p:custDataLst>
          </p:nvPr>
        </p:nvSpPr>
        <p:spPr bwMode="auto">
          <a:xfrm>
            <a:off x="1185543" y="6090126"/>
            <a:ext cx="440359" cy="452438"/>
          </a:xfrm>
          <a:prstGeom prst="rect">
            <a:avLst/>
          </a:prstGeom>
          <a:solidFill>
            <a:srgbClr val="0087CD"/>
          </a:solidFill>
          <a:ln>
            <a:noFill/>
          </a:ln>
        </p:spPr>
        <p:txBody>
          <a:bodyPr wrap="none" lIns="68562" tIns="34281" rIns="68562" bIns="34281" anchor="ctr"/>
          <a:lstStyle/>
          <a:p>
            <a:pPr algn="ctr"/>
            <a:r>
              <a:rPr lang="en-US" altLang="zh-CN" sz="1400" b="1">
                <a:solidFill>
                  <a:schemeClr val="bg1"/>
                </a:solidFill>
                <a:sym typeface="宋体" panose="02010600030101010101" pitchFamily="2" charset="-122"/>
              </a:rPr>
              <a:t>5</a:t>
            </a:r>
          </a:p>
        </p:txBody>
      </p:sp>
      <p:sp>
        <p:nvSpPr>
          <p:cNvPr id="56" name="Rectangle 29"/>
          <p:cNvSpPr>
            <a:spLocks noChangeArrowheads="1"/>
          </p:cNvSpPr>
          <p:nvPr>
            <p:custDataLst>
              <p:tags r:id="rId14"/>
            </p:custDataLst>
          </p:nvPr>
        </p:nvSpPr>
        <p:spPr bwMode="auto">
          <a:xfrm>
            <a:off x="1671320" y="6090285"/>
            <a:ext cx="2233930" cy="452755"/>
          </a:xfrm>
          <a:prstGeom prst="rect">
            <a:avLst/>
          </a:prstGeom>
          <a:solidFill>
            <a:srgbClr val="0087CD"/>
          </a:solidFill>
          <a:ln>
            <a:noFill/>
          </a:ln>
        </p:spPr>
        <p:txBody>
          <a:bodyPr wrap="none" lIns="68562" tIns="34281" rIns="68562" bIns="34281" anchor="ctr"/>
          <a:lstStyle/>
          <a:p>
            <a:pPr algn="ctr"/>
            <a:r>
              <a:rPr lang="zh-CN" altLang="en-US" sz="1600" b="1">
                <a:solidFill>
                  <a:schemeClr val="bg1"/>
                </a:solidFill>
                <a:latin typeface="微软雅黑" panose="020B0503020204020204" charset="-122"/>
                <a:ea typeface="微软雅黑" panose="020B0503020204020204" charset="-122"/>
              </a:rPr>
              <a:t>施工单位</a:t>
            </a:r>
          </a:p>
        </p:txBody>
      </p:sp>
      <p:sp>
        <p:nvSpPr>
          <p:cNvPr id="57" name="Rectangle 27"/>
          <p:cNvSpPr>
            <a:spLocks noChangeArrowheads="1"/>
          </p:cNvSpPr>
          <p:nvPr>
            <p:custDataLst>
              <p:tags r:id="rId15"/>
            </p:custDataLst>
          </p:nvPr>
        </p:nvSpPr>
        <p:spPr bwMode="auto">
          <a:xfrm>
            <a:off x="3959860" y="6107430"/>
            <a:ext cx="4848225" cy="452755"/>
          </a:xfrm>
          <a:prstGeom prst="rect">
            <a:avLst/>
          </a:prstGeom>
          <a:solidFill>
            <a:srgbClr val="0087CD"/>
          </a:solidFill>
          <a:ln>
            <a:noFill/>
          </a:ln>
        </p:spPr>
        <p:txBody>
          <a:bodyPr wrap="none" lIns="68562" tIns="34281" rIns="68562" bIns="34281" anchor="ctr"/>
          <a:lstStyle/>
          <a:p>
            <a:pPr algn="ctr"/>
            <a:r>
              <a:rPr lang="zh-CN" altLang="en-US" sz="1400" b="1">
                <a:solidFill>
                  <a:schemeClr val="bg1"/>
                </a:solidFill>
                <a:latin typeface="微软雅黑" panose="020B0503020204020204" charset="-122"/>
                <a:ea typeface="微软雅黑" panose="020B0503020204020204" charset="-122"/>
                <a:sym typeface="+mn-ea"/>
              </a:rPr>
              <a:t>中交一公局集团有限公司</a:t>
            </a:r>
          </a:p>
          <a:p>
            <a:pPr algn="ctr"/>
            <a:r>
              <a:rPr lang="zh-CN" altLang="en-US" sz="1400" b="1">
                <a:solidFill>
                  <a:schemeClr val="bg1"/>
                </a:solidFill>
                <a:latin typeface="微软雅黑" panose="020B0503020204020204" charset="-122"/>
                <a:ea typeface="微软雅黑" panose="020B0503020204020204" charset="-122"/>
              </a:rPr>
              <a:t>无锡市锡山三建实业有限公司</a:t>
            </a:r>
          </a:p>
        </p:txBody>
      </p:sp>
      <p:sp>
        <p:nvSpPr>
          <p:cNvPr id="2"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6" name="图片 5"/>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13055" y="5080"/>
            <a:ext cx="896620" cy="733425"/>
          </a:xfrm>
          <a:prstGeom prst="rect">
            <a:avLst/>
          </a:prstGeom>
        </p:spPr>
      </p:pic>
      <p:pic>
        <p:nvPicPr>
          <p:cNvPr id="3" name="图片 1" descr="a724f8852054afa4c326b5e9710c1fa"/>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35050" y="1581150"/>
            <a:ext cx="3215005" cy="2116455"/>
          </a:xfrm>
          <a:prstGeom prst="rect">
            <a:avLst/>
          </a:prstGeom>
        </p:spPr>
      </p:pic>
      <p:pic>
        <p:nvPicPr>
          <p:cNvPr id="4" name="图片 5" descr="2baea578f5f757f33db4b8f1c04a3c6"/>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766945" y="1122045"/>
            <a:ext cx="4041140" cy="2496185"/>
          </a:xfrm>
          <a:prstGeom prst="rect">
            <a:avLst/>
          </a:prstGeom>
        </p:spPr>
      </p:pic>
      <p:pic>
        <p:nvPicPr>
          <p:cNvPr id="7" name="图片 6" descr="7b0a202020202266696c746572223a202230220a7d0a"/>
          <p:cNvPicPr>
            <a:picLocks noChangeAspect="1"/>
          </p:cNvPicPr>
          <p:nvPr/>
        </p:nvPicPr>
        <p:blipFill>
          <a:blip r:embed="rId22">
            <a:extLst>
              <a:ext uri="{CDFE0825-6DEF-4EF5-8246-60DE8C826C90}">
                <a14:imgProps xmlns:a14="http://schemas.microsoft.com/office/drawing/2010/main" xmlns="">
                  <a14:imgLayer r:embed="rId23">
                    <a14:imgEffect name="5"/>
                  </a14:imgLayer>
                </a14:imgProps>
              </a:ext>
            </a:extLst>
          </a:blip>
          <a:stretch>
            <a:fillRect/>
          </a:stretch>
        </p:blipFill>
        <p:spPr>
          <a:xfrm>
            <a:off x="1805940" y="34925"/>
            <a:ext cx="972820" cy="703580"/>
          </a:xfrm>
          <a:prstGeom prst="rect">
            <a:avLst/>
          </a:prstGeom>
        </p:spPr>
      </p:pic>
      <p:pic>
        <p:nvPicPr>
          <p:cNvPr id="8" name="图片 7"/>
          <p:cNvPicPr>
            <a:picLocks noChangeAspect="1"/>
          </p:cNvPicPr>
          <p:nvPr/>
        </p:nvPicPr>
        <p:blipFill>
          <a:blip r:embed="rId24" cstate="print">
            <a:extLst>
              <a:ext uri="{28A0092B-C50C-407E-A947-70E740481C1C}">
                <a14:useLocalDpi xmlns:a14="http://schemas.microsoft.com/office/drawing/2010/main"/>
              </a:ext>
              <a:ext uri="{CDFE0825-6DEF-4EF5-8246-60DE8C826C90}">
                <a14:imgProps xmlns:a14="http://schemas.microsoft.com/office/drawing/2010/main" xmlns="">
                  <a14:imgLayer r:embed="rId25">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custDataLst>
              <p:tags r:id="rId1"/>
            </p:custDataLst>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custDataLst>
              <p:tags r:id="rId2"/>
            </p:custDataLst>
          </p:nvPr>
        </p:nvSpPr>
        <p:spPr>
          <a:xfrm>
            <a:off x="323185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custDataLst>
              <p:tags r:id="rId3"/>
            </p:custDataLst>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工程概况介绍</a:t>
            </a:r>
          </a:p>
        </p:txBody>
      </p:sp>
      <p:sp>
        <p:nvSpPr>
          <p:cNvPr id="27" name="TextBox 7"/>
          <p:cNvSpPr txBox="1"/>
          <p:nvPr>
            <p:custDataLst>
              <p:tags r:id="rId4"/>
            </p:custDataLst>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安全文明</a:t>
            </a:r>
          </a:p>
          <a:p>
            <a:pPr algn="ctr"/>
            <a:r>
              <a:rPr lang="zh-CN" altLang="en-US" sz="1600" b="1" dirty="0">
                <a:solidFill>
                  <a:schemeClr val="bg1">
                    <a:lumMod val="50000"/>
                  </a:schemeClr>
                </a:solidFill>
                <a:latin typeface="微软雅黑" panose="020B0503020204020204" charset="-122"/>
                <a:ea typeface="微软雅黑" panose="020B0503020204020204" charset="-122"/>
              </a:rPr>
              <a:t>标准化</a:t>
            </a:r>
          </a:p>
        </p:txBody>
      </p:sp>
      <p:sp>
        <p:nvSpPr>
          <p:cNvPr id="28" name="TextBox 9"/>
          <p:cNvSpPr txBox="1"/>
          <p:nvPr>
            <p:custDataLst>
              <p:tags r:id="rId5"/>
            </p:custDataLst>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custDataLst>
              <p:tags r:id="rId6"/>
            </p:custDataLst>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37458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1.3 </a:t>
            </a:r>
            <a:r>
              <a:rPr lang="zh-CN" altLang="en-US" sz="1865" b="1" dirty="0">
                <a:solidFill>
                  <a:schemeClr val="tx1">
                    <a:lumMod val="65000"/>
                    <a:lumOff val="35000"/>
                  </a:schemeClr>
                </a:solidFill>
                <a:latin typeface="微软雅黑" panose="020B0503020204020204" charset="-122"/>
                <a:ea typeface="微软雅黑" panose="020B0503020204020204" charset="-122"/>
              </a:rPr>
              <a:t>主要完成实体及临建工程</a:t>
            </a:r>
          </a:p>
        </p:txBody>
      </p:sp>
      <p:pic>
        <p:nvPicPr>
          <p:cNvPr id="4" name="图片 3" descr="123123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37" name="TextBox 12"/>
          <p:cNvSpPr>
            <a:spLocks noChangeArrowheads="1"/>
          </p:cNvSpPr>
          <p:nvPr>
            <p:custDataLst>
              <p:tags r:id="rId7"/>
            </p:custDataLst>
          </p:nvPr>
        </p:nvSpPr>
        <p:spPr bwMode="auto">
          <a:xfrm>
            <a:off x="6239510" y="2472055"/>
            <a:ext cx="4906645" cy="381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nSpc>
                <a:spcPct val="200000"/>
              </a:lnSpc>
            </a:pP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项目经理部紧邻工地，面积约</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2200</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生活区距离工地</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1.5k</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 </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统一集中建设，食堂，洗浴，卫生间，生活超市，集中晾晒区，引入物业管理，</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24H</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热水供应。工地现场有施工围挡高度</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4M.</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外立面为灰，金色为主，围挡上装备了喷淋联动设备。工地目前有</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20</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台塔机，</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21</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台升降机在场施工。</a:t>
            </a:r>
          </a:p>
        </p:txBody>
      </p:sp>
      <p:sp>
        <p:nvSpPr>
          <p:cNvPr id="38" name="TextBox 13"/>
          <p:cNvSpPr>
            <a:spLocks noChangeArrowheads="1"/>
          </p:cNvSpPr>
          <p:nvPr>
            <p:custDataLst>
              <p:tags r:id="rId8"/>
            </p:custDataLst>
          </p:nvPr>
        </p:nvSpPr>
        <p:spPr bwMode="auto">
          <a:xfrm>
            <a:off x="1055160" y="2200487"/>
            <a:ext cx="3263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sz="1800" b="1" dirty="0">
                <a:solidFill>
                  <a:schemeClr val="accent1"/>
                </a:solidFill>
                <a:latin typeface="微软雅黑" panose="020B0503020204020204" charset="-122"/>
                <a:ea typeface="微软雅黑" panose="020B0503020204020204" charset="-122"/>
                <a:sym typeface="方正正大黑简体" pitchFamily="2" charset="-122"/>
              </a:rPr>
              <a:t>（一）实体工程</a:t>
            </a:r>
          </a:p>
        </p:txBody>
      </p:sp>
      <p:sp>
        <p:nvSpPr>
          <p:cNvPr id="36" name="直接连接符 10"/>
          <p:cNvSpPr>
            <a:spLocks noChangeShapeType="1"/>
          </p:cNvSpPr>
          <p:nvPr/>
        </p:nvSpPr>
        <p:spPr bwMode="auto">
          <a:xfrm>
            <a:off x="5412740" y="2042795"/>
            <a:ext cx="21590" cy="4129405"/>
          </a:xfrm>
          <a:prstGeom prst="line">
            <a:avLst/>
          </a:prstGeom>
          <a:noFill/>
          <a:ln w="9525" cap="flat" cmpd="sng">
            <a:solidFill>
              <a:schemeClr val="tx1">
                <a:lumMod val="50000"/>
                <a:lumOff val="50000"/>
              </a:schemeClr>
            </a:solidFill>
            <a:bevel/>
          </a:ln>
          <a:extLst>
            <a:ext uri="{909E8E84-426E-40DD-AFC4-6F175D3DCCD1}">
              <a14:hiddenFill xmlns:a14="http://schemas.microsoft.com/office/drawing/2010/main">
                <a:noFill/>
              </a14:hiddenFill>
            </a:ext>
          </a:extLst>
        </p:spPr>
        <p:txBody>
          <a:bodyPr/>
          <a:lstStyle/>
          <a:p>
            <a:endParaRPr lang="zh-CN" altLang="en-US" sz="2400"/>
          </a:p>
        </p:txBody>
      </p:sp>
      <p:sp>
        <p:nvSpPr>
          <p:cNvPr id="11" name="TextBox 13"/>
          <p:cNvSpPr>
            <a:spLocks noChangeArrowheads="1"/>
          </p:cNvSpPr>
          <p:nvPr>
            <p:custDataLst>
              <p:tags r:id="rId9"/>
            </p:custDataLst>
          </p:nvPr>
        </p:nvSpPr>
        <p:spPr bwMode="auto">
          <a:xfrm>
            <a:off x="6084995" y="2200487"/>
            <a:ext cx="3263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sz="1800" b="1" dirty="0">
                <a:solidFill>
                  <a:schemeClr val="accent1"/>
                </a:solidFill>
                <a:latin typeface="微软雅黑" panose="020B0503020204020204" charset="-122"/>
                <a:ea typeface="微软雅黑" panose="020B0503020204020204" charset="-122"/>
                <a:sym typeface="方正正大黑简体" pitchFamily="2" charset="-122"/>
              </a:rPr>
              <a:t>（二）临建工程</a:t>
            </a:r>
          </a:p>
        </p:txBody>
      </p:sp>
      <p:sp>
        <p:nvSpPr>
          <p:cNvPr id="13" name="TextBox 12"/>
          <p:cNvSpPr>
            <a:spLocks noChangeArrowheads="1"/>
          </p:cNvSpPr>
          <p:nvPr>
            <p:custDataLst>
              <p:tags r:id="rId10"/>
            </p:custDataLst>
          </p:nvPr>
        </p:nvSpPr>
        <p:spPr bwMode="auto">
          <a:xfrm>
            <a:off x="1184275" y="2472055"/>
            <a:ext cx="3598545" cy="324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nSpc>
                <a:spcPct val="200000"/>
              </a:lnSpc>
            </a:pP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本项目</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21</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栋</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20~27F</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住宅及</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1~2F</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地下车库等组成，其中主楼最高层为</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27</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层</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12</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栋，</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26</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层</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1</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栋，</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25</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层</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6</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栋，</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22</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层</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1</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栋，</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20</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层</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1</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栋，均为剪力墙结构（基础形式为钻孔灌注桩</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筏板基础），地库采用框架结构（基础形式为抗拔方桩</a:t>
            </a:r>
            <a:r>
              <a:rPr lang="en-US" altLang="zh-CN"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a:t>
            </a:r>
            <a:r>
              <a:rPr lang="zh-CN" altLang="en-US" sz="1600" dirty="0">
                <a:solidFill>
                  <a:schemeClr val="tx1">
                    <a:lumMod val="75000"/>
                    <a:lumOff val="25000"/>
                  </a:schemeClr>
                </a:solidFill>
                <a:latin typeface="方正兰亭粗黑_GBK" charset="-122"/>
                <a:ea typeface="微软雅黑" panose="020B0503020204020204" charset="-122"/>
                <a:sym typeface="宋体" panose="02010600030101010101" pitchFamily="2" charset="-122"/>
              </a:rPr>
              <a:t>筏板基础）</a:t>
            </a:r>
          </a:p>
        </p:txBody>
      </p:sp>
      <p:sp>
        <p:nvSpPr>
          <p:cNvPr id="18" name="学论网www.xuelun.me-矩形 4"/>
          <p:cNvSpPr/>
          <p:nvPr>
            <p:custDataLst>
              <p:tags r:id="rId11"/>
            </p:custDataLst>
          </p:nvPr>
        </p:nvSpPr>
        <p:spPr>
          <a:xfrm>
            <a:off x="812800" y="2042795"/>
            <a:ext cx="4160520" cy="4128770"/>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rgbClr val="FFFDFB"/>
              </a:solidFill>
            </a:endParaRPr>
          </a:p>
        </p:txBody>
      </p:sp>
      <p:sp>
        <p:nvSpPr>
          <p:cNvPr id="7" name="学论网www.xuelun.me-矩形 4"/>
          <p:cNvSpPr/>
          <p:nvPr>
            <p:custDataLst>
              <p:tags r:id="rId12"/>
            </p:custDataLst>
          </p:nvPr>
        </p:nvSpPr>
        <p:spPr>
          <a:xfrm>
            <a:off x="5883275" y="2042795"/>
            <a:ext cx="5429885" cy="4128770"/>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solidFill>
                <a:srgbClr val="FFFDFB"/>
              </a:solidFill>
            </a:endParaRPr>
          </a:p>
        </p:txBody>
      </p:sp>
      <p:sp>
        <p:nvSpPr>
          <p:cNvPr id="2" name="TextBox 10"/>
          <p:cNvSpPr txBox="1"/>
          <p:nvPr>
            <p:custDataLst>
              <p:tags r:id="rId13"/>
            </p:custDataLst>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8" name="图片 7" descr="7b0a202020202266696c746572223a202230220a7d0a"/>
          <p:cNvPicPr>
            <a:picLocks noChangeAspect="1"/>
          </p:cNvPicPr>
          <p:nvPr/>
        </p:nvPicPr>
        <p:blipFill>
          <a:blip r:embed="rId17">
            <a:extLst>
              <a:ext uri="{CDFE0825-6DEF-4EF5-8246-60DE8C826C90}">
                <a14:imgProps xmlns:a14="http://schemas.microsoft.com/office/drawing/2010/main" xmlns="">
                  <a14:imgLayer r:embed="rId18">
                    <a14:imgEffect name="5"/>
                  </a14:imgLayer>
                </a14:imgProps>
              </a:ext>
            </a:extLst>
          </a:blip>
          <a:stretch>
            <a:fillRect/>
          </a:stretch>
        </p:blipFill>
        <p:spPr>
          <a:xfrm>
            <a:off x="1805940" y="34925"/>
            <a:ext cx="972820" cy="703580"/>
          </a:xfrm>
          <a:prstGeom prst="rect">
            <a:avLst/>
          </a:prstGeom>
        </p:spPr>
      </p:pic>
      <p:pic>
        <p:nvPicPr>
          <p:cNvPr id="9" name="图片 8"/>
          <p:cNvPicPr>
            <a:picLocks noChangeAspect="1"/>
          </p:cNvPicPr>
          <p:nvPr/>
        </p:nvPicPr>
        <p:blipFill>
          <a:blip r:embed="rId19" cstate="print">
            <a:extLst>
              <a:ext uri="{28A0092B-C50C-407E-A947-70E740481C1C}">
                <a14:useLocalDpi xmlns:a14="http://schemas.microsoft.com/office/drawing/2010/main"/>
              </a:ext>
              <a:ext uri="{CDFE0825-6DEF-4EF5-8246-60DE8C826C90}">
                <a14:imgProps xmlns:a14="http://schemas.microsoft.com/office/drawing/2010/main" xmlns="">
                  <a14:imgLayer r:embed="rId20">
                    <a14:imgEffect name="5"/>
                  </a14:imgLayer>
                </a14:imgProps>
              </a:ext>
            </a:extLst>
          </a:blip>
          <a:stretch>
            <a:fillRect/>
          </a:stretch>
        </p:blipFill>
        <p:spPr>
          <a:xfrm>
            <a:off x="35941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3428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安全文明</a:t>
            </a:r>
          </a:p>
          <a:p>
            <a:pPr algn="ctr"/>
            <a:r>
              <a:rPr lang="zh-CN" altLang="en-US" sz="1600" b="1" dirty="0">
                <a:solidFill>
                  <a:schemeClr val="bg1"/>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12312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2"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sp>
        <p:nvSpPr>
          <p:cNvPr id="6" name="textbox 550"/>
          <p:cNvSpPr/>
          <p:nvPr/>
        </p:nvSpPr>
        <p:spPr>
          <a:xfrm>
            <a:off x="5535425" y="3149367"/>
            <a:ext cx="3173473" cy="559265"/>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1000"/>
              </a:lnSpc>
            </a:pPr>
            <a:r>
              <a:rPr lang="zh-CN" altLang="en-US" sz="3200" kern="0" spc="-10" dirty="0">
                <a:solidFill>
                  <a:srgbClr val="005BC0">
                    <a:alpha val="100000"/>
                  </a:srgbClr>
                </a:solidFill>
                <a:latin typeface="微软雅黑" panose="020B0503020204020204" charset="-122"/>
                <a:ea typeface="微软雅黑" panose="020B0503020204020204" charset="-122"/>
                <a:cs typeface="微软雅黑" panose="020B0503020204020204" charset="-122"/>
              </a:rPr>
              <a:t>安全文明标准化</a:t>
            </a:r>
            <a:endParaRPr sz="3200" dirty="0">
              <a:latin typeface="微软雅黑" panose="020B0503020204020204" charset="-122"/>
              <a:ea typeface="微软雅黑" panose="020B0503020204020204" charset="-122"/>
              <a:cs typeface="微软雅黑" panose="020B0503020204020204" charset="-122"/>
            </a:endParaRPr>
          </a:p>
        </p:txBody>
      </p:sp>
      <p:pic>
        <p:nvPicPr>
          <p:cNvPr id="7" name="picture 32"/>
          <p:cNvPicPr>
            <a:picLocks noChangeAspect="1"/>
          </p:cNvPicPr>
          <p:nvPr/>
        </p:nvPicPr>
        <p:blipFill>
          <a:blip r:embed="rId6"/>
          <a:stretch>
            <a:fillRect/>
          </a:stretch>
        </p:blipFill>
        <p:spPr>
          <a:xfrm>
            <a:off x="4834813" y="2795273"/>
            <a:ext cx="19050" cy="1276349"/>
          </a:xfrm>
          <a:prstGeom prst="rect">
            <a:avLst/>
          </a:prstGeom>
        </p:spPr>
      </p:pic>
      <p:sp>
        <p:nvSpPr>
          <p:cNvPr id="8" name="椭圆 7"/>
          <p:cNvSpPr/>
          <p:nvPr>
            <p:custDataLst>
              <p:tags r:id="rId1"/>
            </p:custDataLst>
          </p:nvPr>
        </p:nvSpPr>
        <p:spPr>
          <a:xfrm>
            <a:off x="3145244" y="2795273"/>
            <a:ext cx="1283419" cy="1283421"/>
          </a:xfrm>
          <a:prstGeom prst="ellipse">
            <a:avLst/>
          </a:prstGeom>
          <a:gradFill flip="none" rotWithShape="1">
            <a:gsLst>
              <a:gs pos="0">
                <a:srgbClr val="5B9BD5">
                  <a:lumMod val="50000"/>
                </a:srgbClr>
              </a:gs>
              <a:gs pos="47000">
                <a:srgbClr val="5B9BD5">
                  <a:lumMod val="75000"/>
                </a:srgbClr>
              </a:gs>
              <a:gs pos="100000">
                <a:srgbClr val="00B0F0"/>
              </a:gs>
            </a:gsLst>
            <a:lin ang="18000000" scaled="0"/>
            <a:tileRect/>
          </a:gradFill>
          <a:ln w="12700" cap="flat" cmpd="sng" algn="ctr">
            <a:noFill/>
            <a:prstDash val="solid"/>
            <a:miter lim="800000"/>
          </a:ln>
          <a:effectLst>
            <a:outerShdw blurRad="685800" dist="571500" dir="8100000" sx="79000" sy="79000" algn="r" rotWithShape="0">
              <a:prstClr val="black">
                <a:alpha val="7000"/>
              </a:prst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prstClr val="white"/>
              </a:solidFill>
              <a:effectLst/>
              <a:uLnTx/>
              <a:uFillTx/>
              <a:cs typeface="+mn-ea"/>
              <a:sym typeface="+mn-lt"/>
            </a:endParaRPr>
          </a:p>
        </p:txBody>
      </p:sp>
      <p:sp>
        <p:nvSpPr>
          <p:cNvPr id="9" name="矩形 8"/>
          <p:cNvSpPr>
            <a:spLocks noChangeArrowheads="1"/>
          </p:cNvSpPr>
          <p:nvPr>
            <p:custDataLst>
              <p:tags r:id="rId2"/>
            </p:custDataLst>
          </p:nvPr>
        </p:nvSpPr>
        <p:spPr bwMode="auto">
          <a:xfrm>
            <a:off x="3489352" y="3123865"/>
            <a:ext cx="595018"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b="0" i="0" u="none" strike="noStrike" kern="0" cap="none" spc="0" normalizeH="0" baseline="0" noProof="0" dirty="0">
                <a:ln>
                  <a:noFill/>
                </a:ln>
                <a:solidFill>
                  <a:prstClr val="white"/>
                </a:solidFill>
                <a:effectLst/>
                <a:uLnTx/>
                <a:uFillTx/>
                <a:latin typeface="+mn-lt"/>
                <a:ea typeface="+mn-ea"/>
                <a:cs typeface="+mn-ea"/>
                <a:sym typeface="+mn-lt"/>
              </a:rPr>
              <a:t>二</a:t>
            </a:r>
          </a:p>
        </p:txBody>
      </p:sp>
      <p:pic>
        <p:nvPicPr>
          <p:cNvPr id="3" name="图片 2" descr="7b0a202020202266696c746572223a202230220a7d0a"/>
          <p:cNvPicPr>
            <a:picLocks noChangeAspect="1"/>
          </p:cNvPicPr>
          <p:nvPr/>
        </p:nvPicPr>
        <p:blipFill>
          <a:blip r:embed="rId7">
            <a:extLst>
              <a:ext uri="{CDFE0825-6DEF-4EF5-8246-60DE8C826C90}">
                <a14:imgProps xmlns:a14="http://schemas.microsoft.com/office/drawing/2010/main" xmlns="">
                  <a14:imgLayer r:embed="rId8">
                    <a14:imgEffect name="5"/>
                  </a14:imgLayer>
                </a14:imgProps>
              </a:ext>
            </a:extLst>
          </a:blip>
          <a:stretch>
            <a:fillRect/>
          </a:stretch>
        </p:blipFill>
        <p:spPr>
          <a:xfrm>
            <a:off x="1805940" y="34925"/>
            <a:ext cx="972820" cy="703580"/>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a:ext>
              <a:ext uri="{CDFE0825-6DEF-4EF5-8246-60DE8C826C90}">
                <a14:imgProps xmlns:a14="http://schemas.microsoft.com/office/drawing/2010/main" xmlns="">
                  <a14:imgLayer r:embed="rId10">
                    <a14:imgEffect name="5"/>
                  </a14:imgLayer>
                </a14:imgProps>
              </a:ext>
            </a:extLst>
          </a:blip>
          <a:stretch>
            <a:fillRect/>
          </a:stretch>
        </p:blipFill>
        <p:spPr>
          <a:xfrm>
            <a:off x="303530" y="-3175"/>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3428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安全文明</a:t>
            </a:r>
          </a:p>
          <a:p>
            <a:pPr algn="ctr"/>
            <a:r>
              <a:rPr lang="zh-CN" altLang="en-US" sz="1600" b="1" dirty="0">
                <a:solidFill>
                  <a:schemeClr val="bg1"/>
                </a:solidFill>
                <a:latin typeface="微软雅黑" panose="020B0503020204020204" charset="-122"/>
                <a:ea typeface="微软雅黑" panose="020B0503020204020204" charset="-122"/>
              </a:rPr>
              <a:t>标准化</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37458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2. </a:t>
            </a:r>
            <a:r>
              <a:rPr lang="zh-CN" altLang="en-US" sz="1865" b="1" dirty="0">
                <a:solidFill>
                  <a:schemeClr val="tx1">
                    <a:lumMod val="65000"/>
                    <a:lumOff val="35000"/>
                  </a:schemeClr>
                </a:solidFill>
                <a:latin typeface="微软雅黑" panose="020B0503020204020204" charset="-122"/>
                <a:ea typeface="微软雅黑" panose="020B0503020204020204" charset="-122"/>
              </a:rPr>
              <a:t>安全文明标准化</a:t>
            </a:r>
          </a:p>
        </p:txBody>
      </p:sp>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21" name="矩形 20"/>
          <p:cNvSpPr>
            <a:spLocks noChangeArrowheads="1"/>
          </p:cNvSpPr>
          <p:nvPr/>
        </p:nvSpPr>
        <p:spPr bwMode="auto">
          <a:xfrm>
            <a:off x="5774055" y="2461578"/>
            <a:ext cx="3400425" cy="1931987"/>
          </a:xfrm>
          <a:prstGeom prst="rect">
            <a:avLst/>
          </a:prstGeom>
          <a:noFill/>
          <a:ln w="9525">
            <a:noFill/>
            <a:miter lim="800000"/>
          </a:ln>
        </p:spPr>
        <p:txBody>
          <a:bodyPr lIns="68573" tIns="34287" rIns="68573" bIns="34287">
            <a:spAutoFit/>
          </a:bodyPr>
          <a:lstStyle/>
          <a:p>
            <a:pPr>
              <a:lnSpc>
                <a:spcPct val="130000"/>
              </a:lnSpc>
              <a:spcAft>
                <a:spcPts val="375"/>
              </a:spcAft>
              <a:buFont typeface="Arial" panose="020B0604020202020204" pitchFamily="34" charset="0"/>
              <a:buNone/>
            </a:pPr>
            <a:r>
              <a:rPr lang="zh-CN" altLang="en-US" sz="1100" dirty="0">
                <a:solidFill>
                  <a:srgbClr val="F8F8F8"/>
                </a:solidFill>
                <a:latin typeface="微软雅黑" panose="020B0503020204020204" charset="-122"/>
                <a:ea typeface="微软雅黑" panose="020B0503020204020204" charset="-122"/>
                <a:sym typeface="微软雅黑" panose="020B0503020204020204" charset="-122"/>
              </a:rPr>
              <a:t>       右键点击图片选择设置图片格式可直接替换图片。</a:t>
            </a:r>
            <a:endParaRPr lang="en-US" altLang="zh-CN" sz="1100" dirty="0">
              <a:solidFill>
                <a:srgbClr val="F8F8F8"/>
              </a:solidFill>
              <a:latin typeface="微软雅黑" panose="020B0503020204020204" charset="-122"/>
              <a:ea typeface="微软雅黑" panose="020B0503020204020204" charset="-122"/>
              <a:sym typeface="微软雅黑" panose="020B0503020204020204" charset="-122"/>
            </a:endParaRPr>
          </a:p>
          <a:p>
            <a:pPr>
              <a:lnSpc>
                <a:spcPct val="130000"/>
              </a:lnSpc>
              <a:spcAft>
                <a:spcPts val="375"/>
              </a:spcAft>
              <a:buFont typeface="Arial" panose="020B0604020202020204" pitchFamily="34" charset="0"/>
              <a:buNone/>
            </a:pPr>
            <a:r>
              <a:rPr lang="zh-CN" altLang="en-US" sz="1100" dirty="0">
                <a:solidFill>
                  <a:srgbClr val="F8F8F8"/>
                </a:solidFill>
                <a:latin typeface="微软雅黑" panose="020B0503020204020204" charset="-122"/>
                <a:ea typeface="微软雅黑" panose="020B0503020204020204" charset="-122"/>
                <a:sym typeface="微软雅黑" panose="020B0503020204020204" charset="-122"/>
              </a:rPr>
              <a:t>       您可以点击文字框输入您的描述说明，或者通过复制粘贴，在此录入上述图表的综合描述说明。</a:t>
            </a:r>
            <a:endParaRPr lang="en-US" altLang="zh-CN" sz="1100" dirty="0">
              <a:solidFill>
                <a:srgbClr val="F8F8F8"/>
              </a:solidFill>
              <a:latin typeface="微软雅黑" panose="020B0503020204020204" charset="-122"/>
              <a:ea typeface="微软雅黑" panose="020B0503020204020204" charset="-122"/>
              <a:sym typeface="微软雅黑" panose="020B0503020204020204" charset="-122"/>
            </a:endParaRPr>
          </a:p>
          <a:p>
            <a:pPr>
              <a:lnSpc>
                <a:spcPct val="130000"/>
              </a:lnSpc>
              <a:spcAft>
                <a:spcPts val="375"/>
              </a:spcAft>
              <a:buFont typeface="Arial" panose="020B0604020202020204" pitchFamily="34" charset="0"/>
              <a:buNone/>
            </a:pPr>
            <a:r>
              <a:rPr lang="zh-CN" altLang="en-US" sz="1100" dirty="0">
                <a:solidFill>
                  <a:srgbClr val="F8F8F8"/>
                </a:solidFill>
                <a:latin typeface="微软雅黑" panose="020B0503020204020204" charset="-122"/>
                <a:ea typeface="微软雅黑" panose="020B0503020204020204" charset="-122"/>
                <a:sym typeface="微软雅黑" panose="020B0503020204020204" charset="-122"/>
              </a:rPr>
              <a:t>       在此录入上述图表的综合描述说明，在此录入上述图表的综合描述说明，在此录入上述图表的综合描述说明，在此录入上述图表的综合描述说明，在此录入上述图表的综合描述说明 。</a:t>
            </a:r>
            <a:endParaRPr lang="en-US" altLang="zh-CN" sz="1100" dirty="0">
              <a:solidFill>
                <a:srgbClr val="F8F8F8"/>
              </a:solidFill>
              <a:latin typeface="微软雅黑" panose="020B0503020204020204" charset="-122"/>
              <a:ea typeface="微软雅黑" panose="020B0503020204020204" charset="-122"/>
              <a:sym typeface="微软雅黑" panose="020B0503020204020204" charset="-122"/>
            </a:endParaRPr>
          </a:p>
        </p:txBody>
      </p:sp>
      <p:pic>
        <p:nvPicPr>
          <p:cNvPr id="14" name="图片 13"/>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2218805" y="4384715"/>
            <a:ext cx="7963708" cy="2295960"/>
          </a:xfrm>
          <a:prstGeom prst="rect">
            <a:avLst/>
          </a:prstGeom>
        </p:spPr>
      </p:pic>
      <p:sp>
        <p:nvSpPr>
          <p:cNvPr id="15" name="矩形 14"/>
          <p:cNvSpPr/>
          <p:nvPr userDrawn="1">
            <p:custDataLst>
              <p:tags r:id="rId1"/>
            </p:custDataLst>
          </p:nvPr>
        </p:nvSpPr>
        <p:spPr>
          <a:xfrm>
            <a:off x="0" y="3048000"/>
            <a:ext cx="12192000" cy="3810000"/>
          </a:xfrm>
          <a:prstGeom prst="rect">
            <a:avLst/>
          </a:prstGeom>
          <a:solidFill>
            <a:srgbClr val="0070C0"/>
          </a:solidFill>
          <a:ln w="12700" cap="flat" cmpd="sng" algn="ctr">
            <a:noFill/>
            <a:prstDash val="solid"/>
            <a:miter lim="800000"/>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16" name="矩形 15"/>
          <p:cNvSpPr/>
          <p:nvPr>
            <p:custDataLst>
              <p:tags r:id="rId2"/>
            </p:custDataLst>
          </p:nvPr>
        </p:nvSpPr>
        <p:spPr>
          <a:xfrm>
            <a:off x="701040" y="1828800"/>
            <a:ext cx="10800715" cy="3823970"/>
          </a:xfrm>
          <a:prstGeom prst="rect">
            <a:avLst/>
          </a:prstGeom>
          <a:solidFill>
            <a:srgbClr val="FFFFFF"/>
          </a:solidFill>
          <a:ln>
            <a:noFill/>
          </a:ln>
          <a:effectLst>
            <a:outerShdw blurRad="127000" dist="38100" dir="5400000" algn="t" rotWithShape="0">
              <a:schemeClr val="dk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pPr>
            <a:endParaRPr kumimoji="1" lang="zh-CN" altLang="en-US" sz="1600" b="1" noProof="0" dirty="0">
              <a:ln>
                <a:noFill/>
              </a:ln>
              <a:solidFill>
                <a:srgbClr val="FF0000"/>
              </a:solidFill>
              <a:effectLst/>
              <a:uLnTx/>
              <a:uFillTx/>
              <a:latin typeface="微软雅黑" panose="020B0503020204020204" charset="-122"/>
              <a:ea typeface="微软雅黑" panose="020B0503020204020204" charset="-122"/>
              <a:sym typeface="+mn-ea"/>
            </a:endParaRPr>
          </a:p>
        </p:txBody>
      </p:sp>
      <p:sp>
        <p:nvSpPr>
          <p:cNvPr id="2"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3" name="图片 2"/>
          <p:cNvPicPr>
            <a:picLocks noChangeAspect="1"/>
          </p:cNvPicPr>
          <p:nvPr>
            <p:custDataLst>
              <p:tags r:id="rId3"/>
            </p:custDataLst>
          </p:nvPr>
        </p:nvPicPr>
        <p:blipFill>
          <a:blip r:embed="rId7">
            <a:extLst>
              <a:ext uri="{CDFE0825-6DEF-4EF5-8246-60DE8C826C90}">
                <a14:imgProps xmlns:a14="http://schemas.microsoft.com/office/drawing/2010/main" xmlns="">
                  <a14:imgLayer r:embed="rId8">
                    <a14:imgEffect name="11"/>
                  </a14:imgLayer>
                </a14:imgProps>
              </a:ext>
            </a:extLst>
          </a:blip>
          <a:stretch>
            <a:fillRect/>
          </a:stretch>
        </p:blipFill>
        <p:spPr>
          <a:xfrm>
            <a:off x="701040" y="1653540"/>
            <a:ext cx="10800715" cy="3998595"/>
          </a:xfrm>
          <a:prstGeom prst="rect">
            <a:avLst/>
          </a:prstGeom>
        </p:spPr>
      </p:pic>
      <p:pic>
        <p:nvPicPr>
          <p:cNvPr id="6" name="图片 5"/>
          <p:cNvPicPr>
            <a:picLocks noChangeAspect="1"/>
          </p:cNvPicPr>
          <p:nvPr/>
        </p:nvPicPr>
        <p:blipFill>
          <a:blip r:embed="rId9"/>
          <a:stretch>
            <a:fillRect/>
          </a:stretch>
        </p:blipFill>
        <p:spPr>
          <a:xfrm>
            <a:off x="1692910" y="139065"/>
            <a:ext cx="837565" cy="606425"/>
          </a:xfrm>
          <a:prstGeom prst="rect">
            <a:avLst/>
          </a:prstGeom>
        </p:spPr>
      </p:pic>
      <p:pic>
        <p:nvPicPr>
          <p:cNvPr id="7" name="图片 6" descr="7b0a202020202266696c746572223a202230220a7d0a"/>
          <p:cNvPicPr>
            <a:picLocks noChangeAspect="1"/>
          </p:cNvPicPr>
          <p:nvPr/>
        </p:nvPicPr>
        <p:blipFill>
          <a:blip r:embed="rId10">
            <a:extLst>
              <a:ext uri="{CDFE0825-6DEF-4EF5-8246-60DE8C826C90}">
                <a14:imgProps xmlns:a14="http://schemas.microsoft.com/office/drawing/2010/main" xmlns="">
                  <a14:imgLayer r:embed="rId11">
                    <a14:imgEffect name="5"/>
                  </a14:imgLayer>
                </a14:imgProps>
              </a:ext>
            </a:extLst>
          </a:blip>
          <a:stretch>
            <a:fillRect/>
          </a:stretch>
        </p:blipFill>
        <p:spPr>
          <a:xfrm>
            <a:off x="1692910" y="67310"/>
            <a:ext cx="972820" cy="703580"/>
          </a:xfrm>
          <a:prstGeom prst="rect">
            <a:avLst/>
          </a:prstGeom>
        </p:spPr>
      </p:pic>
      <p:pic>
        <p:nvPicPr>
          <p:cNvPr id="11" name="图片 10"/>
          <p:cNvPicPr>
            <a:picLocks noChangeAspect="1"/>
          </p:cNvPicPr>
          <p:nvPr/>
        </p:nvPicPr>
        <p:blipFill>
          <a:blip r:embed="rId12" cstate="print">
            <a:extLst>
              <a:ext uri="{28A0092B-C50C-407E-A947-70E740481C1C}">
                <a14:useLocalDpi xmlns:a14="http://schemas.microsoft.com/office/drawing/2010/main"/>
              </a:ext>
              <a:ext uri="{CDFE0825-6DEF-4EF5-8246-60DE8C826C90}">
                <a14:imgProps xmlns:a14="http://schemas.microsoft.com/office/drawing/2010/main" xmlns="">
                  <a14:imgLayer r:embed="rId13">
                    <a14:imgEffect name="5"/>
                  </a14:imgLayer>
                </a14:imgProps>
              </a:ext>
            </a:extLst>
          </a:blip>
          <a:stretch>
            <a:fillRect/>
          </a:stretch>
        </p:blipFill>
        <p:spPr>
          <a:xfrm>
            <a:off x="190500" y="29210"/>
            <a:ext cx="906145" cy="7416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2800" y="3819525"/>
            <a:ext cx="6069330" cy="2657475"/>
          </a:xfrm>
          <a:prstGeom prst="rect">
            <a:avLst/>
          </a:prstGeom>
        </p:spPr>
      </p:pic>
      <p:sp>
        <p:nvSpPr>
          <p:cNvPr id="22" name="矩形 4"/>
          <p:cNvSpPr/>
          <p:nvPr/>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23" name="直接连接符 22"/>
          <p:cNvCxnSpPr/>
          <p:nvPr/>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34285"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25" name="直接连接符 24"/>
          <p:cNvCxnSpPr/>
          <p:nvPr/>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6"/>
          <p:cNvSpPr txBox="1"/>
          <p:nvPr/>
        </p:nvSpPr>
        <p:spPr>
          <a:xfrm>
            <a:off x="3374949" y="215903"/>
            <a:ext cx="1344000" cy="340995"/>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工程概况介绍</a:t>
            </a:r>
          </a:p>
        </p:txBody>
      </p:sp>
      <p:sp>
        <p:nvSpPr>
          <p:cNvPr id="27" name="TextBox 7"/>
          <p:cNvSpPr txBox="1"/>
          <p:nvPr/>
        </p:nvSpPr>
        <p:spPr>
          <a:xfrm>
            <a:off x="5076749" y="101604"/>
            <a:ext cx="1344000" cy="587375"/>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安全文明质量管理</a:t>
            </a:r>
          </a:p>
        </p:txBody>
      </p:sp>
      <p:sp>
        <p:nvSpPr>
          <p:cNvPr id="28" name="TextBox 9"/>
          <p:cNvSpPr txBox="1"/>
          <p:nvPr/>
        </p:nvSpPr>
        <p:spPr>
          <a:xfrm>
            <a:off x="6778549"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智慧应用管理</a:t>
            </a:r>
          </a:p>
        </p:txBody>
      </p:sp>
      <p:sp>
        <p:nvSpPr>
          <p:cNvPr id="30" name="TextBox 11"/>
          <p:cNvSpPr txBox="1"/>
          <p:nvPr/>
        </p:nvSpPr>
        <p:spPr>
          <a:xfrm>
            <a:off x="10182151" y="215903"/>
            <a:ext cx="1344000" cy="340995"/>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绿色施工管理</a:t>
            </a:r>
          </a:p>
        </p:txBody>
      </p:sp>
      <p:cxnSp>
        <p:nvCxnSpPr>
          <p:cNvPr id="31" name="直接连接符 30"/>
          <p:cNvCxnSpPr/>
          <p:nvPr/>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25752" y="1528840"/>
            <a:ext cx="4194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6"/>
          <p:cNvSpPr txBox="1"/>
          <p:nvPr/>
        </p:nvSpPr>
        <p:spPr>
          <a:xfrm>
            <a:off x="812800" y="1108710"/>
            <a:ext cx="4160520" cy="382270"/>
          </a:xfrm>
          <a:prstGeom prst="rect">
            <a:avLst/>
          </a:prstGeom>
          <a:noFill/>
        </p:spPr>
        <p:txBody>
          <a:bodyPr wrap="square" lIns="0" tIns="48000" rIns="0" bIns="48000" rtlCol="0">
            <a:spAutoFit/>
          </a:bodyPr>
          <a:lstStyle/>
          <a:p>
            <a:pPr algn="l"/>
            <a:r>
              <a:rPr lang="en-US" altLang="zh-CN" sz="1865" b="1" dirty="0">
                <a:solidFill>
                  <a:schemeClr val="tx1">
                    <a:lumMod val="65000"/>
                    <a:lumOff val="35000"/>
                  </a:schemeClr>
                </a:solidFill>
                <a:latin typeface="微软雅黑" panose="020B0503020204020204" charset="-122"/>
                <a:ea typeface="微软雅黑" panose="020B0503020204020204" charset="-122"/>
              </a:rPr>
              <a:t>2.1 </a:t>
            </a:r>
            <a:r>
              <a:rPr lang="zh-CN" altLang="en-US" sz="1865" b="1" dirty="0">
                <a:solidFill>
                  <a:schemeClr val="tx1">
                    <a:lumMod val="65000"/>
                    <a:lumOff val="35000"/>
                  </a:schemeClr>
                </a:solidFill>
                <a:latin typeface="微软雅黑" panose="020B0503020204020204" charset="-122"/>
                <a:ea typeface="微软雅黑" panose="020B0503020204020204" charset="-122"/>
                <a:sym typeface="+mn-ea"/>
              </a:rPr>
              <a:t>安全文明保证体系</a:t>
            </a:r>
            <a:endParaRPr lang="zh-CN" altLang="en-US" sz="1865" b="1" dirty="0">
              <a:solidFill>
                <a:schemeClr val="tx1">
                  <a:lumMod val="65000"/>
                  <a:lumOff val="35000"/>
                </a:schemeClr>
              </a:solidFill>
              <a:latin typeface="微软雅黑" panose="020B0503020204020204" charset="-122"/>
              <a:ea typeface="微软雅黑" panose="020B0503020204020204" charset="-122"/>
            </a:endParaRPr>
          </a:p>
        </p:txBody>
      </p:sp>
      <p:pic>
        <p:nvPicPr>
          <p:cNvPr id="3" name="图片 2" descr="b9d17645d9c239b69fb4373662f9364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5450" y="126365"/>
            <a:ext cx="694690" cy="561340"/>
          </a:xfrm>
          <a:prstGeom prst="rect">
            <a:avLst/>
          </a:prstGeom>
        </p:spPr>
      </p:pic>
      <p:pic>
        <p:nvPicPr>
          <p:cNvPr id="4" name="图片 3" descr="12312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76120" y="88265"/>
            <a:ext cx="688340" cy="661670"/>
          </a:xfrm>
          <a:prstGeom prst="rect">
            <a:avLst/>
          </a:prstGeom>
        </p:spPr>
      </p:pic>
      <p:cxnSp>
        <p:nvCxnSpPr>
          <p:cNvPr id="5" name="直接连接符 4"/>
          <p:cNvCxnSpPr/>
          <p:nvPr/>
        </p:nvCxnSpPr>
        <p:spPr>
          <a:xfrm>
            <a:off x="1565910" y="114300"/>
            <a:ext cx="0" cy="581025"/>
          </a:xfrm>
          <a:prstGeom prst="line">
            <a:avLst/>
          </a:prstGeom>
          <a:ln w="6350" cmpd="sng">
            <a:solidFill>
              <a:schemeClr val="tx1">
                <a:lumMod val="50000"/>
                <a:lumOff val="50000"/>
              </a:schemeClr>
            </a:solidFill>
            <a:prstDash val="solid"/>
          </a:ln>
        </p:spPr>
        <p:style>
          <a:lnRef idx="2">
            <a:schemeClr val="accent1"/>
          </a:lnRef>
          <a:fillRef idx="0">
            <a:srgbClr val="FFFFFF"/>
          </a:fillRef>
          <a:effectRef idx="0">
            <a:srgbClr val="FFFFFF"/>
          </a:effectRef>
          <a:fontRef idx="minor">
            <a:schemeClr val="tx1"/>
          </a:fontRef>
        </p:style>
      </p:cxnSp>
      <p:sp>
        <p:nvSpPr>
          <p:cNvPr id="17" name="文本框 16"/>
          <p:cNvSpPr txBox="1"/>
          <p:nvPr>
            <p:custDataLst>
              <p:tags r:id="rId1"/>
            </p:custDataLst>
          </p:nvPr>
        </p:nvSpPr>
        <p:spPr>
          <a:xfrm>
            <a:off x="962025" y="1894840"/>
            <a:ext cx="10344150" cy="1632585"/>
          </a:xfrm>
          <a:prstGeom prst="rect">
            <a:avLst/>
          </a:prstGeom>
          <a:noFill/>
        </p:spPr>
        <p:txBody>
          <a:bodyPr wrap="square" rtlCol="0">
            <a:noAutofit/>
          </a:bodyPr>
          <a:lstStyle/>
          <a:p>
            <a:pPr indent="457200" fontAlgn="auto">
              <a:lnSpc>
                <a:spcPct val="150000"/>
              </a:lnSpc>
            </a:pPr>
            <a:r>
              <a:rPr lang="zh-CN" altLang="en-US" sz="1400" dirty="0">
                <a:latin typeface="微软雅黑" panose="020B0503020204020204" charset="-122"/>
                <a:ea typeface="微软雅黑" panose="020B0503020204020204" charset="-122"/>
                <a:cs typeface="微软雅黑" panose="020B0503020204020204" charset="-122"/>
              </a:rPr>
              <a:t>为确保安全管理目标的顺利实现，成立了以项目经理为核心的安全管理小组，在此基础上，项目部精心制定并实施了一系列严格的安全管理制度，旨在将项目管理流程规范化、标准化，从而构建起一套高效、严密的安全管理体系。</a:t>
            </a:r>
          </a:p>
          <a:p>
            <a:pPr indent="457200" fontAlgn="auto">
              <a:lnSpc>
                <a:spcPct val="150000"/>
              </a:lnSpc>
            </a:pPr>
            <a:r>
              <a:rPr lang="zh-CN" altLang="en-US" sz="1400" dirty="0">
                <a:latin typeface="微软雅黑" panose="020B0503020204020204" charset="-122"/>
                <a:ea typeface="微软雅黑" panose="020B0503020204020204" charset="-122"/>
                <a:cs typeface="微软雅黑" panose="020B0503020204020204" charset="-122"/>
              </a:rPr>
              <a:t>截至目前，项目部已制定并发布了多项项目安全管理制度，这些制度涵盖了从施工现场的安全操作规程到应急预案的制定，从安全教育培训到隐患排查治理的各个方面，确保了项目在施工过程中的每一个环节都能得到有效的安全保障。通过这些制度的实施，项目部不仅提高了安全管理的效率和效果，也为项目的顺利进行奠定了坚实的基础，展现了项目部对安全管理的高度重视。</a:t>
            </a:r>
          </a:p>
        </p:txBody>
      </p:sp>
      <p:pic>
        <p:nvPicPr>
          <p:cNvPr id="33" name="图片 32"/>
          <p:cNvPicPr>
            <a:picLocks noChangeAspect="1"/>
          </p:cNvPicPr>
          <p:nvPr/>
        </p:nvPicPr>
        <p:blipFill>
          <a:blip r:embed="rId7" cstate="print">
            <a:extLst>
              <a:ext uri="{28A0092B-C50C-407E-A947-70E740481C1C}">
                <a14:useLocalDpi xmlns:a14="http://schemas.microsoft.com/office/drawing/2010/main"/>
              </a:ext>
            </a:extLst>
          </a:blip>
          <a:srcRect l="-1075"/>
          <a:stretch>
            <a:fillRect/>
          </a:stretch>
        </p:blipFill>
        <p:spPr>
          <a:xfrm>
            <a:off x="7294245" y="3815715"/>
            <a:ext cx="4107180" cy="2540635"/>
          </a:xfrm>
          <a:prstGeom prst="rect">
            <a:avLst/>
          </a:prstGeom>
        </p:spPr>
      </p:pic>
      <p:sp>
        <p:nvSpPr>
          <p:cNvPr id="39" name="矩形 38"/>
          <p:cNvSpPr/>
          <p:nvPr/>
        </p:nvSpPr>
        <p:spPr>
          <a:xfrm>
            <a:off x="812800" y="1807845"/>
            <a:ext cx="10590530" cy="1887855"/>
          </a:xfrm>
          <a:prstGeom prst="rect">
            <a:avLst/>
          </a:prstGeom>
          <a:noFill/>
          <a:ln w="19050">
            <a:solidFill>
              <a:srgbClr val="0D84C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文本框 1"/>
          <p:cNvSpPr txBox="1"/>
          <p:nvPr/>
        </p:nvSpPr>
        <p:spPr>
          <a:xfrm>
            <a:off x="812799" y="6170497"/>
            <a:ext cx="6076385" cy="306705"/>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sym typeface="+mn-ea"/>
              </a:rPr>
              <a:t>安环工作重点管控清单</a:t>
            </a:r>
            <a:endParaRPr lang="zh-CN" altLang="en-US" sz="1400" dirty="0">
              <a:solidFill>
                <a:schemeClr val="bg1"/>
              </a:solidFill>
              <a:latin typeface="微软雅黑" panose="020B0503020204020204" charset="-122"/>
              <a:ea typeface="微软雅黑" panose="020B0503020204020204" charset="-122"/>
            </a:endParaRPr>
          </a:p>
        </p:txBody>
      </p:sp>
      <p:sp>
        <p:nvSpPr>
          <p:cNvPr id="6" name="文本框 5"/>
          <p:cNvSpPr txBox="1"/>
          <p:nvPr/>
        </p:nvSpPr>
        <p:spPr>
          <a:xfrm>
            <a:off x="7291705" y="6170497"/>
            <a:ext cx="4107180" cy="306705"/>
          </a:xfrm>
          <a:prstGeom prst="rect">
            <a:avLst/>
          </a:prstGeom>
          <a:solidFill>
            <a:srgbClr val="00B0F0"/>
          </a:solidFill>
        </p:spPr>
        <p:txBody>
          <a:bodyPr wrap="square" rtlCol="0">
            <a:spAutoFit/>
          </a:bodyPr>
          <a:lstStyle/>
          <a:p>
            <a:pPr algn="ctr"/>
            <a:r>
              <a:rPr lang="zh-CN" altLang="en-US" sz="1400" dirty="0">
                <a:solidFill>
                  <a:schemeClr val="bg1"/>
                </a:solidFill>
                <a:latin typeface="微软雅黑" panose="020B0503020204020204" charset="-122"/>
                <a:ea typeface="微软雅黑" panose="020B0503020204020204" charset="-122"/>
                <a:sym typeface="+mn-ea"/>
              </a:rPr>
              <a:t>重大危险源信息公示牌</a:t>
            </a:r>
            <a:endParaRPr lang="zh-CN" altLang="en-US" sz="1400" dirty="0">
              <a:solidFill>
                <a:schemeClr val="bg1"/>
              </a:solidFill>
              <a:latin typeface="微软雅黑" panose="020B0503020204020204" charset="-122"/>
              <a:ea typeface="微软雅黑" panose="020B0503020204020204" charset="-122"/>
            </a:endParaRPr>
          </a:p>
        </p:txBody>
      </p:sp>
      <p:sp>
        <p:nvSpPr>
          <p:cNvPr id="7" name="TextBox 10"/>
          <p:cNvSpPr txBox="1"/>
          <p:nvPr/>
        </p:nvSpPr>
        <p:spPr>
          <a:xfrm>
            <a:off x="8480349" y="126365"/>
            <a:ext cx="1344000" cy="589380"/>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技术质量</a:t>
            </a:r>
            <a:endParaRPr lang="en-US" altLang="zh-CN" sz="1600" b="1" dirty="0">
              <a:solidFill>
                <a:srgbClr val="7F7F7F"/>
              </a:solidFill>
              <a:latin typeface="微软雅黑" panose="020B0503020204020204" charset="-122"/>
              <a:ea typeface="微软雅黑" panose="020B0503020204020204" charset="-122"/>
            </a:endParaRPr>
          </a:p>
          <a:p>
            <a:pPr algn="ctr"/>
            <a:r>
              <a:rPr lang="zh-CN" altLang="en-US" sz="1600" b="1" dirty="0">
                <a:solidFill>
                  <a:srgbClr val="7F7F7F"/>
                </a:solidFill>
                <a:latin typeface="微软雅黑" panose="020B0503020204020204" charset="-122"/>
                <a:ea typeface="微软雅黑" panose="020B0503020204020204" charset="-122"/>
              </a:rPr>
              <a:t>标准化</a:t>
            </a:r>
          </a:p>
        </p:txBody>
      </p:sp>
      <p:pic>
        <p:nvPicPr>
          <p:cNvPr id="8" name="图片 7" descr="7b0a202020202266696c746572223a202230220a7d0a"/>
          <p:cNvPicPr>
            <a:picLocks noChangeAspect="1"/>
          </p:cNvPicPr>
          <p:nvPr/>
        </p:nvPicPr>
        <p:blipFill>
          <a:blip r:embed="rId8">
            <a:extLst>
              <a:ext uri="{CDFE0825-6DEF-4EF5-8246-60DE8C826C90}">
                <a14:imgProps xmlns:a14="http://schemas.microsoft.com/office/drawing/2010/main" xmlns="">
                  <a14:imgLayer r:embed="rId9">
                    <a14:imgEffect name="5"/>
                  </a14:imgLayer>
                </a14:imgProps>
              </a:ext>
            </a:extLst>
          </a:blip>
          <a:stretch>
            <a:fillRect/>
          </a:stretch>
        </p:blipFill>
        <p:spPr>
          <a:xfrm>
            <a:off x="1805940" y="34925"/>
            <a:ext cx="972820" cy="703580"/>
          </a:xfrm>
          <a:prstGeom prst="rect">
            <a:avLst/>
          </a:prstGeom>
        </p:spPr>
      </p:pic>
      <p:pic>
        <p:nvPicPr>
          <p:cNvPr id="11" name="图片 10"/>
          <p:cNvPicPr>
            <a:picLocks noChangeAspect="1"/>
          </p:cNvPicPr>
          <p:nvPr/>
        </p:nvPicPr>
        <p:blipFill>
          <a:blip r:embed="rId10" cstate="print">
            <a:extLst>
              <a:ext uri="{28A0092B-C50C-407E-A947-70E740481C1C}">
                <a14:useLocalDpi xmlns:a14="http://schemas.microsoft.com/office/drawing/2010/main"/>
              </a:ext>
              <a:ext uri="{CDFE0825-6DEF-4EF5-8246-60DE8C826C90}">
                <a14:imgProps xmlns:a14="http://schemas.microsoft.com/office/drawing/2010/main" xmlns="">
                  <a14:imgLayer r:embed="rId11">
                    <a14:imgEffect name="5"/>
                  </a14:imgLayer>
                </a14:imgProps>
              </a:ext>
            </a:extLst>
          </a:blip>
          <a:stretch>
            <a:fillRect/>
          </a:stretch>
        </p:blipFill>
        <p:spPr>
          <a:xfrm>
            <a:off x="303530" y="-3175"/>
            <a:ext cx="906145" cy="741680"/>
          </a:xfrm>
          <a:prstGeom prst="rect">
            <a:avLst/>
          </a:prstGeom>
        </p:spPr>
      </p:pic>
      <p:pic>
        <p:nvPicPr>
          <p:cNvPr id="9" name="图片 8"/>
          <p:cNvPicPr>
            <a:picLocks noChangeAspect="1"/>
          </p:cNvPicPr>
          <p:nvPr/>
        </p:nvPicPr>
        <p:blipFill>
          <a:blip r:embed="rId12"/>
          <a:stretch>
            <a:fillRect/>
          </a:stretch>
        </p:blipFill>
        <p:spPr>
          <a:xfrm>
            <a:off x="7291705" y="3833495"/>
            <a:ext cx="4106545" cy="23361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U2NTZhYjVlMmM5NDA3MjdlMDczNjRiZjc4OGZlNmQ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DIAGRAM_VIRTUALLY_FRAME" val="{&quot;height&quot;:495.1,&quot;left&quot;:75.93346456692913,&quot;top&quot;:0,&quot;width&quot;:805.3665354330708}"/>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495.1,&quot;left&quot;:75.93346456692913,&quot;top&quot;:0,&quot;width&quot;:805.3665354330708}"/>
</p:tagLst>
</file>

<file path=ppt/tags/tag102.xml><?xml version="1.0" encoding="utf-8"?>
<p:tagLst xmlns:a="http://schemas.openxmlformats.org/drawingml/2006/main" xmlns:r="http://schemas.openxmlformats.org/officeDocument/2006/relationships" xmlns:p="http://schemas.openxmlformats.org/presentationml/2006/main">
  <p:tag name="KSO_WM_DIAGRAM_VIRTUALLY_FRAME" val="{&quot;height&quot;:495.1,&quot;left&quot;:75.93346456692913,&quot;top&quot;:0,&quot;width&quot;:805.3665354330708}"/>
</p:tagLst>
</file>

<file path=ppt/tags/tag103.xml><?xml version="1.0" encoding="utf-8"?>
<p:tagLst xmlns:a="http://schemas.openxmlformats.org/drawingml/2006/main" xmlns:r="http://schemas.openxmlformats.org/officeDocument/2006/relationships" xmlns:p="http://schemas.openxmlformats.org/presentationml/2006/main">
  <p:tag name="KSO_WM_DIAGRAM_VIRTUALLY_FRAME" val="{&quot;height&quot;:495.1,&quot;left&quot;:75.93346456692913,&quot;top&quot;:0,&quot;width&quot;:805.3665354330708}"/>
</p:tagLst>
</file>

<file path=ppt/tags/tag104.xml><?xml version="1.0" encoding="utf-8"?>
<p:tagLst xmlns:a="http://schemas.openxmlformats.org/drawingml/2006/main" xmlns:r="http://schemas.openxmlformats.org/officeDocument/2006/relationships" xmlns:p="http://schemas.openxmlformats.org/presentationml/2006/main">
  <p:tag name="KSO_WM_DIAGRAM_VIRTUALLY_FRAME" val="{&quot;height&quot;:495.1,&quot;left&quot;:75.93346456692913,&quot;top&quot;:0,&quot;width&quot;:805.3665354330708}"/>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495.1,&quot;left&quot;:75.93346456692913,&quot;top&quot;:0,&quot;width&quot;:805.3665354330708}"/>
</p:tagLst>
</file>

<file path=ppt/tags/tag106.xml><?xml version="1.0" encoding="utf-8"?>
<p:tagLst xmlns:a="http://schemas.openxmlformats.org/drawingml/2006/main" xmlns:r="http://schemas.openxmlformats.org/officeDocument/2006/relationships" xmlns:p="http://schemas.openxmlformats.org/presentationml/2006/main">
  <p:tag name="KSO_WM_DIAGRAM_VIRTUALLY_FRAME" val="{&quot;height&quot;:495.1,&quot;left&quot;:75.93346456692913,&quot;top&quot;:0,&quot;width&quot;:805.3665354330708}"/>
</p:tagLst>
</file>

<file path=ppt/tags/tag107.xml><?xml version="1.0" encoding="utf-8"?>
<p:tagLst xmlns:a="http://schemas.openxmlformats.org/drawingml/2006/main" xmlns:r="http://schemas.openxmlformats.org/officeDocument/2006/relationships" xmlns:p="http://schemas.openxmlformats.org/presentationml/2006/main">
  <p:tag name="KSO_WM_DIAGRAM_VIRTUALLY_FRAME" val="{&quot;height&quot;:495.1,&quot;left&quot;:75.93346456692913,&quot;top&quot;:0,&quot;width&quot;:805.3665354330708}"/>
</p:tagLst>
</file>

<file path=ppt/tags/tag108.xml><?xml version="1.0" encoding="utf-8"?>
<p:tagLst xmlns:a="http://schemas.openxmlformats.org/drawingml/2006/main" xmlns:r="http://schemas.openxmlformats.org/officeDocument/2006/relationships" xmlns:p="http://schemas.openxmlformats.org/presentationml/2006/main">
  <p:tag name="KSO_WM_DIAGRAM_VIRTUALLY_FRAME" val="{&quot;height&quot;:331.21259842519686,&quot;left&quot;:98.81811023622046,&quot;top&quot;:152.96094488188976,&quot;width&quot;:760.181811023622}"/>
</p:tagLst>
</file>

<file path=ppt/tags/tag109.xml><?xml version="1.0" encoding="utf-8"?>
<p:tagLst xmlns:a="http://schemas.openxmlformats.org/drawingml/2006/main" xmlns:r="http://schemas.openxmlformats.org/officeDocument/2006/relationships" xmlns:p="http://schemas.openxmlformats.org/presentationml/2006/main">
  <p:tag name="KSO_WM_DIAGRAM_VIRTUALLY_FRAME" val="{&quot;height&quot;:331.21259842519686,&quot;left&quot;:98.81811023622046,&quot;top&quot;:152.96094488188976,&quot;width&quot;:760.18181102362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DIAGRAM_VIRTUALLY_FRAME" val="{&quot;height&quot;:495.1,&quot;left&quot;:75.93346456692913,&quot;top&quot;:0,&quot;width&quot;:805.3665354330708}"/>
</p:tagLst>
</file>

<file path=ppt/tags/tag111.xml><?xml version="1.0" encoding="utf-8"?>
<p:tagLst xmlns:a="http://schemas.openxmlformats.org/drawingml/2006/main" xmlns:r="http://schemas.openxmlformats.org/officeDocument/2006/relationships" xmlns:p="http://schemas.openxmlformats.org/presentationml/2006/main">
  <p:tag name="KSO_WM_DIAGRAM_VIRTUALLY_FRAME" val="{&quot;height&quot;:245.7984251968504,&quot;left&quot;:-11.259212598425197,&quot;top&quot;:247.89385826771655,&quot;width&quot;:873.1893700787401}"/>
</p:tagLst>
</file>

<file path=ppt/tags/tag112.xml><?xml version="1.0" encoding="utf-8"?>
<p:tagLst xmlns:a="http://schemas.openxmlformats.org/drawingml/2006/main" xmlns:r="http://schemas.openxmlformats.org/officeDocument/2006/relationships" xmlns:p="http://schemas.openxmlformats.org/presentationml/2006/main">
  <p:tag name="KSO_WM_DIAGRAM_VIRTUALLY_FRAME" val="{&quot;height&quot;:245.7984251968504,&quot;left&quot;:-11.259212598425197,&quot;top&quot;:247.89385826771655,&quot;width&quot;:873.189370078740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8440_1*i*1"/>
  <p:tag name="KSO_WM_UNIT_LAYERLEVEL" val="1"/>
  <p:tag name="KSO_WM_TAG_VERSION" val="3.0"/>
  <p:tag name="KSO_WM_BEAUTIFY_FLAG" val="#wm#"/>
  <p:tag name="KSO_WM_UNIT_TYPE" val="i"/>
  <p:tag name="KSO_WM_UNIT_INDEX" val="1"/>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custom"/>
  <p:tag name="KSO_WM_TEMPLATE_INDEX" val="20238440"/>
  <p:tag name="KSO_WM_TEMPLATE_ASSEMBLE_XID" val="637600a50c9383becde15bb6"/>
  <p:tag name="KSO_WM_TEMPLATE_ASSEMBLE_GROUPID" val="637600a50c9383becde15bb6"/>
</p:tagLst>
</file>

<file path=ppt/tags/tag114.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custom20238440_1*i*2"/>
  <p:tag name="KSO_WM_TEMPLATE_CATEGORY" val="custom"/>
  <p:tag name="KSO_WM_TEMPLATE_INDEX" val="20238440"/>
  <p:tag name="KSO_WM_UNIT_LAYERLEVEL" val="1"/>
  <p:tag name="KSO_WM_TAG_VERSION" val="3.0"/>
  <p:tag name="KSO_WM_BEAUTIFY_FLAG" val="#wm#"/>
  <p:tag name="KSO_WM_CHIP_GROUPID" val="5eda18a25860357932c55e72"/>
  <p:tag name="KSO_WM_UNIT_SM_LIMIT_TYPE" val="2"/>
  <p:tag name="KSO_WM_UNIT_DECORATE_INFO" val="{&quot;DecorateInfoH&quot;:{&quot;IsAbs&quot;:false},&quot;DecorateInfoW&quot;:{&quot;IsAbs&quot;:false},&quot;DecorateInfoX&quot;:{&quot;IsAbs&quot;:false,&quot;Pos&quot;:1},&quot;DecorateInfoY&quot;:{&quot;IsAbs&quot;:false,&quot;Pos&quot;:1},&quot;ReferentInfo&quot;:{&quot;Id&quot;:&quot;72e7dc758fee4e6db4f5488c2d49ac62&quot;,&quot;X&quot;:{&quot;Pos&quot;:1},&quot;Y&quot;:{&quot;Pos&quot;:1}},&quot;whChangeMode&quot;:0}"/>
  <p:tag name="KSO_WM_UNIT_DEC_AREA_ID" val="0a8fc41e3c7145f98573150470e3ff5e"/>
  <p:tag name="KSO_WM_CHIP_XID" val="5eda18ef5860357932c55e83"/>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VALUE" val="864"/>
  <p:tag name="KSO_WM_TEMPLATE_ASSEMBLE_XID" val="637600a50c9383becde15bb6"/>
  <p:tag name="KSO_WM_TEMPLATE_ASSEMBLE_GROUPID" val="637600a50c9383becde15bb6"/>
</p:tagLst>
</file>

<file path=ppt/tags/tag1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297,&quot;width&quot;:17009}"/>
</p:tagLst>
</file>

<file path=ppt/tags/tag116.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17.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18.xml><?xml version="1.0" encoding="utf-8"?>
<p:tagLst xmlns:a="http://schemas.openxmlformats.org/drawingml/2006/main" xmlns:r="http://schemas.openxmlformats.org/officeDocument/2006/relationships" xmlns:p="http://schemas.openxmlformats.org/presentationml/2006/main">
  <p:tag name="KSO_WM_DIAGRAM_VIRTUALLY_FRAME" val="{&quot;height&quot;:229.53440944881885,&quot;left&quot;:64,&quot;top&quot;:266.9186614173228,&quot;width&quot;:820.45}"/>
</p:tagLst>
</file>

<file path=ppt/tags/tag119.xml><?xml version="1.0" encoding="utf-8"?>
<p:tagLst xmlns:a="http://schemas.openxmlformats.org/drawingml/2006/main" xmlns:r="http://schemas.openxmlformats.org/officeDocument/2006/relationships" xmlns:p="http://schemas.openxmlformats.org/presentationml/2006/main">
  <p:tag name="KSO_WM_DIAGRAM_VIRTUALLY_FRAME" val="{&quot;height&quot;:229.53440944881885,&quot;left&quot;:64,&quot;top&quot;:266.9186614173228,&quot;width&quot;:820.45}"/>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21.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22.xml><?xml version="1.0" encoding="utf-8"?>
<p:tagLst xmlns:a="http://schemas.openxmlformats.org/drawingml/2006/main" xmlns:r="http://schemas.openxmlformats.org/officeDocument/2006/relationships" xmlns:p="http://schemas.openxmlformats.org/presentationml/2006/main">
  <p:tag name="KSO_WM_DIAGRAM_VIRTUALLY_FRAME" val="{&quot;height&quot;:501.25,&quot;left&quot;:104.53905511811024,&quot;top&quot;:66.95,&quot;width&quot;:788.2109448818898}"/>
</p:tagLst>
</file>

<file path=ppt/tags/tag123.xml><?xml version="1.0" encoding="utf-8"?>
<p:tagLst xmlns:a="http://schemas.openxmlformats.org/drawingml/2006/main" xmlns:r="http://schemas.openxmlformats.org/officeDocument/2006/relationships" xmlns:p="http://schemas.openxmlformats.org/presentationml/2006/main">
  <p:tag name="KSO_WM_DIAGRAM_VIRTUALLY_FRAME" val="{&quot;height&quot;:501.25,&quot;left&quot;:104.53905511811024,&quot;top&quot;:66.95,&quot;width&quot;:788.2109448818898}"/>
</p:tagLst>
</file>

<file path=ppt/tags/tag124.xml><?xml version="1.0" encoding="utf-8"?>
<p:tagLst xmlns:a="http://schemas.openxmlformats.org/drawingml/2006/main" xmlns:r="http://schemas.openxmlformats.org/officeDocument/2006/relationships" xmlns:p="http://schemas.openxmlformats.org/presentationml/2006/main">
  <p:tag name="KSO_WM_DIAGRAM_VIRTUALLY_FRAME" val="{&quot;height&quot;:501.25,&quot;left&quot;:104.53905511811024,&quot;top&quot;:66.95,&quot;width&quot;:788.2109448818898}"/>
</p:tagLst>
</file>

<file path=ppt/tags/tag125.xml><?xml version="1.0" encoding="utf-8"?>
<p:tagLst xmlns:a="http://schemas.openxmlformats.org/drawingml/2006/main" xmlns:r="http://schemas.openxmlformats.org/officeDocument/2006/relationships" xmlns:p="http://schemas.openxmlformats.org/presentationml/2006/main">
  <p:tag name="KSO_WM_DIAGRAM_VIRTUALLY_FRAME" val="{&quot;height&quot;:501.25,&quot;left&quot;:104.53905511811024,&quot;top&quot;:66.95,&quot;width&quot;:788.2109448818898}"/>
</p:tagLst>
</file>

<file path=ppt/tags/tag126.xml><?xml version="1.0" encoding="utf-8"?>
<p:tagLst xmlns:a="http://schemas.openxmlformats.org/drawingml/2006/main" xmlns:r="http://schemas.openxmlformats.org/officeDocument/2006/relationships" xmlns:p="http://schemas.openxmlformats.org/presentationml/2006/main">
  <p:tag name="KSO_WM_DIAGRAM_VIRTUALLY_FRAME" val="{&quot;height&quot;:501.25,&quot;left&quot;:104.53905511811024,&quot;top&quot;:66.95,&quot;width&quot;:788.2109448818898}"/>
</p:tagLst>
</file>

<file path=ppt/tags/tag127.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28.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29.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31.xml><?xml version="1.0" encoding="utf-8"?>
<p:tagLst xmlns:a="http://schemas.openxmlformats.org/drawingml/2006/main" xmlns:r="http://schemas.openxmlformats.org/officeDocument/2006/relationships" xmlns:p="http://schemas.openxmlformats.org/presentationml/2006/main">
  <p:tag name="KSO_WM_DIAGRAM_VIRTUALLY_FRAME" val="{&quot;height&quot;:245.7984251968504,&quot;left&quot;:-11.259212598425197,&quot;top&quot;:247.89385826771655,&quot;width&quot;:873.1893700787401}"/>
</p:tagLst>
</file>

<file path=ppt/tags/tag132.xml><?xml version="1.0" encoding="utf-8"?>
<p:tagLst xmlns:a="http://schemas.openxmlformats.org/drawingml/2006/main" xmlns:r="http://schemas.openxmlformats.org/officeDocument/2006/relationships" xmlns:p="http://schemas.openxmlformats.org/presentationml/2006/main">
  <p:tag name="KSO_WM_DIAGRAM_VIRTUALLY_FRAME" val="{&quot;height&quot;:245.7984251968504,&quot;left&quot;:-11.259212598425197,&quot;top&quot;:247.89385826771655,&quot;width&quot;:873.1893700787401}"/>
</p:tagLst>
</file>

<file path=ppt/tags/tag133.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34.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3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DIAGRAM_VIRTUALLY_FRAME" val="{&quot;height&quot;:180.88787401574805,&quot;left&quot;:367.66842519685036,&quot;top&quot;:262.79385826771653,&quot;width&quot;:337.3764566929134}"/>
</p:tagLst>
</file>

<file path=ppt/tags/tag136.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37.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3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DIAGRAM_VIRTUALLY_FRAME" val="{&quot;height&quot;:180.88787401574805,&quot;left&quot;:367.66842519685036,&quot;top&quot;:262.79385826771653,&quot;width&quot;:337.3764566929134}"/>
</p:tagLst>
</file>

<file path=ppt/tags/tag139.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DIAGRAM_VIRTUALLY_FRAME" val="{&quot;height&quot;:180.88787401574805,&quot;left&quot;:367.66842519685036,&quot;top&quot;:262.79385826771653,&quot;width&quot;:337.3764566929134}"/>
</p:tagLst>
</file>

<file path=ppt/tags/tag141.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4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DIAGRAM_VIRTUALLY_FRAME" val="{&quot;height&quot;:180.88787401574805,&quot;left&quot;:367.66842519685036,&quot;top&quot;:262.79385826771653,&quot;width&quot;:337.3764566929134}"/>
</p:tagLst>
</file>

<file path=ppt/tags/tag143.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4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DIAGRAM_VIRTUALLY_FRAME" val="{&quot;height&quot;:180.88787401574805,&quot;left&quot;:367.66842519685036,&quot;top&quot;:262.79385826771653,&quot;width&quot;:337.3764566929134}"/>
</p:tagLst>
</file>

<file path=ppt/tags/tag145.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46.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47.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48.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49.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5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DIAGRAM_VIRTUALLY_FRAME" val="{&quot;height&quot;:180.88787401574805,&quot;left&quot;:367.66842519685036,&quot;top&quot;:262.79385826771653,&quot;width&quot;:337.3764566929134}"/>
</p:tagLst>
</file>

<file path=ppt/tags/tag152.xml><?xml version="1.0" encoding="utf-8"?>
<p:tagLst xmlns:a="http://schemas.openxmlformats.org/drawingml/2006/main" xmlns:r="http://schemas.openxmlformats.org/officeDocument/2006/relationships" xmlns:p="http://schemas.openxmlformats.org/presentationml/2006/main">
  <p:tag name="KSO_WM_DIAGRAM_VIRTUALLY_FRAME" val="{&quot;height&quot;:180.88787401574805,&quot;left&quot;:367.66842519685036,&quot;top&quot;:262.79385826771653,&quot;width&quot;:337.3764566929134}"/>
</p:tagLst>
</file>

<file path=ppt/tags/tag153.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54.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55.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56.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57.xml><?xml version="1.0" encoding="utf-8"?>
<p:tagLst xmlns:a="http://schemas.openxmlformats.org/drawingml/2006/main" xmlns:r="http://schemas.openxmlformats.org/officeDocument/2006/relationships" xmlns:p="http://schemas.openxmlformats.org/presentationml/2006/main">
  <p:tag name="KSO_WM_DIAGRAM_VIRTUALLY_FRAME" val="{&quot;height&quot;:291.6,&quot;left&quot;:0,&quot;top&quot;:66.4,&quot;width&quot;:722.1250393700788}"/>
</p:tagLst>
</file>

<file path=ppt/tags/tag158.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59.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61.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62.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63.xml><?xml version="1.0" encoding="utf-8"?>
<p:tagLst xmlns:a="http://schemas.openxmlformats.org/drawingml/2006/main" xmlns:r="http://schemas.openxmlformats.org/officeDocument/2006/relationships" xmlns:p="http://schemas.openxmlformats.org/presentationml/2006/main">
  <p:tag name="KSO_WM_DIAGRAM_VIRTUALLY_FRAME" val="{&quot;height&quot;:245.7984251968504,&quot;left&quot;:-11.259212598425197,&quot;top&quot;:247.89385826771655,&quot;width&quot;:873.1893700787401}"/>
</p:tagLst>
</file>

<file path=ppt/tags/tag164.xml><?xml version="1.0" encoding="utf-8"?>
<p:tagLst xmlns:a="http://schemas.openxmlformats.org/drawingml/2006/main" xmlns:r="http://schemas.openxmlformats.org/officeDocument/2006/relationships" xmlns:p="http://schemas.openxmlformats.org/presentationml/2006/main">
  <p:tag name="KSO_WM_DIAGRAM_VIRTUALLY_FRAME" val="{&quot;height&quot;:245.7984251968504,&quot;left&quot;:-11.259212598425197,&quot;top&quot;:247.89385826771655,&quot;width&quot;:873.1893700787401}"/>
</p:tagLst>
</file>

<file path=ppt/tags/tag165.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66.xml><?xml version="1.0" encoding="utf-8"?>
<p:tagLst xmlns:a="http://schemas.openxmlformats.org/drawingml/2006/main" xmlns:r="http://schemas.openxmlformats.org/officeDocument/2006/relationships" xmlns:p="http://schemas.openxmlformats.org/presentationml/2006/main">
  <p:tag name="KSO_WM_DIAGRAM_VIRTUALLY_FRAME" val="{&quot;height&quot;:366.1348031496062,&quot;left&quot;:442.198031496063,&quot;top&quot;:142.35,&quot;width&quot;:503.87173228346467}"/>
</p:tagLst>
</file>

<file path=ppt/tags/tag167.xml><?xml version="1.0" encoding="utf-8"?>
<p:tagLst xmlns:a="http://schemas.openxmlformats.org/drawingml/2006/main" xmlns:r="http://schemas.openxmlformats.org/officeDocument/2006/relationships" xmlns:p="http://schemas.openxmlformats.org/presentationml/2006/main">
  <p:tag name="KSO_WM_DIAGRAM_VIRTUALLY_FRAME" val="{&quot;height&quot;:366.1348031496062,&quot;left&quot;:442.198031496063,&quot;top&quot;:142.35,&quot;width&quot;:503.87173228346467}"/>
</p:tagLst>
</file>

<file path=ppt/tags/tag168.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69.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71.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72.xml><?xml version="1.0" encoding="utf-8"?>
<p:tagLst xmlns:a="http://schemas.openxmlformats.org/drawingml/2006/main" xmlns:r="http://schemas.openxmlformats.org/officeDocument/2006/relationships" xmlns:p="http://schemas.openxmlformats.org/presentationml/2006/main">
  <p:tag name="KSO_WM_DIAGRAM_VIRTUALLY_FRAME" val="{&quot;height&quot;:154.97496062992127,&quot;left&quot;:35.45,&quot;top&quot;:93.62503937007872,&quot;width&quot;:641.25}"/>
</p:tagLst>
</file>

<file path=ppt/tags/tag173.xml><?xml version="1.0" encoding="utf-8"?>
<p:tagLst xmlns:a="http://schemas.openxmlformats.org/drawingml/2006/main" xmlns:r="http://schemas.openxmlformats.org/officeDocument/2006/relationships" xmlns:p="http://schemas.openxmlformats.org/presentationml/2006/main">
  <p:tag name="KSO_WM_DIAGRAM_VIRTUALLY_FRAME" val="{&quot;height&quot;:154.97496062992127,&quot;left&quot;:35.45,&quot;top&quot;:93.62503937007872,&quot;width&quot;:641.25}"/>
</p:tagLst>
</file>

<file path=ppt/tags/tag174.xml><?xml version="1.0" encoding="utf-8"?>
<p:tagLst xmlns:a="http://schemas.openxmlformats.org/drawingml/2006/main" xmlns:r="http://schemas.openxmlformats.org/officeDocument/2006/relationships" xmlns:p="http://schemas.openxmlformats.org/presentationml/2006/main">
  <p:tag name="KSO_WM_DIAGRAM_VIRTUALLY_FRAME" val="{&quot;height&quot;:245.7984251968504,&quot;left&quot;:-11.259212598425197,&quot;top&quot;:247.89385826771655,&quot;width&quot;:873.1893700787401}"/>
</p:tagLst>
</file>

<file path=ppt/tags/tag175.xml><?xml version="1.0" encoding="utf-8"?>
<p:tagLst xmlns:a="http://schemas.openxmlformats.org/drawingml/2006/main" xmlns:r="http://schemas.openxmlformats.org/officeDocument/2006/relationships" xmlns:p="http://schemas.openxmlformats.org/presentationml/2006/main">
  <p:tag name="KSO_WM_DIAGRAM_VIRTUALLY_FRAME" val="{&quot;height&quot;:245.7984251968504,&quot;left&quot;:-11.259212598425197,&quot;top&quot;:247.89385826771655,&quot;width&quot;:873.1893700787401}"/>
</p:tagLst>
</file>

<file path=ppt/tags/tag176.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77.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78.xml><?xml version="1.0" encoding="utf-8"?>
<p:tagLst xmlns:a="http://schemas.openxmlformats.org/drawingml/2006/main" xmlns:r="http://schemas.openxmlformats.org/officeDocument/2006/relationships" xmlns:p="http://schemas.openxmlformats.org/presentationml/2006/main">
  <p:tag name="KSO_WM_DIAGRAM_VIRTUALLY_FRAME" val="{&quot;height&quot;:336.35,&quot;left&quot;:15.1,&quot;top&quot;:94.25,&quot;width&quot;:636.5}"/>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198.77503937007873,&quot;left&quot;:31.8,&quot;top&quot;:182.55,&quot;width&quot;:651.9}"/>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198.77503937007873,&quot;left&quot;:31.8,&quot;top&quot;:182.55,&quot;width&quot;:651.9}"/>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08,&quot;width&quot;:1532}"/>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68,&quot;width&quot;:1427}"/>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78.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79.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DIAGRAM_VIRTUALLY_FRAME" val="{&quot;height&quot;:349.9,&quot;left&quot;:150.645905511811,&quot;top&quot;:130.25,&quot;width&quot;:693.504094488189}"/>
</p:tagLst>
</file>

<file path=ppt/tags/tag81.xml><?xml version="1.0" encoding="utf-8"?>
<p:tagLst xmlns:a="http://schemas.openxmlformats.org/drawingml/2006/main" xmlns:r="http://schemas.openxmlformats.org/officeDocument/2006/relationships" xmlns:p="http://schemas.openxmlformats.org/presentationml/2006/main">
  <p:tag name="KSO_WM_DIAGRAM_VIRTUALLY_FRAME" val="{&quot;height&quot;:245.7984251968504,&quot;left&quot;:-11.259212598425197,&quot;top&quot;:247.89385826771655,&quot;width&quot;:873.1893700787401}"/>
</p:tagLst>
</file>

<file path=ppt/tags/tag82.xml><?xml version="1.0" encoding="utf-8"?>
<p:tagLst xmlns:a="http://schemas.openxmlformats.org/drawingml/2006/main" xmlns:r="http://schemas.openxmlformats.org/officeDocument/2006/relationships" xmlns:p="http://schemas.openxmlformats.org/presentationml/2006/main">
  <p:tag name="KSO_WM_DIAGRAM_VIRTUALLY_FRAME" val="{&quot;height&quot;:245.7984251968504,&quot;left&quot;:-11.259212598425197,&quot;top&quot;:247.89385826771655,&quot;width&quot;:873.1893700787401}"/>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88.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89.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91.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92.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95.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97.xml><?xml version="1.0" encoding="utf-8"?>
<p:tagLst xmlns:a="http://schemas.openxmlformats.org/drawingml/2006/main" xmlns:r="http://schemas.openxmlformats.org/officeDocument/2006/relationships" xmlns:p="http://schemas.openxmlformats.org/presentationml/2006/main">
  <p:tag name="KSO_WM_DIAGRAM_VIRTUALLY_FRAME" val="{&quot;height&quot;:122.4,&quot;left&quot;:126.64984251968504,&quot;top&quot;:318.35,&quot;width&quot;:370.7301574803149}"/>
</p:tagLst>
</file>

<file path=ppt/tags/tag98.xml><?xml version="1.0" encoding="utf-8"?>
<p:tagLst xmlns:a="http://schemas.openxmlformats.org/drawingml/2006/main" xmlns:r="http://schemas.openxmlformats.org/officeDocument/2006/relationships" xmlns:p="http://schemas.openxmlformats.org/presentationml/2006/main">
  <p:tag name="KSO_WM_DIAGRAM_VIRTUALLY_FRAME" val="{&quot;height&quot;:495.1,&quot;left&quot;:75.93346456692913,&quot;top&quot;:0,&quot;width&quot;:805.3665354330708}"/>
</p:tagLst>
</file>

<file path=ppt/tags/tag99.xml><?xml version="1.0" encoding="utf-8"?>
<p:tagLst xmlns:a="http://schemas.openxmlformats.org/drawingml/2006/main" xmlns:r="http://schemas.openxmlformats.org/officeDocument/2006/relationships" xmlns:p="http://schemas.openxmlformats.org/presentationml/2006/main">
  <p:tag name="KSO_WM_DIAGRAM_VIRTUALLY_FRAME" val="{&quot;height&quot;:495.1,&quot;left&quot;:75.93346456692913,&quot;top&quot;:0,&quot;width&quot;:805.3665354330708}"/>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3473</Words>
  <Application>Microsoft Office PowerPoint</Application>
  <PresentationFormat>宽屏</PresentationFormat>
  <Paragraphs>486</Paragraphs>
  <Slides>38</Slides>
  <Notes>37</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38</vt:i4>
      </vt:variant>
    </vt:vector>
  </HeadingPairs>
  <TitlesOfParts>
    <vt:vector size="49" baseType="lpstr">
      <vt:lpstr>方正兰亭粗黑_GBK</vt:lpstr>
      <vt:lpstr>思源黑体 CN Bold</vt:lpstr>
      <vt:lpstr>思源黑体 CN Medium</vt:lpstr>
      <vt:lpstr>思源黑体 CN Regular</vt:lpstr>
      <vt:lpstr>宋体</vt:lpstr>
      <vt:lpstr>微软雅黑</vt:lpstr>
      <vt:lpstr>Arial</vt:lpstr>
      <vt:lpstr>Calibri</vt:lpstr>
      <vt:lpstr>Times New Roman</vt:lpstr>
      <vt:lpstr>Wingdings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袁润</dc:creator>
  <cp:lastModifiedBy>邱燕芳</cp:lastModifiedBy>
  <cp:revision>217</cp:revision>
  <dcterms:created xsi:type="dcterms:W3CDTF">2019-06-19T02:08:00Z</dcterms:created>
  <dcterms:modified xsi:type="dcterms:W3CDTF">2025-06-26T07:14:32Z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B469E49CC13E4B3CBC999B4EC03ACAC6_13</vt:lpwstr>
  </property>
</Properties>
</file>