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2.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2"/>
  </p:notesMasterIdLst>
  <p:handoutMasterIdLst>
    <p:handoutMasterId r:id="rId53"/>
  </p:handoutMasterIdLst>
  <p:sldIdLst>
    <p:sldId id="256" r:id="rId2"/>
    <p:sldId id="1383" r:id="rId3"/>
    <p:sldId id="611" r:id="rId4"/>
    <p:sldId id="1384" r:id="rId5"/>
    <p:sldId id="1385" r:id="rId6"/>
    <p:sldId id="1386" r:id="rId7"/>
    <p:sldId id="1281" r:id="rId8"/>
    <p:sldId id="1282" r:id="rId9"/>
    <p:sldId id="1387" r:id="rId10"/>
    <p:sldId id="1388" r:id="rId11"/>
    <p:sldId id="1389" r:id="rId12"/>
    <p:sldId id="1476" r:id="rId13"/>
    <p:sldId id="1444" r:id="rId14"/>
    <p:sldId id="1445" r:id="rId15"/>
    <p:sldId id="1446" r:id="rId16"/>
    <p:sldId id="1447" r:id="rId17"/>
    <p:sldId id="1449" r:id="rId18"/>
    <p:sldId id="1448" r:id="rId19"/>
    <p:sldId id="1455" r:id="rId20"/>
    <p:sldId id="1465" r:id="rId21"/>
    <p:sldId id="1466" r:id="rId22"/>
    <p:sldId id="1335" r:id="rId23"/>
    <p:sldId id="1456" r:id="rId24"/>
    <p:sldId id="1452" r:id="rId25"/>
    <p:sldId id="1453" r:id="rId26"/>
    <p:sldId id="1454" r:id="rId27"/>
    <p:sldId id="1457" r:id="rId28"/>
    <p:sldId id="1458" r:id="rId29"/>
    <p:sldId id="1459" r:id="rId30"/>
    <p:sldId id="1460" r:id="rId31"/>
    <p:sldId id="1461" r:id="rId32"/>
    <p:sldId id="1462" r:id="rId33"/>
    <p:sldId id="1463" r:id="rId34"/>
    <p:sldId id="1464" r:id="rId35"/>
    <p:sldId id="1300" r:id="rId36"/>
    <p:sldId id="1301" r:id="rId37"/>
    <p:sldId id="1302" r:id="rId38"/>
    <p:sldId id="1349" r:id="rId39"/>
    <p:sldId id="1480" r:id="rId40"/>
    <p:sldId id="1352" r:id="rId41"/>
    <p:sldId id="1308" r:id="rId42"/>
    <p:sldId id="1311" r:id="rId43"/>
    <p:sldId id="1479" r:id="rId44"/>
    <p:sldId id="1469" r:id="rId45"/>
    <p:sldId id="1470" r:id="rId46"/>
    <p:sldId id="1472" r:id="rId47"/>
    <p:sldId id="1473" r:id="rId48"/>
    <p:sldId id="1474" r:id="rId49"/>
    <p:sldId id="1327" r:id="rId50"/>
    <p:sldId id="1329" r:id="rId51"/>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张中才" initials="张中才" lastIdx="1" clrIdx="0"/>
  <p:cmAuthor id="1" name="haitaozhouchd@163.com" initials="h" lastIdx="1" clrIdx="0"/>
  <p:cmAuthor id="2" name="政务秘书" initials="王佳媛" lastIdx="1" clrIdx="1"/>
  <p:cmAuthor id="3" name="10167" initials="1" lastIdx="1" clrIdx="2"/>
  <p:cmAuthor id="4" name="62320" initials="6" lastIdx="2" clrIdx="3"/>
  <p:cmAuthor id="5" name="宋洁然" initials="宋" lastIdx="2" clrIdx="1"/>
  <p:cmAuthor id="6" name="ming qiu" initials="m" lastIdx="17" clrIdx="1"/>
  <p:cmAuthor id="7" name="1206988966@qq.com" initials="1" lastIdx="1" clrIdx="2"/>
  <p:cmAuthor id="8" name="姜伟光" initials="姜" lastIdx="1" clrIdx="0"/>
  <p:cmAuthor id="9" name="董晔" initials="董" lastIdx="9" clrIdx="0"/>
  <p:cmAuthor id="10" name="11605" initials="1" lastIdx="3" clrIdx="9"/>
  <p:cmAuthor id="11" name="王芳" initials="王" lastIdx="14" clrIdx="0"/>
  <p:cmAuthor id="12" name="admin" initials="a" lastIdx="1" clrIdx="0"/>
  <p:cmAuthor id="13" name="朱粒" initials="朱" lastIdx="1" clrIdx="0"/>
  <p:cmAuthor id="14" name="李涵" initials="李" lastIdx="7" clrIdx="0"/>
  <p:cmAuthor id="15" name="qin yu" initials="q" lastIdx="2" clrIdx="4"/>
  <p:cmAuthor id="16" name="hp" initials="h" lastIdx="1" clrIdx="0"/>
  <p:cmAuthor id="75" name="作者" initials="A" lastIdx="0" clrIdx="24"/>
  <p:cmAuthor id="17" name="MSI" initials="M" lastIdx="1" clrIdx="16"/>
  <p:cmAuthor id="76" name="clannad sakura" initials="cs" lastIdx="1" clrIdx="25"/>
  <p:cmAuthor id="19" name="lenovo" initials="l" lastIdx="1" clrIdx="18"/>
  <p:cmAuthor id="77" name="庄寿松" initials="庄寿松" lastIdx="1" clrIdx="26"/>
  <p:cmAuthor id="1335648322" name="WPS_1646295266" initials="W" lastIdx="1" clrIdx="23"/>
  <p:cmAuthor id="21" name="Asus" initials="A" lastIdx="3" clrIdx="2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0000"/>
    <a:srgbClr val="FFC000"/>
    <a:srgbClr val="0070C0"/>
    <a:srgbClr val="BFBFBF"/>
    <a:srgbClr val="00B0F0"/>
    <a:srgbClr val="00B050"/>
    <a:srgbClr val="FFFF00"/>
    <a:srgbClr val="ED7D31"/>
    <a:srgbClr val="007BC3"/>
    <a:srgbClr val="FFF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6366" autoAdjust="0"/>
  </p:normalViewPr>
  <p:slideViewPr>
    <p:cSldViewPr snapToGrid="0" snapToObjects="1">
      <p:cViewPr varScale="1">
        <p:scale>
          <a:sx n="122" d="100"/>
          <a:sy n="122" d="100"/>
        </p:scale>
        <p:origin x="114"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B398E-7C9C-8C43-BBC2-73398BC80B72}" type="datetimeFigureOut">
              <a:rPr kumimoji="1" lang="zh-CN" altLang="en-US" smtClean="0"/>
              <a:t>2025/1/17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724F2-5568-5A42-B625-8FFF36AF74AA}"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194"/>
          </a:xfrm>
          <a:prstGeom prst="rect">
            <a:avLst/>
          </a:prstGeom>
        </p:spPr>
      </p:pic>
      <p:sp>
        <p:nvSpPr>
          <p:cNvPr id="4" name="矩形: 圆角 3"/>
          <p:cNvSpPr/>
          <p:nvPr userDrawn="1"/>
        </p:nvSpPr>
        <p:spPr>
          <a:xfrm>
            <a:off x="11015003" y="5753296"/>
            <a:ext cx="840545" cy="8018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7876901" y="2294546"/>
            <a:ext cx="4275909" cy="3161211"/>
          </a:xfrm>
          <a:prstGeom prst="rect">
            <a:avLst/>
          </a:prstGeom>
          <a:solidFill>
            <a:srgbClr val="007BC3"/>
          </a:solidFill>
          <a:ln>
            <a:solidFill>
              <a:srgbClr val="007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BC3"/>
              </a:solidFill>
            </a:endParaRPr>
          </a:p>
        </p:txBody>
      </p:sp>
      <p:sp>
        <p:nvSpPr>
          <p:cNvPr id="6" name="矩形 5"/>
          <p:cNvSpPr/>
          <p:nvPr userDrawn="1"/>
        </p:nvSpPr>
        <p:spPr>
          <a:xfrm>
            <a:off x="8543110" y="65314"/>
            <a:ext cx="3513908" cy="2190043"/>
          </a:xfrm>
          <a:prstGeom prst="rect">
            <a:avLst/>
          </a:prstGeom>
          <a:solidFill>
            <a:srgbClr val="007BC3"/>
          </a:solidFill>
          <a:ln>
            <a:solidFill>
              <a:srgbClr val="007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233680" y="5753100"/>
            <a:ext cx="4501515" cy="802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1-中国建筑一局（集团）有限公司－中英文-A式组合-蓝标蓝字"/>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8620" y="6005195"/>
            <a:ext cx="4489450" cy="54991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2" name="矩形 1"/>
          <p:cNvSpPr/>
          <p:nvPr userDrawn="1"/>
        </p:nvSpPr>
        <p:spPr>
          <a:xfrm>
            <a:off x="7939454" y="5873262"/>
            <a:ext cx="4141177" cy="905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noFill/>
            </a:endParaRPr>
          </a:p>
        </p:txBody>
      </p:sp>
      <p:sp>
        <p:nvSpPr>
          <p:cNvPr id="3" name="矩形: 圆角 2"/>
          <p:cNvSpPr/>
          <p:nvPr userDrawn="1"/>
        </p:nvSpPr>
        <p:spPr>
          <a:xfrm>
            <a:off x="11240086" y="98474"/>
            <a:ext cx="840545" cy="8018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中国建筑一局（集团）有限公司－中英文-A式组合-蓝标蓝字"/>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00795" y="6455410"/>
            <a:ext cx="3291205" cy="4025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606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0"/>
            <a:ext cx="12192000" cy="6858000"/>
          </a:xfrm>
          <a:prstGeom prst="rect">
            <a:avLst/>
          </a:prstGeom>
        </p:spPr>
      </p:pic>
      <p:sp>
        <p:nvSpPr>
          <p:cNvPr id="7" name="矩形 6"/>
          <p:cNvSpPr/>
          <p:nvPr userDrawn="1"/>
        </p:nvSpPr>
        <p:spPr>
          <a:xfrm>
            <a:off x="9221273" y="4159876"/>
            <a:ext cx="2047741" cy="386366"/>
          </a:xfrm>
          <a:prstGeom prst="rect">
            <a:avLst/>
          </a:prstGeom>
          <a:solidFill>
            <a:srgbClr val="D61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0972800" y="5674659"/>
            <a:ext cx="1219200" cy="1200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descr="1-中国建筑一局（集团）有限公司－中英文-A式组合-蓝标蓝字"/>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8620" y="6000115"/>
            <a:ext cx="4489450" cy="54991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userDrawn="1"/>
        </p:nvSpPr>
        <p:spPr>
          <a:xfrm>
            <a:off x="7939088" y="5873750"/>
            <a:ext cx="4141787"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eaLnBrk="1" fontAlgn="auto" hangingPunct="1">
              <a:spcBef>
                <a:spcPts val="0"/>
              </a:spcBef>
              <a:spcAft>
                <a:spcPts val="0"/>
              </a:spcAft>
              <a:defRPr/>
            </a:pPr>
            <a:endParaRPr lang="zh-CN" altLang="en-US">
              <a:noFill/>
            </a:endParaRPr>
          </a:p>
        </p:txBody>
      </p:sp>
      <p:pic>
        <p:nvPicPr>
          <p:cNvPr id="5" name="图片 4" descr="1-中国建筑一局（集团）有限公司－中英文-A式组合-蓝标蓝字"/>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00795" y="6455410"/>
            <a:ext cx="3291205" cy="402590"/>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 Type="http://schemas.openxmlformats.org/officeDocument/2006/relationships/tags" Target="../tags/tag19.xml"/><Relationship Id="rId21" Type="http://schemas.openxmlformats.org/officeDocument/2006/relationships/tags" Target="../tags/tag37.xml"/><Relationship Id="rId34" Type="http://schemas.openxmlformats.org/officeDocument/2006/relationships/tags" Target="../tags/tag50.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tags" Target="../tags/tag49.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tags" Target="../tags/tag45.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tags" Target="../tags/tag48.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tags" Target="../tags/tag44.xml"/><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tags" Target="../tags/tag47.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tags" Target="../tags/tag43.xml"/><Relationship Id="rId30" Type="http://schemas.openxmlformats.org/officeDocument/2006/relationships/tags" Target="../tags/tag46.xml"/><Relationship Id="rId35" Type="http://schemas.openxmlformats.org/officeDocument/2006/relationships/slideLayout" Target="../slideLayouts/slideLayout2.xml"/><Relationship Id="rId8" Type="http://schemas.openxmlformats.org/officeDocument/2006/relationships/tags" Target="../tags/tag2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35.pn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34.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33.jpeg"/><Relationship Id="rId5" Type="http://schemas.openxmlformats.org/officeDocument/2006/relationships/tags" Target="../tags/tag55.xml"/><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tags" Target="../tags/tag54.xml"/><Relationship Id="rId9" Type="http://schemas.openxmlformats.org/officeDocument/2006/relationships/slideLayout" Target="../slideLayouts/slideLayout2.xml"/><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13" Type="http://schemas.openxmlformats.org/officeDocument/2006/relationships/tags" Target="../tags/tag71.xml"/><Relationship Id="rId18" Type="http://schemas.openxmlformats.org/officeDocument/2006/relationships/tags" Target="../tags/tag76.xml"/><Relationship Id="rId26" Type="http://schemas.openxmlformats.org/officeDocument/2006/relationships/tags" Target="../tags/tag84.xml"/><Relationship Id="rId39" Type="http://schemas.openxmlformats.org/officeDocument/2006/relationships/tags" Target="../tags/tag97.xml"/><Relationship Id="rId21" Type="http://schemas.openxmlformats.org/officeDocument/2006/relationships/tags" Target="../tags/tag79.xml"/><Relationship Id="rId34" Type="http://schemas.openxmlformats.org/officeDocument/2006/relationships/tags" Target="../tags/tag92.xml"/><Relationship Id="rId42" Type="http://schemas.openxmlformats.org/officeDocument/2006/relationships/image" Target="../media/image38.jpeg"/><Relationship Id="rId47" Type="http://schemas.openxmlformats.org/officeDocument/2006/relationships/image" Target="../media/image43.jpeg"/><Relationship Id="rId7" Type="http://schemas.openxmlformats.org/officeDocument/2006/relationships/tags" Target="../tags/tag65.xml"/><Relationship Id="rId2" Type="http://schemas.openxmlformats.org/officeDocument/2006/relationships/tags" Target="../tags/tag60.xml"/><Relationship Id="rId16" Type="http://schemas.openxmlformats.org/officeDocument/2006/relationships/tags" Target="../tags/tag74.xml"/><Relationship Id="rId29" Type="http://schemas.openxmlformats.org/officeDocument/2006/relationships/tags" Target="../tags/tag87.xml"/><Relationship Id="rId11" Type="http://schemas.openxmlformats.org/officeDocument/2006/relationships/tags" Target="../tags/tag69.xml"/><Relationship Id="rId24" Type="http://schemas.openxmlformats.org/officeDocument/2006/relationships/tags" Target="../tags/tag82.xml"/><Relationship Id="rId32" Type="http://schemas.openxmlformats.org/officeDocument/2006/relationships/tags" Target="../tags/tag90.xml"/><Relationship Id="rId37" Type="http://schemas.openxmlformats.org/officeDocument/2006/relationships/tags" Target="../tags/tag95.xml"/><Relationship Id="rId40" Type="http://schemas.openxmlformats.org/officeDocument/2006/relationships/tags" Target="../tags/tag98.xml"/><Relationship Id="rId45" Type="http://schemas.openxmlformats.org/officeDocument/2006/relationships/image" Target="../media/image41.jpeg"/><Relationship Id="rId5" Type="http://schemas.openxmlformats.org/officeDocument/2006/relationships/tags" Target="../tags/tag63.xml"/><Relationship Id="rId15" Type="http://schemas.openxmlformats.org/officeDocument/2006/relationships/tags" Target="../tags/tag73.xml"/><Relationship Id="rId23" Type="http://schemas.openxmlformats.org/officeDocument/2006/relationships/tags" Target="../tags/tag81.xml"/><Relationship Id="rId28" Type="http://schemas.openxmlformats.org/officeDocument/2006/relationships/tags" Target="../tags/tag86.xml"/><Relationship Id="rId36" Type="http://schemas.openxmlformats.org/officeDocument/2006/relationships/tags" Target="../tags/tag94.xml"/><Relationship Id="rId49" Type="http://schemas.openxmlformats.org/officeDocument/2006/relationships/image" Target="../media/image45.jpeg"/><Relationship Id="rId10" Type="http://schemas.openxmlformats.org/officeDocument/2006/relationships/tags" Target="../tags/tag68.xml"/><Relationship Id="rId19" Type="http://schemas.openxmlformats.org/officeDocument/2006/relationships/tags" Target="../tags/tag77.xml"/><Relationship Id="rId31" Type="http://schemas.openxmlformats.org/officeDocument/2006/relationships/tags" Target="../tags/tag89.xml"/><Relationship Id="rId44" Type="http://schemas.openxmlformats.org/officeDocument/2006/relationships/image" Target="../media/image40.jpeg"/><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tags" Target="../tags/tag80.xml"/><Relationship Id="rId27" Type="http://schemas.openxmlformats.org/officeDocument/2006/relationships/tags" Target="../tags/tag85.xml"/><Relationship Id="rId30" Type="http://schemas.openxmlformats.org/officeDocument/2006/relationships/tags" Target="../tags/tag88.xml"/><Relationship Id="rId35" Type="http://schemas.openxmlformats.org/officeDocument/2006/relationships/tags" Target="../tags/tag93.xml"/><Relationship Id="rId43" Type="http://schemas.openxmlformats.org/officeDocument/2006/relationships/image" Target="../media/image39.jpeg"/><Relationship Id="rId48" Type="http://schemas.openxmlformats.org/officeDocument/2006/relationships/image" Target="../media/image44.png"/><Relationship Id="rId8" Type="http://schemas.openxmlformats.org/officeDocument/2006/relationships/tags" Target="../tags/tag66.xml"/><Relationship Id="rId3" Type="http://schemas.openxmlformats.org/officeDocument/2006/relationships/tags" Target="../tags/tag61.xml"/><Relationship Id="rId12" Type="http://schemas.openxmlformats.org/officeDocument/2006/relationships/tags" Target="../tags/tag70.xml"/><Relationship Id="rId17" Type="http://schemas.openxmlformats.org/officeDocument/2006/relationships/tags" Target="../tags/tag75.xml"/><Relationship Id="rId25" Type="http://schemas.openxmlformats.org/officeDocument/2006/relationships/tags" Target="../tags/tag83.xml"/><Relationship Id="rId33" Type="http://schemas.openxmlformats.org/officeDocument/2006/relationships/tags" Target="../tags/tag91.xml"/><Relationship Id="rId38" Type="http://schemas.openxmlformats.org/officeDocument/2006/relationships/tags" Target="../tags/tag96.xml"/><Relationship Id="rId46" Type="http://schemas.openxmlformats.org/officeDocument/2006/relationships/image" Target="../media/image42.jpeg"/><Relationship Id="rId20" Type="http://schemas.openxmlformats.org/officeDocument/2006/relationships/tags" Target="../tags/tag78.xml"/><Relationship Id="rId41"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tags" Target="../tags/tag64.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3.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image" Target="../media/image47.jpeg"/><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tags" Target="../tags/tag100.xml"/><Relationship Id="rId16" Type="http://schemas.openxmlformats.org/officeDocument/2006/relationships/image" Target="../media/image50.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slideLayout" Target="../slideLayouts/slideLayout2.xml"/><Relationship Id="rId5" Type="http://schemas.openxmlformats.org/officeDocument/2006/relationships/tags" Target="../tags/tag103.xml"/><Relationship Id="rId15" Type="http://schemas.openxmlformats.org/officeDocument/2006/relationships/image" Target="../media/image49.jpeg"/><Relationship Id="rId10" Type="http://schemas.openxmlformats.org/officeDocument/2006/relationships/tags" Target="../tags/tag108.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2.xml"/><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18" Type="http://schemas.openxmlformats.org/officeDocument/2006/relationships/image" Target="../media/image72.jpeg"/><Relationship Id="rId3" Type="http://schemas.openxmlformats.org/officeDocument/2006/relationships/tags" Target="../tags/tag113.xml"/><Relationship Id="rId21" Type="http://schemas.openxmlformats.org/officeDocument/2006/relationships/image" Target="../media/image75.jpeg"/><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image" Target="../media/image71.jpeg"/><Relationship Id="rId2" Type="http://schemas.openxmlformats.org/officeDocument/2006/relationships/tags" Target="../tags/tag112.xml"/><Relationship Id="rId16" Type="http://schemas.openxmlformats.org/officeDocument/2006/relationships/image" Target="../media/image70.jpeg"/><Relationship Id="rId20" Type="http://schemas.openxmlformats.org/officeDocument/2006/relationships/image" Target="../media/image74.png"/><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5" Type="http://schemas.openxmlformats.org/officeDocument/2006/relationships/tags" Target="../tags/tag115.xml"/><Relationship Id="rId15" Type="http://schemas.openxmlformats.org/officeDocument/2006/relationships/image" Target="../media/image69.jpeg"/><Relationship Id="rId10" Type="http://schemas.openxmlformats.org/officeDocument/2006/relationships/tags" Target="../tags/tag120.xml"/><Relationship Id="rId19" Type="http://schemas.openxmlformats.org/officeDocument/2006/relationships/image" Target="../media/image73.jpeg"/><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slideLayout" Target="../slideLayouts/slideLayout2.xml"/><Relationship Id="rId22"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tags" Target="../tags/tag124.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127.xml"/><Relationship Id="rId7" Type="http://schemas.openxmlformats.org/officeDocument/2006/relationships/image" Target="../media/image88.jpe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2.xml"/><Relationship Id="rId5" Type="http://schemas.openxmlformats.org/officeDocument/2006/relationships/tags" Target="../tags/tag129.xml"/><Relationship Id="rId4" Type="http://schemas.openxmlformats.org/officeDocument/2006/relationships/tags" Target="../tags/tag128.xml"/><Relationship Id="rId9"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tags" Target="../tags/tag131.xml"/><Relationship Id="rId16" Type="http://schemas.openxmlformats.org/officeDocument/2006/relationships/image" Target="../media/image95.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slideLayout" Target="../slideLayouts/slideLayout2.xml"/><Relationship Id="rId5" Type="http://schemas.openxmlformats.org/officeDocument/2006/relationships/tags" Target="../tags/tag134.xml"/><Relationship Id="rId15" Type="http://schemas.openxmlformats.org/officeDocument/2006/relationships/image" Target="../media/image94.png"/><Relationship Id="rId10" Type="http://schemas.openxmlformats.org/officeDocument/2006/relationships/tags" Target="../tags/tag139.xml"/><Relationship Id="rId19" Type="http://schemas.openxmlformats.org/officeDocument/2006/relationships/image" Target="../media/image98.png"/><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tags" Target="../tags/tag152.xml"/><Relationship Id="rId18" Type="http://schemas.openxmlformats.org/officeDocument/2006/relationships/tags" Target="../tags/tag157.xml"/><Relationship Id="rId3" Type="http://schemas.openxmlformats.org/officeDocument/2006/relationships/tags" Target="../tags/tag142.xml"/><Relationship Id="rId21" Type="http://schemas.openxmlformats.org/officeDocument/2006/relationships/image" Target="../media/image100.jpeg"/><Relationship Id="rId7" Type="http://schemas.openxmlformats.org/officeDocument/2006/relationships/tags" Target="../tags/tag146.xml"/><Relationship Id="rId12" Type="http://schemas.openxmlformats.org/officeDocument/2006/relationships/tags" Target="../tags/tag151.xml"/><Relationship Id="rId17" Type="http://schemas.openxmlformats.org/officeDocument/2006/relationships/tags" Target="../tags/tag156.xml"/><Relationship Id="rId25" Type="http://schemas.openxmlformats.org/officeDocument/2006/relationships/image" Target="../media/image104.jpeg"/><Relationship Id="rId2" Type="http://schemas.openxmlformats.org/officeDocument/2006/relationships/tags" Target="../tags/tag141.xml"/><Relationship Id="rId16" Type="http://schemas.openxmlformats.org/officeDocument/2006/relationships/tags" Target="../tags/tag155.xml"/><Relationship Id="rId20" Type="http://schemas.openxmlformats.org/officeDocument/2006/relationships/image" Target="../media/image99.jpe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24" Type="http://schemas.openxmlformats.org/officeDocument/2006/relationships/image" Target="../media/image103.png"/><Relationship Id="rId5" Type="http://schemas.openxmlformats.org/officeDocument/2006/relationships/tags" Target="../tags/tag144.xml"/><Relationship Id="rId15" Type="http://schemas.openxmlformats.org/officeDocument/2006/relationships/tags" Target="../tags/tag154.xml"/><Relationship Id="rId23" Type="http://schemas.openxmlformats.org/officeDocument/2006/relationships/image" Target="../media/image102.jpeg"/><Relationship Id="rId10" Type="http://schemas.openxmlformats.org/officeDocument/2006/relationships/tags" Target="../tags/tag149.xml"/><Relationship Id="rId19" Type="http://schemas.openxmlformats.org/officeDocument/2006/relationships/slideLayout" Target="../slideLayouts/slideLayout2.xml"/><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tags" Target="../tags/tag153.xml"/><Relationship Id="rId22" Type="http://schemas.openxmlformats.org/officeDocument/2006/relationships/image" Target="../media/image10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31.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image" Target="../media/image117.png"/><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image" Target="../media/image116.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image" Target="../media/image115.png"/><Relationship Id="rId5" Type="http://schemas.openxmlformats.org/officeDocument/2006/relationships/tags" Target="../tags/tag162.xml"/><Relationship Id="rId10" Type="http://schemas.openxmlformats.org/officeDocument/2006/relationships/image" Target="../media/image114.png"/><Relationship Id="rId4" Type="http://schemas.openxmlformats.org/officeDocument/2006/relationships/tags" Target="../tags/tag161.xml"/><Relationship Id="rId9"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33.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s>
</file>

<file path=ppt/slides/_rels/slide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tags" Target="../tags/tag168.xml"/><Relationship Id="rId7"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5" Type="http://schemas.openxmlformats.org/officeDocument/2006/relationships/tags" Target="../tags/tag170.xml"/><Relationship Id="rId10" Type="http://schemas.openxmlformats.org/officeDocument/2006/relationships/image" Target="../media/image139.png"/><Relationship Id="rId4" Type="http://schemas.openxmlformats.org/officeDocument/2006/relationships/tags" Target="../tags/tag169.xml"/><Relationship Id="rId9" Type="http://schemas.openxmlformats.org/officeDocument/2006/relationships/image" Target="../media/image138.png"/></Relationships>
</file>

<file path=ppt/slides/_rels/slide37.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tags" Target="../tags/tag177.xml"/><Relationship Id="rId7" Type="http://schemas.openxmlformats.org/officeDocument/2006/relationships/image" Target="../media/image143.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142.jpeg"/><Relationship Id="rId5" Type="http://schemas.openxmlformats.org/officeDocument/2006/relationships/slideLayout" Target="../slideLayouts/slideLayout2.xml"/><Relationship Id="rId4" Type="http://schemas.openxmlformats.org/officeDocument/2006/relationships/tags" Target="../tags/tag17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jpeg"/></Relationships>
</file>

<file path=ppt/slides/_rels/slide41.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tags" Target="../tags/tag181.xml"/><Relationship Id="rId7" Type="http://schemas.openxmlformats.org/officeDocument/2006/relationships/image" Target="../media/image154.pn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153.jpeg"/><Relationship Id="rId5" Type="http://schemas.openxmlformats.org/officeDocument/2006/relationships/slideLayout" Target="../slideLayouts/slideLayout2.xml"/><Relationship Id="rId10" Type="http://schemas.openxmlformats.org/officeDocument/2006/relationships/image" Target="../media/image157.png"/><Relationship Id="rId4" Type="http://schemas.openxmlformats.org/officeDocument/2006/relationships/tags" Target="../tags/tag182.xml"/><Relationship Id="rId9" Type="http://schemas.openxmlformats.org/officeDocument/2006/relationships/image" Target="../media/image156.jpeg"/></Relationships>
</file>

<file path=ppt/slides/_rels/slide42.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image" Target="../media/image160.jpeg"/><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image" Target="../media/image159.jpeg"/><Relationship Id="rId2" Type="http://schemas.openxmlformats.org/officeDocument/2006/relationships/tags" Target="../tags/tag184.xml"/><Relationship Id="rId16" Type="http://schemas.openxmlformats.org/officeDocument/2006/relationships/image" Target="../media/image163.jpeg"/><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image" Target="../media/image158.jpeg"/><Relationship Id="rId5" Type="http://schemas.openxmlformats.org/officeDocument/2006/relationships/tags" Target="../tags/tag187.xml"/><Relationship Id="rId15" Type="http://schemas.openxmlformats.org/officeDocument/2006/relationships/image" Target="../media/image162.jpeg"/><Relationship Id="rId10" Type="http://schemas.openxmlformats.org/officeDocument/2006/relationships/slideLayout" Target="../slideLayouts/slideLayout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image" Target="../media/image161.jpeg"/></Relationships>
</file>

<file path=ppt/slides/_rels/slide43.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image" Target="../media/image165.png"/><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image" Target="../media/image164.png"/><Relationship Id="rId2" Type="http://schemas.openxmlformats.org/officeDocument/2006/relationships/tags" Target="../tags/tag193.xml"/><Relationship Id="rId16" Type="http://schemas.openxmlformats.org/officeDocument/2006/relationships/image" Target="../media/image168.jpeg"/><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slideLayout" Target="../slideLayouts/slideLayout2.xml"/><Relationship Id="rId5" Type="http://schemas.openxmlformats.org/officeDocument/2006/relationships/tags" Target="../tags/tag196.xml"/><Relationship Id="rId15" Type="http://schemas.openxmlformats.org/officeDocument/2006/relationships/image" Target="../media/image167.jpeg"/><Relationship Id="rId10" Type="http://schemas.openxmlformats.org/officeDocument/2006/relationships/tags" Target="../tags/tag201.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image" Target="../media/image166.png"/></Relationships>
</file>

<file path=ppt/slides/_rels/slide4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tags" Target="../tags/tag204.xml"/><Relationship Id="rId7" Type="http://schemas.openxmlformats.org/officeDocument/2006/relationships/slideLayout" Target="../slideLayouts/slideLayout2.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9" Type="http://schemas.openxmlformats.org/officeDocument/2006/relationships/image" Target="../media/image170.png"/></Relationships>
</file>

<file path=ppt/slides/_rels/slide45.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18" Type="http://schemas.openxmlformats.org/officeDocument/2006/relationships/tags" Target="../tags/tag225.xml"/><Relationship Id="rId26" Type="http://schemas.openxmlformats.org/officeDocument/2006/relationships/image" Target="../media/image174.jpeg"/><Relationship Id="rId3" Type="http://schemas.openxmlformats.org/officeDocument/2006/relationships/tags" Target="../tags/tag210.xml"/><Relationship Id="rId21" Type="http://schemas.openxmlformats.org/officeDocument/2006/relationships/tags" Target="../tags/tag228.xml"/><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tags" Target="../tags/tag224.xml"/><Relationship Id="rId25" Type="http://schemas.openxmlformats.org/officeDocument/2006/relationships/image" Target="../media/image173.jpeg"/><Relationship Id="rId2" Type="http://schemas.openxmlformats.org/officeDocument/2006/relationships/tags" Target="../tags/tag209.xml"/><Relationship Id="rId16" Type="http://schemas.openxmlformats.org/officeDocument/2006/relationships/tags" Target="../tags/tag223.xml"/><Relationship Id="rId20" Type="http://schemas.openxmlformats.org/officeDocument/2006/relationships/tags" Target="../tags/tag227.xml"/><Relationship Id="rId29" Type="http://schemas.openxmlformats.org/officeDocument/2006/relationships/image" Target="../media/image177.png"/><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tags" Target="../tags/tag218.xml"/><Relationship Id="rId24" Type="http://schemas.openxmlformats.org/officeDocument/2006/relationships/image" Target="../media/image172.jpeg"/><Relationship Id="rId32" Type="http://schemas.openxmlformats.org/officeDocument/2006/relationships/image" Target="../media/image180.jpeg"/><Relationship Id="rId5" Type="http://schemas.openxmlformats.org/officeDocument/2006/relationships/tags" Target="../tags/tag212.xml"/><Relationship Id="rId15" Type="http://schemas.openxmlformats.org/officeDocument/2006/relationships/tags" Target="../tags/tag222.xml"/><Relationship Id="rId23" Type="http://schemas.openxmlformats.org/officeDocument/2006/relationships/image" Target="../media/image171.jpeg"/><Relationship Id="rId28" Type="http://schemas.openxmlformats.org/officeDocument/2006/relationships/image" Target="../media/image176.png"/><Relationship Id="rId10" Type="http://schemas.openxmlformats.org/officeDocument/2006/relationships/tags" Target="../tags/tag217.xml"/><Relationship Id="rId19" Type="http://schemas.openxmlformats.org/officeDocument/2006/relationships/tags" Target="../tags/tag226.xml"/><Relationship Id="rId31" Type="http://schemas.openxmlformats.org/officeDocument/2006/relationships/image" Target="../media/image179.jpeg"/><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 Id="rId22" Type="http://schemas.openxmlformats.org/officeDocument/2006/relationships/slideLayout" Target="../slideLayouts/slideLayout2.xml"/><Relationship Id="rId27" Type="http://schemas.openxmlformats.org/officeDocument/2006/relationships/image" Target="../media/image175.jpeg"/><Relationship Id="rId30" Type="http://schemas.openxmlformats.org/officeDocument/2006/relationships/image" Target="../media/image178.jpeg"/></Relationships>
</file>

<file path=ppt/slides/_rels/slide46.xml.rels><?xml version="1.0" encoding="UTF-8" standalone="yes"?>
<Relationships xmlns="http://schemas.openxmlformats.org/package/2006/relationships"><Relationship Id="rId8" Type="http://schemas.openxmlformats.org/officeDocument/2006/relationships/tags" Target="../tags/tag236.xml"/><Relationship Id="rId13" Type="http://schemas.openxmlformats.org/officeDocument/2006/relationships/image" Target="../media/image181.jpeg"/><Relationship Id="rId3" Type="http://schemas.openxmlformats.org/officeDocument/2006/relationships/tags" Target="../tags/tag231.xml"/><Relationship Id="rId7" Type="http://schemas.openxmlformats.org/officeDocument/2006/relationships/tags" Target="../tags/tag235.xml"/><Relationship Id="rId12" Type="http://schemas.openxmlformats.org/officeDocument/2006/relationships/slideLayout" Target="../slideLayouts/slideLayout2.xml"/><Relationship Id="rId2" Type="http://schemas.openxmlformats.org/officeDocument/2006/relationships/tags" Target="../tags/tag230.xml"/><Relationship Id="rId16" Type="http://schemas.openxmlformats.org/officeDocument/2006/relationships/image" Target="../media/image119.png"/><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tags" Target="../tags/tag239.xml"/><Relationship Id="rId5" Type="http://schemas.openxmlformats.org/officeDocument/2006/relationships/tags" Target="../tags/tag233.xml"/><Relationship Id="rId15" Type="http://schemas.openxmlformats.org/officeDocument/2006/relationships/image" Target="../media/image114.png"/><Relationship Id="rId10" Type="http://schemas.openxmlformats.org/officeDocument/2006/relationships/tags" Target="../tags/tag238.xml"/><Relationship Id="rId4" Type="http://schemas.openxmlformats.org/officeDocument/2006/relationships/tags" Target="../tags/tag232.xml"/><Relationship Id="rId9" Type="http://schemas.openxmlformats.org/officeDocument/2006/relationships/tags" Target="../tags/tag237.xml"/><Relationship Id="rId14" Type="http://schemas.openxmlformats.org/officeDocument/2006/relationships/image" Target="../media/image182.jpeg"/></Relationships>
</file>

<file path=ppt/slides/_rels/slide47.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image" Target="../media/image183.jpeg"/><Relationship Id="rId18" Type="http://schemas.openxmlformats.org/officeDocument/2006/relationships/image" Target="../media/image188.jpeg"/><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slideLayout" Target="../slideLayouts/slideLayout2.xml"/><Relationship Id="rId17" Type="http://schemas.openxmlformats.org/officeDocument/2006/relationships/image" Target="../media/image187.jpeg"/><Relationship Id="rId2" Type="http://schemas.openxmlformats.org/officeDocument/2006/relationships/tags" Target="../tags/tag241.xml"/><Relationship Id="rId16" Type="http://schemas.openxmlformats.org/officeDocument/2006/relationships/image" Target="../media/image186.jpeg"/><Relationship Id="rId20" Type="http://schemas.openxmlformats.org/officeDocument/2006/relationships/image" Target="../media/image190.jpeg"/><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5" Type="http://schemas.openxmlformats.org/officeDocument/2006/relationships/tags" Target="../tags/tag244.xml"/><Relationship Id="rId15" Type="http://schemas.openxmlformats.org/officeDocument/2006/relationships/image" Target="../media/image185.jpeg"/><Relationship Id="rId10" Type="http://schemas.openxmlformats.org/officeDocument/2006/relationships/tags" Target="../tags/tag249.xml"/><Relationship Id="rId19" Type="http://schemas.openxmlformats.org/officeDocument/2006/relationships/image" Target="../media/image189.jpeg"/><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image" Target="../media/image184.jpeg"/></Relationships>
</file>

<file path=ppt/slides/_rels/slide48.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image" Target="../media/image191.jpeg"/><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slideLayout" Target="../slideLayouts/slideLayout2.xml"/><Relationship Id="rId2" Type="http://schemas.openxmlformats.org/officeDocument/2006/relationships/tags" Target="../tags/tag252.xml"/><Relationship Id="rId16" Type="http://schemas.openxmlformats.org/officeDocument/2006/relationships/image" Target="../media/image194.png"/><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tags" Target="../tags/tag261.xml"/><Relationship Id="rId5" Type="http://schemas.openxmlformats.org/officeDocument/2006/relationships/tags" Target="../tags/tag255.xml"/><Relationship Id="rId15" Type="http://schemas.openxmlformats.org/officeDocument/2006/relationships/image" Target="../media/image193.jpeg"/><Relationship Id="rId10" Type="http://schemas.openxmlformats.org/officeDocument/2006/relationships/tags" Target="../tags/tag260.xml"/><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image" Target="../media/image192.jpeg"/></Relationships>
</file>

<file path=ppt/slides/_rels/slide49.xml.rels><?xml version="1.0" encoding="UTF-8" standalone="yes"?>
<Relationships xmlns="http://schemas.openxmlformats.org/package/2006/relationships"><Relationship Id="rId8" Type="http://schemas.openxmlformats.org/officeDocument/2006/relationships/tags" Target="../tags/tag269.xml"/><Relationship Id="rId13" Type="http://schemas.openxmlformats.org/officeDocument/2006/relationships/image" Target="../media/image196.svg"/><Relationship Id="rId18" Type="http://schemas.openxmlformats.org/officeDocument/2006/relationships/image" Target="../media/image201.png"/><Relationship Id="rId3" Type="http://schemas.openxmlformats.org/officeDocument/2006/relationships/tags" Target="../tags/tag264.xml"/><Relationship Id="rId7" Type="http://schemas.openxmlformats.org/officeDocument/2006/relationships/tags" Target="../tags/tag268.xml"/><Relationship Id="rId12" Type="http://schemas.openxmlformats.org/officeDocument/2006/relationships/image" Target="../media/image195.png"/><Relationship Id="rId17" Type="http://schemas.openxmlformats.org/officeDocument/2006/relationships/image" Target="../media/image200.png"/><Relationship Id="rId2" Type="http://schemas.openxmlformats.org/officeDocument/2006/relationships/tags" Target="../tags/tag263.xml"/><Relationship Id="rId16" Type="http://schemas.openxmlformats.org/officeDocument/2006/relationships/image" Target="../media/image199.png"/><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hyperlink" Target="&#20013;&#24314;&#65306;&#21892;&#22478;&#20013;&#24515;%202024.5.23%20%20&#20462;&#25913;.mp4" TargetMode="External"/><Relationship Id="rId5" Type="http://schemas.openxmlformats.org/officeDocument/2006/relationships/tags" Target="../tags/tag266.xml"/><Relationship Id="rId15" Type="http://schemas.openxmlformats.org/officeDocument/2006/relationships/image" Target="../media/image198.png"/><Relationship Id="rId10" Type="http://schemas.openxmlformats.org/officeDocument/2006/relationships/notesSlide" Target="../notesSlides/notesSlide2.xml"/><Relationship Id="rId19" Type="http://schemas.openxmlformats.org/officeDocument/2006/relationships/image" Target="../media/image202.png"/><Relationship Id="rId4" Type="http://schemas.openxmlformats.org/officeDocument/2006/relationships/tags" Target="../tags/tag265.xml"/><Relationship Id="rId9" Type="http://schemas.openxmlformats.org/officeDocument/2006/relationships/slideLayout" Target="../slideLayouts/slideLayout2.xml"/><Relationship Id="rId14" Type="http://schemas.openxmlformats.org/officeDocument/2006/relationships/image" Target="../media/image197.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tags" Target="../tags/tag272.xml"/><Relationship Id="rId7" Type="http://schemas.openxmlformats.org/officeDocument/2006/relationships/image" Target="../media/image203.pn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2.xml"/><Relationship Id="rId5" Type="http://schemas.openxmlformats.org/officeDocument/2006/relationships/tags" Target="../tags/tag274.xml"/><Relationship Id="rId4" Type="http://schemas.openxmlformats.org/officeDocument/2006/relationships/tags" Target="../tags/tag27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3-dxy-xkm（改）"/>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5" y="0"/>
            <a:ext cx="12192635" cy="6858000"/>
          </a:xfrm>
          <a:prstGeom prst="rect">
            <a:avLst/>
          </a:prstGeom>
        </p:spPr>
      </p:pic>
      <p:sp>
        <p:nvSpPr>
          <p:cNvPr id="14" name="文本框 13"/>
          <p:cNvSpPr txBox="1"/>
          <p:nvPr/>
        </p:nvSpPr>
        <p:spPr>
          <a:xfrm>
            <a:off x="-244817" y="2008723"/>
            <a:ext cx="12192000" cy="1568450"/>
          </a:xfrm>
          <a:prstGeom prst="rect">
            <a:avLst/>
          </a:prstGeom>
          <a:noFill/>
        </p:spPr>
        <p:txBody>
          <a:bodyPr wrap="square" rtlCol="0">
            <a:spAutoFit/>
          </a:bodyPr>
          <a:lstStyle/>
          <a:p>
            <a:pPr algn="ctr"/>
            <a:r>
              <a:rPr kumimoji="1" lang="en-US" altLang="zh-CN" sz="3200" b="1" dirty="0">
                <a:solidFill>
                  <a:schemeClr val="accent5">
                    <a:lumMod val="75000"/>
                  </a:schemeClr>
                </a:solidFill>
                <a:effectLst>
                  <a:outerShdw blurRad="50800" dist="762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XDG-2023-4</a:t>
            </a:r>
            <a:r>
              <a:rPr kumimoji="1" lang="zh-CN" altLang="en-US" sz="3200" b="1" dirty="0">
                <a:solidFill>
                  <a:schemeClr val="accent5">
                    <a:lumMod val="75000"/>
                  </a:schemeClr>
                </a:solidFill>
                <a:effectLst>
                  <a:outerShdw blurRad="50800" dist="762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号地块开发建设项目</a:t>
            </a:r>
          </a:p>
          <a:p>
            <a:pPr algn="ctr"/>
            <a:endParaRPr kumimoji="1" lang="en-US" altLang="zh-CN" sz="3200" b="1" dirty="0">
              <a:solidFill>
                <a:schemeClr val="accent5">
                  <a:lumMod val="75000"/>
                </a:schemeClr>
              </a:solidFill>
              <a:effectLst>
                <a:outerShdw blurRad="50800" dist="762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endParaRPr>
          </a:p>
          <a:p>
            <a:pPr algn="ctr"/>
            <a:r>
              <a:rPr kumimoji="1" lang="en-US" altLang="zh-CN" sz="3200" b="1" dirty="0">
                <a:solidFill>
                  <a:schemeClr val="accent5">
                    <a:lumMod val="75000"/>
                  </a:schemeClr>
                </a:solidFill>
                <a:effectLst>
                  <a:outerShdw blurRad="50800" dist="762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a:t>
            </a:r>
            <a:r>
              <a:rPr kumimoji="1" lang="zh-CN" altLang="en-US" sz="3200" b="1" dirty="0">
                <a:solidFill>
                  <a:schemeClr val="accent5">
                    <a:lumMod val="75000"/>
                  </a:schemeClr>
                </a:solidFill>
                <a:effectLst>
                  <a:outerShdw blurRad="50800" dist="762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云观摩</a:t>
            </a:r>
            <a:r>
              <a:rPr kumimoji="1" lang="en-US" altLang="zh-CN" sz="3200" b="1" dirty="0">
                <a:solidFill>
                  <a:schemeClr val="accent5">
                    <a:lumMod val="75000"/>
                  </a:schemeClr>
                </a:solidFill>
                <a:effectLst>
                  <a:outerShdw blurRad="50800" dist="762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a:t>
            </a:r>
            <a:r>
              <a:rPr kumimoji="1" lang="zh-CN" altLang="en-US" sz="3200" b="1" dirty="0">
                <a:solidFill>
                  <a:schemeClr val="accent5">
                    <a:lumMod val="75000"/>
                  </a:schemeClr>
                </a:solidFill>
                <a:effectLst>
                  <a:outerShdw blurRad="50800" dist="762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工地策划汇报</a:t>
            </a:r>
            <a:endParaRPr kumimoji="1" lang="zh-CN" altLang="en-US" sz="3200" b="1" i="0" dirty="0">
              <a:solidFill>
                <a:schemeClr val="accent5">
                  <a:lumMod val="75000"/>
                </a:schemeClr>
              </a:solidFill>
              <a:effectLst>
                <a:outerShdw blurRad="50800" dist="762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ad0ca65e631402852095436fca1545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53145" y="6465570"/>
            <a:ext cx="3538855" cy="39243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 name="文本框 4"/>
          <p:cNvSpPr txBox="1"/>
          <p:nvPr/>
        </p:nvSpPr>
        <p:spPr>
          <a:xfrm>
            <a:off x="1619250" y="287338"/>
            <a:ext cx="3613150" cy="460375"/>
          </a:xfrm>
          <a:prstGeom prst="rect">
            <a:avLst/>
          </a:prstGeom>
          <a:noFill/>
          <a:ln w="9525">
            <a:noFill/>
          </a:ln>
        </p:spPr>
        <p:txBody>
          <a:bodyPr wrap="none">
            <a:spAutoFit/>
          </a:bodyPr>
          <a:lstStyle/>
          <a:p>
            <a:pPr algn="l" eaLnBrk="1" hangingPunct="1"/>
            <a:r>
              <a:rPr lang="en-US" altLang="zh-CN" sz="2400" b="1" dirty="0">
                <a:latin typeface="微软雅黑" panose="020B0503020204020204" charset="-122"/>
                <a:ea typeface="微软雅黑" panose="020B0503020204020204" charset="-122"/>
              </a:rPr>
              <a:t>2.3 </a:t>
            </a:r>
            <a:r>
              <a:rPr lang="zh-CN" altLang="en-US" sz="2400" b="1" dirty="0">
                <a:latin typeface="微软雅黑" panose="020B0503020204020204" charset="-122"/>
                <a:ea typeface="微软雅黑" panose="020B0503020204020204" charset="-122"/>
              </a:rPr>
              <a:t>工程概况</a:t>
            </a:r>
            <a:r>
              <a:rPr lang="en-US" altLang="zh-CN" sz="2400" b="1" dirty="0">
                <a:latin typeface="微软雅黑" panose="020B0503020204020204" charset="-122"/>
                <a:ea typeface="微软雅黑" panose="020B0503020204020204" charset="-122"/>
              </a:rPr>
              <a:t>-</a:t>
            </a:r>
            <a:r>
              <a:rPr kumimoji="1" lang="zh-CN" altLang="en-US" sz="2000" b="1" dirty="0">
                <a:solidFill>
                  <a:schemeClr val="bg2">
                    <a:lumMod val="25000"/>
                  </a:schemeClr>
                </a:solidFill>
                <a:latin typeface="微软雅黑" panose="020B0503020204020204" charset="-122"/>
                <a:ea typeface="微软雅黑" panose="020B0503020204020204" charset="-122"/>
                <a:cs typeface="微软雅黑" panose="020B0503020204020204" charset="-122"/>
              </a:rPr>
              <a:t>项目管理目标</a:t>
            </a:r>
            <a:endParaRPr kumimoji="1" lang="zh-CN" altLang="en-US" sz="20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1" name="任意多边形: 形状 5"/>
          <p:cNvSpPr/>
          <p:nvPr>
            <p:custDataLst>
              <p:tags r:id="rId1"/>
            </p:custDataLst>
          </p:nvPr>
        </p:nvSpPr>
        <p:spPr>
          <a:xfrm>
            <a:off x="4995207" y="5075291"/>
            <a:ext cx="540365" cy="695219"/>
          </a:xfrm>
          <a:custGeom>
            <a:avLst/>
            <a:gdLst>
              <a:gd name="connsiteX0" fmla="*/ 0 w 950595"/>
              <a:gd name="connsiteY0" fmla="*/ 0 h 1223009"/>
              <a:gd name="connsiteX1" fmla="*/ 788670 w 950595"/>
              <a:gd name="connsiteY1" fmla="*/ 488633 h 1223009"/>
              <a:gd name="connsiteX2" fmla="*/ 950595 w 950595"/>
              <a:gd name="connsiteY2" fmla="*/ 1223010 h 1223009"/>
            </a:gdLst>
            <a:ahLst/>
            <a:cxnLst>
              <a:cxn ang="0">
                <a:pos x="connsiteX0" y="connsiteY0"/>
              </a:cxn>
              <a:cxn ang="0">
                <a:pos x="connsiteX1" y="connsiteY1"/>
              </a:cxn>
              <a:cxn ang="0">
                <a:pos x="connsiteX2" y="connsiteY2"/>
              </a:cxn>
            </a:cxnLst>
            <a:rect l="l" t="t" r="r" b="b"/>
            <a:pathLst>
              <a:path w="950595" h="1223009">
                <a:moveTo>
                  <a:pt x="0" y="0"/>
                </a:moveTo>
                <a:lnTo>
                  <a:pt x="788670" y="488633"/>
                </a:lnTo>
                <a:lnTo>
                  <a:pt x="950595" y="1223010"/>
                </a:lnTo>
                <a:close/>
              </a:path>
            </a:pathLst>
          </a:custGeom>
          <a:gradFill>
            <a:gsLst>
              <a:gs pos="19000">
                <a:schemeClr val="accent1">
                  <a:lumMod val="60000"/>
                  <a:lumOff val="40000"/>
                </a:schemeClr>
              </a:gs>
              <a:gs pos="92000">
                <a:schemeClr val="accent1"/>
              </a:gs>
            </a:gsLst>
            <a:lin ang="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3" name="任意多边形: 形状 7"/>
          <p:cNvSpPr/>
          <p:nvPr>
            <p:custDataLst>
              <p:tags r:id="rId2"/>
            </p:custDataLst>
          </p:nvPr>
        </p:nvSpPr>
        <p:spPr>
          <a:xfrm>
            <a:off x="5443525" y="4770998"/>
            <a:ext cx="824624" cy="879852"/>
          </a:xfrm>
          <a:custGeom>
            <a:avLst/>
            <a:gdLst>
              <a:gd name="connsiteX0" fmla="*/ 1385888 w 1450657"/>
              <a:gd name="connsiteY0" fmla="*/ 0 h 1547812"/>
              <a:gd name="connsiteX1" fmla="*/ 1450658 w 1450657"/>
              <a:gd name="connsiteY1" fmla="*/ 1547812 h 1547812"/>
              <a:gd name="connsiteX2" fmla="*/ 0 w 1450657"/>
              <a:gd name="connsiteY2" fmla="*/ 1023938 h 1547812"/>
            </a:gdLst>
            <a:ahLst/>
            <a:cxnLst>
              <a:cxn ang="0">
                <a:pos x="connsiteX0" y="connsiteY0"/>
              </a:cxn>
              <a:cxn ang="0">
                <a:pos x="connsiteX1" y="connsiteY1"/>
              </a:cxn>
              <a:cxn ang="0">
                <a:pos x="connsiteX2" y="connsiteY2"/>
              </a:cxn>
            </a:cxnLst>
            <a:rect l="l" t="t" r="r" b="b"/>
            <a:pathLst>
              <a:path w="1450657" h="1547812">
                <a:moveTo>
                  <a:pt x="1385888" y="0"/>
                </a:moveTo>
                <a:lnTo>
                  <a:pt x="1450658" y="1547812"/>
                </a:lnTo>
                <a:lnTo>
                  <a:pt x="0" y="1023938"/>
                </a:lnTo>
                <a:close/>
              </a:path>
            </a:pathLst>
          </a:custGeom>
          <a:gradFill flip="none" rotWithShape="1">
            <a:gsLst>
              <a:gs pos="36000">
                <a:schemeClr val="accent1">
                  <a:lumMod val="75000"/>
                </a:schemeClr>
              </a:gs>
              <a:gs pos="100000">
                <a:schemeClr val="accent1">
                  <a:lumMod val="70000"/>
                  <a:lumOff val="30000"/>
                </a:schemeClr>
              </a:gs>
            </a:gsLst>
            <a:lin ang="1800000" scaled="0"/>
            <a:tileRect/>
          </a:gradFill>
          <a:ln w="48331" cap="flat">
            <a:noFill/>
            <a:prstDash val="solid"/>
            <a:miter/>
          </a:ln>
        </p:spPr>
        <p:txBody>
          <a:bodyPr rtlCol="0" anchor="ctr"/>
          <a:lstStyle/>
          <a:p>
            <a:endParaRPr lang="zh-CN" altLang="en-US"/>
          </a:p>
        </p:txBody>
      </p:sp>
      <p:sp>
        <p:nvSpPr>
          <p:cNvPr id="16" name="任意多边形: 形状 9"/>
          <p:cNvSpPr/>
          <p:nvPr>
            <p:custDataLst>
              <p:tags r:id="rId3"/>
            </p:custDataLst>
          </p:nvPr>
        </p:nvSpPr>
        <p:spPr>
          <a:xfrm>
            <a:off x="6146323" y="4219804"/>
            <a:ext cx="524121" cy="716876"/>
          </a:xfrm>
          <a:custGeom>
            <a:avLst/>
            <a:gdLst>
              <a:gd name="connsiteX0" fmla="*/ 149542 w 922019"/>
              <a:gd name="connsiteY0" fmla="*/ 969645 h 1261109"/>
              <a:gd name="connsiteX1" fmla="*/ 0 w 922019"/>
              <a:gd name="connsiteY1" fmla="*/ 0 h 1261109"/>
              <a:gd name="connsiteX2" fmla="*/ 922020 w 922019"/>
              <a:gd name="connsiteY2" fmla="*/ 1261110 h 1261109"/>
            </a:gdLst>
            <a:ahLst/>
            <a:cxnLst>
              <a:cxn ang="0">
                <a:pos x="connsiteX0" y="connsiteY0"/>
              </a:cxn>
              <a:cxn ang="0">
                <a:pos x="connsiteX1" y="connsiteY1"/>
              </a:cxn>
              <a:cxn ang="0">
                <a:pos x="connsiteX2" y="connsiteY2"/>
              </a:cxn>
            </a:cxnLst>
            <a:rect l="l" t="t" r="r" b="b"/>
            <a:pathLst>
              <a:path w="922019" h="1261109">
                <a:moveTo>
                  <a:pt x="149542" y="969645"/>
                </a:moveTo>
                <a:lnTo>
                  <a:pt x="0" y="0"/>
                </a:lnTo>
                <a:lnTo>
                  <a:pt x="922020" y="1261110"/>
                </a:lnTo>
                <a:close/>
              </a:path>
            </a:pathLst>
          </a:custGeom>
          <a:gradFill>
            <a:gsLst>
              <a:gs pos="1000">
                <a:schemeClr val="accent1">
                  <a:lumMod val="60000"/>
                  <a:lumOff val="40000"/>
                </a:schemeClr>
              </a:gs>
              <a:gs pos="92000">
                <a:schemeClr val="accent1"/>
              </a:gs>
            </a:gsLst>
            <a:lin ang="9600000" scaled="0"/>
          </a:gradFill>
          <a:ln w="48331" cap="flat">
            <a:noFill/>
            <a:prstDash val="solid"/>
            <a:miter/>
          </a:ln>
        </p:spPr>
        <p:txBody>
          <a:bodyPr rtlCol="0" anchor="ctr"/>
          <a:lstStyle/>
          <a:p>
            <a:endParaRPr lang="zh-CN" altLang="en-US"/>
          </a:p>
        </p:txBody>
      </p:sp>
      <p:sp>
        <p:nvSpPr>
          <p:cNvPr id="23" name="任意多边形: 形状 10"/>
          <p:cNvSpPr/>
          <p:nvPr>
            <p:custDataLst>
              <p:tags r:id="rId4"/>
            </p:custDataLst>
          </p:nvPr>
        </p:nvSpPr>
        <p:spPr>
          <a:xfrm>
            <a:off x="6231330" y="4770998"/>
            <a:ext cx="439114" cy="879852"/>
          </a:xfrm>
          <a:custGeom>
            <a:avLst/>
            <a:gdLst>
              <a:gd name="connsiteX0" fmla="*/ 0 w 772477"/>
              <a:gd name="connsiteY0" fmla="*/ 0 h 1547812"/>
              <a:gd name="connsiteX1" fmla="*/ 772477 w 772477"/>
              <a:gd name="connsiteY1" fmla="*/ 291465 h 1547812"/>
              <a:gd name="connsiteX2" fmla="*/ 64770 w 772477"/>
              <a:gd name="connsiteY2" fmla="*/ 1547812 h 1547812"/>
            </a:gdLst>
            <a:ahLst/>
            <a:cxnLst>
              <a:cxn ang="0">
                <a:pos x="connsiteX0" y="connsiteY0"/>
              </a:cxn>
              <a:cxn ang="0">
                <a:pos x="connsiteX1" y="connsiteY1"/>
              </a:cxn>
              <a:cxn ang="0">
                <a:pos x="connsiteX2" y="connsiteY2"/>
              </a:cxn>
            </a:cxnLst>
            <a:rect l="l" t="t" r="r" b="b"/>
            <a:pathLst>
              <a:path w="772477" h="1547812">
                <a:moveTo>
                  <a:pt x="0" y="0"/>
                </a:moveTo>
                <a:lnTo>
                  <a:pt x="772477" y="291465"/>
                </a:lnTo>
                <a:lnTo>
                  <a:pt x="64770" y="1547812"/>
                </a:lnTo>
                <a:close/>
              </a:path>
            </a:pathLst>
          </a:custGeom>
          <a:gradFill>
            <a:gsLst>
              <a:gs pos="28000">
                <a:schemeClr val="accent1">
                  <a:lumMod val="75000"/>
                </a:schemeClr>
              </a:gs>
              <a:gs pos="100000">
                <a:schemeClr val="accent1">
                  <a:lumMod val="70000"/>
                  <a:lumOff val="30000"/>
                </a:schemeClr>
              </a:gs>
            </a:gsLst>
            <a:lin ang="21594000" scaled="0"/>
          </a:gradFill>
          <a:ln w="48331" cap="flat">
            <a:noFill/>
            <a:prstDash val="solid"/>
            <a:miter/>
          </a:ln>
        </p:spPr>
        <p:txBody>
          <a:bodyPr rtlCol="0" anchor="ctr"/>
          <a:lstStyle/>
          <a:p>
            <a:endParaRPr lang="zh-CN" altLang="en-US"/>
          </a:p>
        </p:txBody>
      </p:sp>
      <p:sp>
        <p:nvSpPr>
          <p:cNvPr id="24" name="任意多边形: 形状 11"/>
          <p:cNvSpPr/>
          <p:nvPr>
            <p:custDataLst>
              <p:tags r:id="rId5"/>
            </p:custDataLst>
          </p:nvPr>
        </p:nvSpPr>
        <p:spPr>
          <a:xfrm>
            <a:off x="5347148" y="4219804"/>
            <a:ext cx="884183" cy="551194"/>
          </a:xfrm>
          <a:custGeom>
            <a:avLst/>
            <a:gdLst>
              <a:gd name="connsiteX0" fmla="*/ 0 w 1555432"/>
              <a:gd name="connsiteY0" fmla="*/ 372428 h 969645"/>
              <a:gd name="connsiteX1" fmla="*/ 1405890 w 1555432"/>
              <a:gd name="connsiteY1" fmla="*/ 0 h 969645"/>
              <a:gd name="connsiteX2" fmla="*/ 1555433 w 1555432"/>
              <a:gd name="connsiteY2" fmla="*/ 969645 h 969645"/>
            </a:gdLst>
            <a:ahLst/>
            <a:cxnLst>
              <a:cxn ang="0">
                <a:pos x="connsiteX0" y="connsiteY0"/>
              </a:cxn>
              <a:cxn ang="0">
                <a:pos x="connsiteX1" y="connsiteY1"/>
              </a:cxn>
              <a:cxn ang="0">
                <a:pos x="connsiteX2" y="connsiteY2"/>
              </a:cxn>
            </a:cxnLst>
            <a:rect l="l" t="t" r="r" b="b"/>
            <a:pathLst>
              <a:path w="1555432" h="969645">
                <a:moveTo>
                  <a:pt x="0" y="372428"/>
                </a:moveTo>
                <a:lnTo>
                  <a:pt x="1405890" y="0"/>
                </a:lnTo>
                <a:lnTo>
                  <a:pt x="1555433" y="969645"/>
                </a:lnTo>
                <a:close/>
              </a:path>
            </a:pathLst>
          </a:custGeom>
          <a:gradFill flip="none" rotWithShape="1">
            <a:gsLst>
              <a:gs pos="0">
                <a:schemeClr val="accent1">
                  <a:lumMod val="55000"/>
                  <a:lumOff val="45000"/>
                </a:schemeClr>
              </a:gs>
              <a:gs pos="100000">
                <a:schemeClr val="accent1"/>
              </a:gs>
            </a:gsLst>
            <a:lin ang="7200000" scaled="0"/>
            <a:tileRect/>
          </a:gradFill>
          <a:ln w="48331" cap="flat">
            <a:noFill/>
            <a:prstDash val="solid"/>
            <a:miter/>
          </a:ln>
        </p:spPr>
        <p:txBody>
          <a:bodyPr rtlCol="0" anchor="ctr"/>
          <a:lstStyle/>
          <a:p>
            <a:endParaRPr lang="zh-CN" altLang="en-US"/>
          </a:p>
        </p:txBody>
      </p:sp>
      <p:sp>
        <p:nvSpPr>
          <p:cNvPr id="28" name="椭圆 27"/>
          <p:cNvSpPr/>
          <p:nvPr>
            <p:custDataLst>
              <p:tags r:id="rId6"/>
            </p:custDataLst>
          </p:nvPr>
        </p:nvSpPr>
        <p:spPr>
          <a:xfrm rot="19668910">
            <a:off x="4346758" y="4743892"/>
            <a:ext cx="2884961" cy="602701"/>
          </a:xfrm>
          <a:prstGeom prst="ellipse">
            <a:avLst/>
          </a:prstGeom>
          <a:noFill/>
          <a:ln w="19050">
            <a:gradFill flip="none" rotWithShape="1">
              <a:gsLst>
                <a:gs pos="1000">
                  <a:schemeClr val="accent1">
                    <a:lumMod val="60000"/>
                    <a:lumOff val="40000"/>
                  </a:schemeClr>
                </a:gs>
                <a:gs pos="100000">
                  <a:schemeClr val="accent1">
                    <a:alpha val="0"/>
                  </a:schemeClr>
                </a:gs>
              </a:gsLst>
              <a:lin ang="16200000" scaled="1"/>
              <a:tileRect/>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custDataLst>
              <p:tags r:id="rId7"/>
            </p:custDataLst>
          </p:nvPr>
        </p:nvGrpSpPr>
        <p:grpSpPr>
          <a:xfrm>
            <a:off x="807085" y="4076065"/>
            <a:ext cx="10045700" cy="2045970"/>
            <a:chOff x="1819" y="6560"/>
            <a:chExt cx="15820" cy="3222"/>
          </a:xfrm>
        </p:grpSpPr>
        <p:sp>
          <p:nvSpPr>
            <p:cNvPr id="7" name="任意多边形: 形状 17"/>
            <p:cNvSpPr/>
            <p:nvPr>
              <p:custDataLst>
                <p:tags r:id="rId28"/>
              </p:custDataLst>
            </p:nvPr>
          </p:nvSpPr>
          <p:spPr>
            <a:xfrm>
              <a:off x="1819" y="6560"/>
              <a:ext cx="15821" cy="3223"/>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chemeClr val="accent1">
                    <a:alpha val="15000"/>
                  </a:schemeClr>
                </a:gs>
                <a:gs pos="100000">
                  <a:schemeClr val="accent1">
                    <a:alpha val="0"/>
                  </a:schemeClr>
                </a:gs>
              </a:gsLst>
              <a:lin ang="5400000" scaled="1"/>
            </a:gradFill>
            <a:ln>
              <a:gradFill>
                <a:gsLst>
                  <a:gs pos="0">
                    <a:schemeClr val="accent1"/>
                  </a:gs>
                  <a:gs pos="87000">
                    <a:schemeClr val="accent1">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4"/>
            <p:cNvSpPr/>
            <p:nvPr>
              <p:custDataLst>
                <p:tags r:id="rId29"/>
              </p:custDataLst>
            </p:nvPr>
          </p:nvSpPr>
          <p:spPr>
            <a:xfrm>
              <a:off x="9120" y="8571"/>
              <a:ext cx="1299" cy="657"/>
            </a:xfrm>
            <a:custGeom>
              <a:avLst/>
              <a:gdLst>
                <a:gd name="connsiteX0" fmla="*/ 1450658 w 1450657"/>
                <a:gd name="connsiteY0" fmla="*/ 523875 h 734377"/>
                <a:gd name="connsiteX1" fmla="*/ 161925 w 1450657"/>
                <a:gd name="connsiteY1" fmla="*/ 734377 h 734377"/>
                <a:gd name="connsiteX2" fmla="*/ 0 w 1450657"/>
                <a:gd name="connsiteY2" fmla="*/ 0 h 734377"/>
              </a:gdLst>
              <a:ahLst/>
              <a:cxnLst>
                <a:cxn ang="0">
                  <a:pos x="connsiteX0" y="connsiteY0"/>
                </a:cxn>
                <a:cxn ang="0">
                  <a:pos x="connsiteX1" y="connsiteY1"/>
                </a:cxn>
                <a:cxn ang="0">
                  <a:pos x="connsiteX2" y="connsiteY2"/>
                </a:cxn>
              </a:cxnLst>
              <a:rect l="l" t="t" r="r" b="b"/>
              <a:pathLst>
                <a:path w="1450657" h="734377">
                  <a:moveTo>
                    <a:pt x="1450658" y="523875"/>
                  </a:moveTo>
                  <a:lnTo>
                    <a:pt x="161925" y="734377"/>
                  </a:lnTo>
                  <a:lnTo>
                    <a:pt x="0" y="0"/>
                  </a:lnTo>
                  <a:close/>
                </a:path>
              </a:pathLst>
            </a:custGeom>
            <a:gradFill>
              <a:gsLst>
                <a:gs pos="1000">
                  <a:schemeClr val="accent1">
                    <a:lumMod val="78000"/>
                    <a:lumOff val="22000"/>
                  </a:schemeClr>
                </a:gs>
                <a:gs pos="78000">
                  <a:schemeClr val="accent1">
                    <a:lumMod val="91000"/>
                  </a:schemeClr>
                </a:gs>
              </a:gsLst>
              <a:lin ang="1620000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 name="任意多边形: 形状 6"/>
            <p:cNvSpPr/>
            <p:nvPr>
              <p:custDataLst>
                <p:tags r:id="rId30"/>
              </p:custDataLst>
            </p:nvPr>
          </p:nvSpPr>
          <p:spPr>
            <a:xfrm>
              <a:off x="8414" y="7120"/>
              <a:ext cx="706" cy="1451"/>
            </a:xfrm>
            <a:custGeom>
              <a:avLst/>
              <a:gdLst>
                <a:gd name="connsiteX0" fmla="*/ 0 w 788670"/>
                <a:gd name="connsiteY0" fmla="*/ 1132523 h 1621155"/>
                <a:gd name="connsiteX1" fmla="*/ 619125 w 788670"/>
                <a:gd name="connsiteY1" fmla="*/ 0 h 1621155"/>
                <a:gd name="connsiteX2" fmla="*/ 788670 w 788670"/>
                <a:gd name="connsiteY2" fmla="*/ 1621155 h 1621155"/>
              </a:gdLst>
              <a:ahLst/>
              <a:cxnLst>
                <a:cxn ang="0">
                  <a:pos x="connsiteX0" y="connsiteY0"/>
                </a:cxn>
                <a:cxn ang="0">
                  <a:pos x="connsiteX1" y="connsiteY1"/>
                </a:cxn>
                <a:cxn ang="0">
                  <a:pos x="connsiteX2" y="connsiteY2"/>
                </a:cxn>
              </a:cxnLst>
              <a:rect l="l" t="t" r="r" b="b"/>
              <a:pathLst>
                <a:path w="788670" h="1621155">
                  <a:moveTo>
                    <a:pt x="0" y="1132523"/>
                  </a:moveTo>
                  <a:lnTo>
                    <a:pt x="619125" y="0"/>
                  </a:lnTo>
                  <a:lnTo>
                    <a:pt x="788670" y="1621155"/>
                  </a:lnTo>
                  <a:close/>
                </a:path>
              </a:pathLst>
            </a:custGeom>
            <a:gradFill>
              <a:gsLst>
                <a:gs pos="0">
                  <a:schemeClr val="accent1">
                    <a:lumMod val="50000"/>
                    <a:lumOff val="50000"/>
                  </a:schemeClr>
                </a:gs>
                <a:gs pos="100000">
                  <a:schemeClr val="accent1">
                    <a:lumMod val="86000"/>
                    <a:lumOff val="14000"/>
                  </a:schemeClr>
                </a:gs>
              </a:gsLst>
              <a:lin ang="600000" scaled="0"/>
            </a:gradFill>
            <a:ln w="48331" cap="flat">
              <a:noFill/>
              <a:prstDash val="solid"/>
              <a:miter/>
            </a:ln>
          </p:spPr>
          <p:txBody>
            <a:bodyPr rtlCol="0" anchor="ctr"/>
            <a:lstStyle/>
            <a:p>
              <a:endParaRPr lang="zh-CN" altLang="en-US"/>
            </a:p>
          </p:txBody>
        </p:sp>
        <p:sp>
          <p:nvSpPr>
            <p:cNvPr id="25" name="任意多边形: 形状 12"/>
            <p:cNvSpPr/>
            <p:nvPr>
              <p:custDataLst>
                <p:tags r:id="rId31"/>
              </p:custDataLst>
            </p:nvPr>
          </p:nvSpPr>
          <p:spPr>
            <a:xfrm>
              <a:off x="8969" y="7120"/>
              <a:ext cx="1392" cy="1451"/>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chemeClr val="accent1">
                    <a:lumMod val="36000"/>
                    <a:lumOff val="64000"/>
                  </a:schemeClr>
                </a:gs>
                <a:gs pos="100000">
                  <a:schemeClr val="accent1">
                    <a:lumMod val="77000"/>
                    <a:lumOff val="23000"/>
                  </a:schemeClr>
                </a:gs>
              </a:gsLst>
              <a:lin ang="2700000" scaled="1"/>
              <a:tileRect/>
            </a:gradFill>
            <a:ln w="48331" cap="flat">
              <a:noFill/>
              <a:prstDash val="solid"/>
              <a:miter/>
            </a:ln>
          </p:spPr>
          <p:txBody>
            <a:bodyPr rtlCol="0" anchor="ctr"/>
            <a:lstStyle/>
            <a:p>
              <a:endParaRPr lang="zh-CN" altLang="en-US"/>
            </a:p>
          </p:txBody>
        </p:sp>
        <p:sp>
          <p:nvSpPr>
            <p:cNvPr id="26" name="椭圆 25"/>
            <p:cNvSpPr/>
            <p:nvPr>
              <p:custDataLst>
                <p:tags r:id="rId32"/>
              </p:custDataLst>
            </p:nvPr>
          </p:nvSpPr>
          <p:spPr>
            <a:xfrm rot="20464926">
              <a:off x="7522" y="7612"/>
              <a:ext cx="4543" cy="949"/>
            </a:xfrm>
            <a:prstGeom prst="ellipse">
              <a:avLst/>
            </a:prstGeom>
            <a:noFill/>
            <a:ln w="9525">
              <a:gradFill flip="none" rotWithShape="1">
                <a:gsLst>
                  <a:gs pos="0">
                    <a:schemeClr val="accent1"/>
                  </a:gs>
                  <a:gs pos="100000">
                    <a:schemeClr val="accent1">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33"/>
              </p:custDataLst>
            </p:nvPr>
          </p:nvSpPr>
          <p:spPr>
            <a:xfrm rot="997938">
              <a:off x="7700" y="7612"/>
              <a:ext cx="4187" cy="949"/>
            </a:xfrm>
            <a:prstGeom prst="ellipse">
              <a:avLst/>
            </a:prstGeom>
            <a:noFill/>
            <a:ln w="19050">
              <a:gradFill flip="none" rotWithShape="1">
                <a:gsLst>
                  <a:gs pos="0">
                    <a:schemeClr val="accent1"/>
                  </a:gs>
                  <a:gs pos="100000">
                    <a:schemeClr val="accent1">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custDataLst>
                <p:tags r:id="rId34"/>
              </p:custDataLst>
            </p:nvPr>
          </p:nvSpPr>
          <p:spPr>
            <a:xfrm>
              <a:off x="11125" y="7909"/>
              <a:ext cx="177" cy="177"/>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椭圆 29"/>
          <p:cNvSpPr/>
          <p:nvPr>
            <p:custDataLst>
              <p:tags r:id="rId8"/>
            </p:custDataLst>
          </p:nvPr>
        </p:nvSpPr>
        <p:spPr>
          <a:xfrm>
            <a:off x="6075956" y="5355156"/>
            <a:ext cx="112477" cy="112477"/>
          </a:xfrm>
          <a:prstGeom prst="ellipse">
            <a:avLst/>
          </a:prstGeom>
          <a:gradFill flip="none" rotWithShape="1">
            <a:gsLst>
              <a:gs pos="1000">
                <a:schemeClr val="accent1">
                  <a:lumMod val="20000"/>
                  <a:lumOff val="80000"/>
                </a:schemeClr>
              </a:gs>
              <a:gs pos="100000">
                <a:schemeClr val="accent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形状 21"/>
          <p:cNvSpPr/>
          <p:nvPr>
            <p:custDataLst>
              <p:tags r:id="rId9"/>
            </p:custDataLst>
          </p:nvPr>
        </p:nvSpPr>
        <p:spPr>
          <a:xfrm>
            <a:off x="666947" y="3793898"/>
            <a:ext cx="10326611" cy="2046769"/>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chemeClr val="accent1">
                    <a:lumMod val="40000"/>
                    <a:lumOff val="60000"/>
                  </a:schemeClr>
                </a:gs>
                <a:gs pos="92000">
                  <a:schemeClr val="accent1">
                    <a:alpha val="0"/>
                  </a:schemeClr>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custDataLst>
              <p:tags r:id="rId10"/>
            </p:custDataLst>
          </p:nvPr>
        </p:nvGrpSpPr>
        <p:grpSpPr>
          <a:xfrm>
            <a:off x="9567545" y="4523740"/>
            <a:ext cx="148590" cy="148590"/>
            <a:chOff x="15724" y="7233"/>
            <a:chExt cx="234" cy="234"/>
          </a:xfrm>
        </p:grpSpPr>
        <p:sp>
          <p:nvSpPr>
            <p:cNvPr id="94" name="椭圆 93"/>
            <p:cNvSpPr/>
            <p:nvPr>
              <p:custDataLst>
                <p:tags r:id="rId26"/>
              </p:custDataLst>
            </p:nvPr>
          </p:nvSpPr>
          <p:spPr>
            <a:xfrm>
              <a:off x="15724" y="7233"/>
              <a:ext cx="235" cy="235"/>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custDataLst>
                <p:tags r:id="rId27"/>
              </p:custDataLst>
            </p:nvPr>
          </p:nvSpPr>
          <p:spPr>
            <a:xfrm>
              <a:off x="15769" y="7278"/>
              <a:ext cx="145" cy="145"/>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8565515" y="2230120"/>
            <a:ext cx="2587377" cy="1241425"/>
            <a:chOff x="14613" y="4147"/>
            <a:chExt cx="2531" cy="1955"/>
          </a:xfrm>
        </p:grpSpPr>
        <p:sp>
          <p:nvSpPr>
            <p:cNvPr id="34" name="矩形 33"/>
            <p:cNvSpPr/>
            <p:nvPr>
              <p:custDataLst>
                <p:tags r:id="rId24"/>
              </p:custDataLst>
            </p:nvPr>
          </p:nvSpPr>
          <p:spPr>
            <a:xfrm>
              <a:off x="14613" y="4968"/>
              <a:ext cx="2531" cy="1134"/>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1400" kern="100" dirty="0">
                  <a:effectLst/>
                  <a:latin typeface="微软雅黑" panose="020B0503020204020204" charset="-122"/>
                  <a:ea typeface="微软雅黑" panose="020B0503020204020204" charset="-122"/>
                  <a:sym typeface="+mn-ea"/>
                </a:rPr>
                <a:t>中施企协绿色建造水平</a:t>
              </a:r>
            </a:p>
            <a:p>
              <a:pPr algn="ctr">
                <a:lnSpc>
                  <a:spcPct val="150000"/>
                </a:lnSpc>
                <a:spcBef>
                  <a:spcPct val="0"/>
                </a:spcBef>
                <a:spcAft>
                  <a:spcPct val="0"/>
                </a:spcAft>
              </a:pPr>
              <a:r>
                <a:rPr lang="zh-CN" altLang="en-US" sz="1400" kern="100" dirty="0">
                  <a:effectLst/>
                  <a:latin typeface="微软雅黑" panose="020B0503020204020204" charset="-122"/>
                  <a:ea typeface="微软雅黑" panose="020B0503020204020204" charset="-122"/>
                  <a:sym typeface="+mn-ea"/>
                </a:rPr>
                <a:t>建筑节能三星</a:t>
              </a:r>
            </a:p>
          </p:txBody>
        </p:sp>
        <p:sp>
          <p:nvSpPr>
            <p:cNvPr id="39" name="矩形 38"/>
            <p:cNvSpPr/>
            <p:nvPr>
              <p:custDataLst>
                <p:tags r:id="rId25"/>
              </p:custDataLst>
            </p:nvPr>
          </p:nvSpPr>
          <p:spPr>
            <a:xfrm>
              <a:off x="14744" y="4147"/>
              <a:ext cx="2245" cy="592"/>
            </a:xfrm>
            <a:prstGeom prst="rect">
              <a:avLst/>
            </a:prstGeom>
            <a:noFill/>
          </p:spPr>
          <p:txBody>
            <a:bodyPr wrap="square" lIns="0" tIns="0" rIns="0" bIns="0" rtlCol="0" anchor="b">
              <a:noAutofit/>
            </a:bodyPr>
            <a:lstStyle/>
            <a:p>
              <a:pPr marR="0" algn="ctr" defTabSz="914400" eaLnBrk="1" fontAlgn="auto" hangingPunct="1">
                <a:lnSpc>
                  <a:spcPct val="120000"/>
                </a:lnSpc>
                <a:spcBef>
                  <a:spcPts val="0"/>
                </a:spcBef>
                <a:spcAft>
                  <a:spcPts val="0"/>
                </a:spcAft>
                <a:buClrTx/>
                <a:buSzTx/>
                <a:buFontTx/>
                <a:buNone/>
                <a:defRPr/>
              </a:pPr>
              <a:r>
                <a:rPr lang="zh-CN" altLang="en-US" b="1" noProof="0" dirty="0">
                  <a:solidFill>
                    <a:schemeClr val="accent1">
                      <a:lumMod val="50000"/>
                    </a:schemeClr>
                  </a:solidFill>
                  <a:latin typeface="微软雅黑" panose="020B0503020204020204" charset="-122"/>
                  <a:ea typeface="微软雅黑" panose="020B0503020204020204" charset="-122"/>
                  <a:sym typeface="+mn-ea"/>
                </a:rPr>
                <a:t>绿色目标</a:t>
              </a:r>
            </a:p>
          </p:txBody>
        </p:sp>
      </p:grpSp>
      <p:cxnSp>
        <p:nvCxnSpPr>
          <p:cNvPr id="91" name="直接连接符 90"/>
          <p:cNvCxnSpPr/>
          <p:nvPr>
            <p:custDataLst>
              <p:tags r:id="rId11"/>
            </p:custDataLst>
          </p:nvPr>
        </p:nvCxnSpPr>
        <p:spPr>
          <a:xfrm flipV="1">
            <a:off x="9642368" y="3861533"/>
            <a:ext cx="0" cy="662328"/>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grpSp>
        <p:nvGrpSpPr>
          <p:cNvPr id="53" name="组合 52"/>
          <p:cNvGrpSpPr/>
          <p:nvPr>
            <p:custDataLst>
              <p:tags r:id="rId12"/>
            </p:custDataLst>
          </p:nvPr>
        </p:nvGrpSpPr>
        <p:grpSpPr>
          <a:xfrm>
            <a:off x="1803400" y="4484370"/>
            <a:ext cx="148590" cy="148590"/>
            <a:chOff x="7612" y="6109"/>
            <a:chExt cx="234" cy="234"/>
          </a:xfrm>
        </p:grpSpPr>
        <p:sp>
          <p:nvSpPr>
            <p:cNvPr id="103" name="椭圆 102"/>
            <p:cNvSpPr/>
            <p:nvPr>
              <p:custDataLst>
                <p:tags r:id="rId22"/>
              </p:custDataLst>
            </p:nvPr>
          </p:nvSpPr>
          <p:spPr>
            <a:xfrm>
              <a:off x="7612" y="6109"/>
              <a:ext cx="235" cy="235"/>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custDataLst>
                <p:tags r:id="rId23"/>
              </p:custDataLst>
            </p:nvPr>
          </p:nvSpPr>
          <p:spPr>
            <a:xfrm>
              <a:off x="7656" y="6154"/>
              <a:ext cx="145" cy="145"/>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807085" y="2327910"/>
            <a:ext cx="2178685" cy="1466215"/>
            <a:chOff x="6043" y="2713"/>
            <a:chExt cx="3431" cy="2309"/>
          </a:xfrm>
        </p:grpSpPr>
        <p:sp>
          <p:nvSpPr>
            <p:cNvPr id="40" name="矩形 39"/>
            <p:cNvSpPr/>
            <p:nvPr>
              <p:custDataLst>
                <p:tags r:id="rId20"/>
              </p:custDataLst>
            </p:nvPr>
          </p:nvSpPr>
          <p:spPr>
            <a:xfrm>
              <a:off x="6043" y="3481"/>
              <a:ext cx="3431" cy="1541"/>
            </a:xfrm>
            <a:prstGeom prst="rect">
              <a:avLst/>
            </a:prstGeom>
            <a:noFill/>
          </p:spPr>
          <p:txBody>
            <a:bodyPr wrap="square" lIns="0" tIns="0" rIns="0" bIns="0" rtlCol="0" anchor="t" anchorCtr="0">
              <a:noAutofit/>
            </a:bodyPr>
            <a:lstStyle/>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无锡市优质工程“太湖杯”</a:t>
              </a:r>
              <a:endParaRPr lang="en-US" altLang="zh-CN" sz="1400" dirty="0">
                <a:solidFill>
                  <a:schemeClr val="tx1">
                    <a:lumMod val="85000"/>
                    <a:lumOff val="15000"/>
                  </a:schemeClr>
                </a:solidFill>
                <a:latin typeface="微软雅黑" panose="020B0503020204020204" charset="-122"/>
                <a:ea typeface="微软雅黑" panose="020B0503020204020204" charset="-122"/>
              </a:endParaRPr>
            </a:p>
            <a:p>
              <a:pPr algn="ctr">
                <a:lnSpc>
                  <a:spcPct val="150000"/>
                </a:lnSpc>
              </a:pP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中建精品杯（金奖）</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a:p>
              <a:pPr algn="ctr">
                <a:lnSpc>
                  <a:spcPct val="150000"/>
                </a:lnSpc>
              </a:pPr>
              <a:r>
                <a:rPr lang="zh-CN" altLang="en-US" sz="1400" dirty="0">
                  <a:solidFill>
                    <a:schemeClr val="tx1"/>
                  </a:solidFill>
                  <a:latin typeface="微软雅黑" panose="020B0503020204020204" charset="-122"/>
                  <a:ea typeface="微软雅黑" panose="020B0503020204020204" charset="-122"/>
                  <a:sym typeface="+mn-ea"/>
                </a:rPr>
                <a:t>国家优质工程</a:t>
              </a:r>
              <a:endParaRPr lang="zh-CN" altLang="en-US" sz="1400" dirty="0">
                <a:solidFill>
                  <a:schemeClr val="tx1"/>
                </a:solidFill>
                <a:latin typeface="微软雅黑" panose="020B0503020204020204" charset="-122"/>
                <a:ea typeface="微软雅黑" panose="020B0503020204020204" charset="-122"/>
                <a:cs typeface="+mn-ea"/>
                <a:sym typeface="+mn-ea"/>
              </a:endParaRPr>
            </a:p>
          </p:txBody>
        </p:sp>
        <p:sp>
          <p:nvSpPr>
            <p:cNvPr id="41" name="矩形 40"/>
            <p:cNvSpPr/>
            <p:nvPr>
              <p:custDataLst>
                <p:tags r:id="rId21"/>
              </p:custDataLst>
            </p:nvPr>
          </p:nvSpPr>
          <p:spPr>
            <a:xfrm>
              <a:off x="6814" y="2713"/>
              <a:ext cx="2245" cy="592"/>
            </a:xfrm>
            <a:prstGeom prst="rect">
              <a:avLst/>
            </a:prstGeom>
            <a:noFill/>
          </p:spPr>
          <p:txBody>
            <a:bodyPr wrap="square" lIns="0" tIns="0" rIns="0" bIns="0" rtlCol="0" anchor="b">
              <a:noAutofit/>
            </a:bodyPr>
            <a:lstStyle/>
            <a:p>
              <a:pPr marR="0" algn="l" defTabSz="914400" eaLnBrk="1" fontAlgn="auto" hangingPunct="1">
                <a:lnSpc>
                  <a:spcPct val="120000"/>
                </a:lnSpc>
                <a:spcBef>
                  <a:spcPts val="0"/>
                </a:spcBef>
                <a:spcAft>
                  <a:spcPts val="0"/>
                </a:spcAft>
                <a:buClrTx/>
                <a:buSzTx/>
                <a:buFontTx/>
                <a:buNone/>
                <a:defRPr/>
              </a:pPr>
              <a:r>
                <a:rPr lang="zh-CN" altLang="en-US" b="1" noProof="0" dirty="0">
                  <a:solidFill>
                    <a:schemeClr val="accent1">
                      <a:lumMod val="50000"/>
                    </a:schemeClr>
                  </a:solidFill>
                  <a:latin typeface="微软雅黑" panose="020B0503020204020204" charset="-122"/>
                  <a:ea typeface="微软雅黑" panose="020B0503020204020204" charset="-122"/>
                  <a:sym typeface="+mn-ea"/>
                </a:rPr>
                <a:t>质量目标</a:t>
              </a:r>
            </a:p>
          </p:txBody>
        </p:sp>
      </p:grpSp>
      <p:cxnSp>
        <p:nvCxnSpPr>
          <p:cNvPr id="100" name="直接连接符 99"/>
          <p:cNvCxnSpPr/>
          <p:nvPr>
            <p:custDataLst>
              <p:tags r:id="rId13"/>
            </p:custDataLst>
          </p:nvPr>
        </p:nvCxnSpPr>
        <p:spPr>
          <a:xfrm flipV="1">
            <a:off x="1879083" y="3822181"/>
            <a:ext cx="0" cy="662328"/>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grpSp>
        <p:nvGrpSpPr>
          <p:cNvPr id="51" name="组合 50"/>
          <p:cNvGrpSpPr/>
          <p:nvPr>
            <p:custDataLst>
              <p:tags r:id="rId14"/>
            </p:custDataLst>
          </p:nvPr>
        </p:nvGrpSpPr>
        <p:grpSpPr>
          <a:xfrm>
            <a:off x="5823585" y="3789680"/>
            <a:ext cx="148590" cy="148590"/>
            <a:chOff x="11457" y="6040"/>
            <a:chExt cx="234" cy="234"/>
          </a:xfrm>
        </p:grpSpPr>
        <p:sp>
          <p:nvSpPr>
            <p:cNvPr id="111" name="椭圆 110"/>
            <p:cNvSpPr/>
            <p:nvPr>
              <p:custDataLst>
                <p:tags r:id="rId18"/>
              </p:custDataLst>
            </p:nvPr>
          </p:nvSpPr>
          <p:spPr>
            <a:xfrm>
              <a:off x="11457" y="6040"/>
              <a:ext cx="235" cy="235"/>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custDataLst>
                <p:tags r:id="rId19"/>
              </p:custDataLst>
            </p:nvPr>
          </p:nvSpPr>
          <p:spPr>
            <a:xfrm>
              <a:off x="11502" y="6085"/>
              <a:ext cx="145" cy="145"/>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4747260" y="1633220"/>
            <a:ext cx="2585720" cy="1207770"/>
            <a:chOff x="10605" y="2713"/>
            <a:chExt cx="2246" cy="1902"/>
          </a:xfrm>
        </p:grpSpPr>
        <p:sp>
          <p:nvSpPr>
            <p:cNvPr id="42" name="矩形 41"/>
            <p:cNvSpPr/>
            <p:nvPr>
              <p:custDataLst>
                <p:tags r:id="rId16"/>
              </p:custDataLst>
            </p:nvPr>
          </p:nvSpPr>
          <p:spPr>
            <a:xfrm>
              <a:off x="10605" y="3481"/>
              <a:ext cx="2245" cy="1134"/>
            </a:xfrm>
            <a:prstGeom prst="rect">
              <a:avLst/>
            </a:prstGeom>
            <a:noFill/>
          </p:spPr>
          <p:txBody>
            <a:bodyPr wrap="square" lIns="0" tIns="0" rIns="0" bIns="0" rtlCol="0" anchor="t" anchorCtr="0">
              <a:noAutofit/>
            </a:bodyPr>
            <a:lstStyle/>
            <a:p>
              <a:pPr algn="ctr">
                <a:lnSpc>
                  <a:spcPct val="150000"/>
                </a:lnSpc>
                <a:buClrTx/>
                <a:buSzTx/>
                <a:buNone/>
              </a:pP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无锡市级建筑施工文明工地</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a:p>
              <a:pPr algn="ctr">
                <a:lnSpc>
                  <a:spcPct val="150000"/>
                </a:lnSpc>
                <a:buClrTx/>
                <a:buSzTx/>
                <a:buNone/>
              </a:pPr>
              <a:r>
                <a:rPr lang="zh-CN" altLang="en-US" sz="1400" dirty="0">
                  <a:solidFill>
                    <a:schemeClr val="tx1">
                      <a:lumMod val="85000"/>
                      <a:lumOff val="15000"/>
                    </a:schemeClr>
                  </a:solidFill>
                  <a:latin typeface="微软雅黑" panose="020B0503020204020204" charset="-122"/>
                  <a:ea typeface="微软雅黑" panose="020B0503020204020204" charset="-122"/>
                  <a:sym typeface="+mn-ea"/>
                </a:rPr>
                <a:t>江苏省建筑施工标准化星级工地（三星）</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a:p>
              <a:pPr algn="ctr">
                <a:lnSpc>
                  <a:spcPct val="150000"/>
                </a:lnSpc>
                <a:buClrTx/>
                <a:buSzTx/>
                <a:buNone/>
              </a:pPr>
              <a:endParaRPr lang="zh-CN" altLang="en-US" sz="1400"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48" name="矩形 47"/>
            <p:cNvSpPr/>
            <p:nvPr>
              <p:custDataLst>
                <p:tags r:id="rId17"/>
              </p:custDataLst>
            </p:nvPr>
          </p:nvSpPr>
          <p:spPr>
            <a:xfrm>
              <a:off x="10607" y="2713"/>
              <a:ext cx="2245" cy="592"/>
            </a:xfrm>
            <a:prstGeom prst="rect">
              <a:avLst/>
            </a:prstGeom>
            <a:noFill/>
          </p:spPr>
          <p:txBody>
            <a:bodyPr wrap="square" lIns="0" tIns="0" rIns="0" bIns="0" rtlCol="0" anchor="b">
              <a:noAutofit/>
            </a:bodyPr>
            <a:lstStyle/>
            <a:p>
              <a:pPr algn="ctr">
                <a:spcBef>
                  <a:spcPct val="0"/>
                </a:spcBef>
                <a:spcAft>
                  <a:spcPct val="0"/>
                </a:spcAft>
              </a:pPr>
              <a:r>
                <a:rPr lang="zh-CN" altLang="en-US" b="1" noProof="0" dirty="0">
                  <a:solidFill>
                    <a:schemeClr val="accent1">
                      <a:lumMod val="50000"/>
                    </a:schemeClr>
                  </a:solidFill>
                  <a:latin typeface="微软雅黑" panose="020B0503020204020204" charset="-122"/>
                  <a:ea typeface="微软雅黑" panose="020B0503020204020204" charset="-122"/>
                  <a:sym typeface="+mn-ea"/>
                </a:rPr>
                <a:t>安全目标</a:t>
              </a:r>
            </a:p>
          </p:txBody>
        </p:sp>
      </p:grpSp>
      <p:cxnSp>
        <p:nvCxnSpPr>
          <p:cNvPr id="108" name="直接连接符 107"/>
          <p:cNvCxnSpPr/>
          <p:nvPr>
            <p:custDataLst>
              <p:tags r:id="rId15"/>
            </p:custDataLst>
          </p:nvPr>
        </p:nvCxnSpPr>
        <p:spPr>
          <a:xfrm flipV="1">
            <a:off x="5897885" y="3127491"/>
            <a:ext cx="0" cy="662328"/>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500"/>
                                        <p:tgtEl>
                                          <p:spTgt spid="5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wipe(down)">
                                      <p:cBhvr>
                                        <p:cTn id="15" dur="500"/>
                                        <p:tgtEl>
                                          <p:spTgt spid="100"/>
                                        </p:tgtEl>
                                      </p:cBhvr>
                                    </p:animEffect>
                                  </p:childTnLst>
                                </p:cTn>
                              </p:par>
                              <p:par>
                                <p:cTn id="16" presetID="42" presetClass="entr" presetSubtype="0" fill="hold" nodeType="withEffect">
                                  <p:stCondLst>
                                    <p:cond delay="0"/>
                                  </p:stCondLst>
                                  <p:childTnLst>
                                    <p:set>
                                      <p:cBhvr>
                                        <p:cTn id="17" dur="500"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anim calcmode="lin" valueType="num">
                                      <p:cBhvr>
                                        <p:cTn id="19" dur="500" fill="hold"/>
                                        <p:tgtEl>
                                          <p:spTgt spid="57"/>
                                        </p:tgtEl>
                                        <p:attrNameLst>
                                          <p:attrName>ppt_x</p:attrName>
                                        </p:attrNameLst>
                                      </p:cBhvr>
                                      <p:tavLst>
                                        <p:tav tm="0">
                                          <p:val>
                                            <p:strVal val="#ppt_x"/>
                                          </p:val>
                                        </p:tav>
                                        <p:tav tm="100000">
                                          <p:val>
                                            <p:strVal val="#ppt_x"/>
                                          </p:val>
                                        </p:tav>
                                      </p:tavLst>
                                    </p:anim>
                                    <p:anim calcmode="lin" valueType="num">
                                      <p:cBhvr>
                                        <p:cTn id="20" dur="500" fill="hold"/>
                                        <p:tgtEl>
                                          <p:spTgt spid="5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down)">
                                      <p:cBhvr>
                                        <p:cTn id="24" dur="500"/>
                                        <p:tgtEl>
                                          <p:spTgt spid="51"/>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wipe(down)">
                                      <p:cBhvr>
                                        <p:cTn id="28" dur="500"/>
                                        <p:tgtEl>
                                          <p:spTgt spid="108"/>
                                        </p:tgtEl>
                                      </p:cBhvr>
                                    </p:animEffect>
                                  </p:childTnLst>
                                </p:cTn>
                              </p:par>
                              <p:par>
                                <p:cTn id="29" presetID="42" presetClass="entr" presetSubtype="0" fill="hold" nodeType="withEffect">
                                  <p:stCondLst>
                                    <p:cond delay="0"/>
                                  </p:stCondLst>
                                  <p:childTnLst>
                                    <p:set>
                                      <p:cBhvr>
                                        <p:cTn id="30" dur="500"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anim calcmode="lin" valueType="num">
                                      <p:cBhvr>
                                        <p:cTn id="32" dur="500" fill="hold"/>
                                        <p:tgtEl>
                                          <p:spTgt spid="58"/>
                                        </p:tgtEl>
                                        <p:attrNameLst>
                                          <p:attrName>ppt_x</p:attrName>
                                        </p:attrNameLst>
                                      </p:cBhvr>
                                      <p:tavLst>
                                        <p:tav tm="0">
                                          <p:val>
                                            <p:strVal val="#ppt_x"/>
                                          </p:val>
                                        </p:tav>
                                        <p:tav tm="100000">
                                          <p:val>
                                            <p:strVal val="#ppt_x"/>
                                          </p:val>
                                        </p:tav>
                                      </p:tavLst>
                                    </p:anim>
                                    <p:anim calcmode="lin" valueType="num">
                                      <p:cBhvr>
                                        <p:cTn id="33" dur="500" fill="hold"/>
                                        <p:tgtEl>
                                          <p:spTgt spid="5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down)">
                                      <p:cBhvr>
                                        <p:cTn id="37" dur="500"/>
                                        <p:tgtEl>
                                          <p:spTgt spid="55"/>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wipe(down)">
                                      <p:cBhvr>
                                        <p:cTn id="41" dur="500"/>
                                        <p:tgtEl>
                                          <p:spTgt spid="91"/>
                                        </p:tgtEl>
                                      </p:cBhvr>
                                    </p:animEffect>
                                  </p:childTnLst>
                                </p:cTn>
                              </p:par>
                              <p:par>
                                <p:cTn id="42" presetID="42" presetClass="entr" presetSubtype="0" fill="hold" nodeType="withEffect">
                                  <p:stCondLst>
                                    <p:cond delay="0"/>
                                  </p:stCondLst>
                                  <p:childTnLst>
                                    <p:set>
                                      <p:cBhvr>
                                        <p:cTn id="43" dur="500"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anim calcmode="lin" valueType="num">
                                      <p:cBhvr>
                                        <p:cTn id="45" dur="500" fill="hold"/>
                                        <p:tgtEl>
                                          <p:spTgt spid="59"/>
                                        </p:tgtEl>
                                        <p:attrNameLst>
                                          <p:attrName>ppt_x</p:attrName>
                                        </p:attrNameLst>
                                      </p:cBhvr>
                                      <p:tavLst>
                                        <p:tav tm="0">
                                          <p:val>
                                            <p:strVal val="#ppt_x"/>
                                          </p:val>
                                        </p:tav>
                                        <p:tav tm="100000">
                                          <p:val>
                                            <p:strVal val="#ppt_x"/>
                                          </p:val>
                                        </p:tav>
                                      </p:tavLst>
                                    </p:anim>
                                    <p:anim calcmode="lin" valueType="num">
                                      <p:cBhvr>
                                        <p:cTn id="46"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14744"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8" name="组合 41"/>
          <p:cNvGrpSpPr>
            <a:grpSpLocks noChangeAspect="1"/>
          </p:cNvGrpSpPr>
          <p:nvPr/>
        </p:nvGrpSpPr>
        <p:grpSpPr>
          <a:xfrm>
            <a:off x="-1" y="2270392"/>
            <a:ext cx="12206745" cy="2422629"/>
            <a:chOff x="170694" y="177982"/>
            <a:chExt cx="3936004" cy="781165"/>
          </a:xfrm>
        </p:grpSpPr>
        <p:sp>
          <p:nvSpPr>
            <p:cNvPr id="57" name="等腰三角形 43"/>
            <p:cNvSpPr/>
            <p:nvPr/>
          </p:nvSpPr>
          <p:spPr>
            <a:xfrm>
              <a:off x="1233863" y="177982"/>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8" name="等腰三角形 44"/>
            <p:cNvSpPr/>
            <p:nvPr/>
          </p:nvSpPr>
          <p:spPr>
            <a:xfrm flipV="1">
              <a:off x="200258" y="602633"/>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9" name="矩形 58"/>
            <p:cNvSpPr/>
            <p:nvPr/>
          </p:nvSpPr>
          <p:spPr>
            <a:xfrm>
              <a:off x="170694" y="261768"/>
              <a:ext cx="3936004" cy="611981"/>
            </a:xfrm>
            <a:prstGeom prst="rect">
              <a:avLst/>
            </a:prstGeom>
            <a:solidFill>
              <a:schemeClr val="bg1">
                <a:lumMod val="85000"/>
              </a:scheme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0" name="平行四边形 59"/>
            <p:cNvSpPr/>
            <p:nvPr/>
          </p:nvSpPr>
          <p:spPr>
            <a:xfrm>
              <a:off x="376965" y="178257"/>
              <a:ext cx="1036076" cy="779005"/>
            </a:xfrm>
            <a:prstGeom prst="parallelogram">
              <a:avLst>
                <a:gd name="adj" fmla="val 48207"/>
              </a:avLst>
            </a:prstGeom>
            <a:solidFill>
              <a:srgbClr val="00A0DC"/>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1" name="文本框 60"/>
            <p:cNvSpPr txBox="1"/>
            <p:nvPr/>
          </p:nvSpPr>
          <p:spPr>
            <a:xfrm>
              <a:off x="376965" y="314219"/>
              <a:ext cx="1034540" cy="498368"/>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rPr>
                <a:t>03</a:t>
              </a:r>
              <a:endParaRPr kumimoji="0" lang="zh-CN" altLang="en-US"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endParaRPr>
            </a:p>
          </p:txBody>
        </p:sp>
      </p:grpSp>
      <p:sp>
        <p:nvSpPr>
          <p:cNvPr id="62" name="TextBox 48"/>
          <p:cNvSpPr txBox="1">
            <a:spLocks noChangeAspect="1"/>
          </p:cNvSpPr>
          <p:nvPr/>
        </p:nvSpPr>
        <p:spPr>
          <a:xfrm>
            <a:off x="3895819" y="2882300"/>
            <a:ext cx="6742021" cy="622300"/>
          </a:xfrm>
          <a:prstGeom prst="rect">
            <a:avLst/>
          </a:prstGeom>
          <a:noFill/>
        </p:spPr>
        <p:txBody>
          <a:bodyPr wrap="square" lIns="68584" tIns="34291" rIns="68584" bIns="34291" rtlCol="0">
            <a:spAutoFit/>
          </a:bodyPr>
          <a:lstStyle/>
          <a:p>
            <a:r>
              <a:rPr lang="zh-CN" altLang="en-US" sz="3600" b="1" dirty="0">
                <a:solidFill>
                  <a:prstClr val="black">
                    <a:lumMod val="75000"/>
                    <a:lumOff val="25000"/>
                  </a:prstClr>
                </a:solidFill>
                <a:latin typeface="微软雅黑" panose="020B0503020204020204" charset="-122"/>
                <a:ea typeface="微软雅黑" panose="020B0503020204020204" charset="-122"/>
                <a:sym typeface="+mn-ea"/>
              </a:rPr>
              <a:t>拟观摩展示整体情况</a:t>
            </a:r>
            <a:endParaRPr lang="zh-CN" altLang="en-US" sz="3600" b="1" dirty="0">
              <a:solidFill>
                <a:prstClr val="black">
                  <a:lumMod val="75000"/>
                  <a:lumOff val="25000"/>
                </a:prstClr>
              </a:solidFill>
              <a:latin typeface="微软雅黑" panose="020B0503020204020204" charset="-122"/>
              <a:ea typeface="微软雅黑" panose="020B0503020204020204" charset="-122"/>
            </a:endParaRPr>
          </a:p>
        </p:txBody>
      </p:sp>
      <p:grpSp>
        <p:nvGrpSpPr>
          <p:cNvPr id="64" name="组合 6"/>
          <p:cNvGrpSpPr>
            <a:grpSpLocks noChangeAspect="1"/>
          </p:cNvGrpSpPr>
          <p:nvPr/>
        </p:nvGrpSpPr>
        <p:grpSpPr>
          <a:xfrm>
            <a:off x="7847253" y="1687583"/>
            <a:ext cx="576761" cy="577810"/>
            <a:chOff x="6084168" y="1274820"/>
            <a:chExt cx="432048" cy="432834"/>
          </a:xfrm>
        </p:grpSpPr>
        <p:sp>
          <p:nvSpPr>
            <p:cNvPr id="65" name="椭圆 22"/>
            <p:cNvSpPr>
              <a:spLocks noChangeArrowheads="1"/>
            </p:cNvSpPr>
            <p:nvPr/>
          </p:nvSpPr>
          <p:spPr bwMode="auto">
            <a:xfrm>
              <a:off x="6084168" y="1274820"/>
              <a:ext cx="432048" cy="432834"/>
            </a:xfrm>
            <a:prstGeom prst="ellipse">
              <a:avLst/>
            </a:prstGeom>
            <a:solidFill>
              <a:schemeClr val="accent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67" name="组合 5"/>
          <p:cNvGrpSpPr>
            <a:grpSpLocks noChangeAspect="1"/>
          </p:cNvGrpSpPr>
          <p:nvPr/>
        </p:nvGrpSpPr>
        <p:grpSpPr>
          <a:xfrm>
            <a:off x="6203583" y="1688632"/>
            <a:ext cx="576761" cy="576761"/>
            <a:chOff x="4788024" y="1275213"/>
            <a:chExt cx="432048" cy="432048"/>
          </a:xfrm>
        </p:grpSpPr>
        <p:sp>
          <p:nvSpPr>
            <p:cNvPr id="68" name="椭圆 65"/>
            <p:cNvSpPr>
              <a:spLocks noChangeArrowheads="1"/>
            </p:cNvSpPr>
            <p:nvPr/>
          </p:nvSpPr>
          <p:spPr bwMode="auto">
            <a:xfrm>
              <a:off x="4788024" y="1275213"/>
              <a:ext cx="432048" cy="432048"/>
            </a:xfrm>
            <a:prstGeom prst="ellipse">
              <a:avLst/>
            </a:prstGeom>
            <a:solidFill>
              <a:schemeClr val="accent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0" name="组合 8"/>
          <p:cNvGrpSpPr>
            <a:grpSpLocks noChangeAspect="1"/>
          </p:cNvGrpSpPr>
          <p:nvPr/>
        </p:nvGrpSpPr>
        <p:grpSpPr>
          <a:xfrm>
            <a:off x="7025418" y="1687583"/>
            <a:ext cx="577809" cy="577810"/>
            <a:chOff x="5436096" y="1274820"/>
            <a:chExt cx="432833" cy="432834"/>
          </a:xfrm>
        </p:grpSpPr>
        <p:sp>
          <p:nvSpPr>
            <p:cNvPr id="71" name="椭圆 70"/>
            <p:cNvSpPr>
              <a:spLocks noChangeArrowheads="1"/>
            </p:cNvSpPr>
            <p:nvPr/>
          </p:nvSpPr>
          <p:spPr bwMode="auto">
            <a:xfrm>
              <a:off x="5436096" y="1274820"/>
              <a:ext cx="432833" cy="432834"/>
            </a:xfrm>
            <a:prstGeom prst="ellipse">
              <a:avLst/>
            </a:pr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3" name="组合 3"/>
          <p:cNvGrpSpPr>
            <a:grpSpLocks noChangeAspect="1"/>
          </p:cNvGrpSpPr>
          <p:nvPr/>
        </p:nvGrpSpPr>
        <p:grpSpPr>
          <a:xfrm>
            <a:off x="4557817" y="1687583"/>
            <a:ext cx="577809" cy="577810"/>
            <a:chOff x="3491880" y="1274820"/>
            <a:chExt cx="432833" cy="432834"/>
          </a:xfrm>
        </p:grpSpPr>
        <p:sp>
          <p:nvSpPr>
            <p:cNvPr id="74" name="椭圆 16"/>
            <p:cNvSpPr>
              <a:spLocks noChangeArrowheads="1"/>
            </p:cNvSpPr>
            <p:nvPr/>
          </p:nvSpPr>
          <p:spPr bwMode="auto">
            <a:xfrm>
              <a:off x="3491880" y="1274820"/>
              <a:ext cx="432833" cy="432834"/>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6" name="组合 4"/>
          <p:cNvGrpSpPr>
            <a:grpSpLocks noChangeAspect="1"/>
          </p:cNvGrpSpPr>
          <p:nvPr/>
        </p:nvGrpSpPr>
        <p:grpSpPr>
          <a:xfrm>
            <a:off x="5380700" y="1687583"/>
            <a:ext cx="577809" cy="577810"/>
            <a:chOff x="4139952" y="1274820"/>
            <a:chExt cx="432833" cy="432834"/>
          </a:xfrm>
        </p:grpSpPr>
        <p:sp>
          <p:nvSpPr>
            <p:cNvPr id="77" name="椭圆 16"/>
            <p:cNvSpPr>
              <a:spLocks noChangeArrowheads="1"/>
            </p:cNvSpPr>
            <p:nvPr/>
          </p:nvSpPr>
          <p:spPr bwMode="auto">
            <a:xfrm>
              <a:off x="4139952" y="1274820"/>
              <a:ext cx="432833" cy="432834"/>
            </a:xfrm>
            <a:prstGeom prst="ellipse">
              <a:avLst/>
            </a:prstGeom>
            <a:solidFill>
              <a:srgbClr val="00A0DC"/>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pic>
        <p:nvPicPr>
          <p:cNvPr id="2" name="图片 1" descr="ad0ca65e631402852095436fca1545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076315"/>
            <a:ext cx="3538855" cy="39243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952500" y="1914525"/>
            <a:ext cx="3781425" cy="365760"/>
          </a:xfrm>
          <a:custGeom>
            <a:avLst/>
            <a:gdLst/>
            <a:ahLst/>
            <a:cxnLst/>
            <a:rect l="l" t="t" r="r" b="b"/>
            <a:pathLst>
              <a:path w="3781425" h="365760">
                <a:moveTo>
                  <a:pt x="3721608" y="365760"/>
                </a:moveTo>
                <a:lnTo>
                  <a:pt x="57912" y="365760"/>
                </a:lnTo>
                <a:lnTo>
                  <a:pt x="39624" y="361188"/>
                </a:lnTo>
                <a:lnTo>
                  <a:pt x="4572" y="326136"/>
                </a:lnTo>
                <a:lnTo>
                  <a:pt x="0" y="307848"/>
                </a:lnTo>
                <a:lnTo>
                  <a:pt x="0" y="57912"/>
                </a:lnTo>
                <a:lnTo>
                  <a:pt x="18288" y="18288"/>
                </a:lnTo>
                <a:lnTo>
                  <a:pt x="57912" y="0"/>
                </a:lnTo>
                <a:lnTo>
                  <a:pt x="3721608" y="0"/>
                </a:lnTo>
                <a:lnTo>
                  <a:pt x="3729228" y="1524"/>
                </a:lnTo>
                <a:lnTo>
                  <a:pt x="3741419" y="4572"/>
                </a:lnTo>
                <a:lnTo>
                  <a:pt x="3752088" y="10668"/>
                </a:lnTo>
                <a:lnTo>
                  <a:pt x="59436" y="10668"/>
                </a:lnTo>
                <a:lnTo>
                  <a:pt x="53340" y="12192"/>
                </a:lnTo>
                <a:lnTo>
                  <a:pt x="42672" y="15240"/>
                </a:lnTo>
                <a:lnTo>
                  <a:pt x="44196" y="15240"/>
                </a:lnTo>
                <a:lnTo>
                  <a:pt x="33528" y="19812"/>
                </a:lnTo>
                <a:lnTo>
                  <a:pt x="35052" y="19812"/>
                </a:lnTo>
                <a:lnTo>
                  <a:pt x="25908" y="25908"/>
                </a:lnTo>
                <a:lnTo>
                  <a:pt x="27432" y="25908"/>
                </a:lnTo>
                <a:lnTo>
                  <a:pt x="21082" y="33528"/>
                </a:lnTo>
                <a:lnTo>
                  <a:pt x="19812" y="33528"/>
                </a:lnTo>
                <a:lnTo>
                  <a:pt x="15893" y="42672"/>
                </a:lnTo>
                <a:lnTo>
                  <a:pt x="15240" y="42672"/>
                </a:lnTo>
                <a:lnTo>
                  <a:pt x="12192" y="53340"/>
                </a:lnTo>
                <a:lnTo>
                  <a:pt x="11049" y="57912"/>
                </a:lnTo>
                <a:lnTo>
                  <a:pt x="10668" y="57912"/>
                </a:lnTo>
                <a:lnTo>
                  <a:pt x="10668" y="306324"/>
                </a:lnTo>
                <a:lnTo>
                  <a:pt x="12192" y="312420"/>
                </a:lnTo>
                <a:lnTo>
                  <a:pt x="12573" y="312420"/>
                </a:lnTo>
                <a:lnTo>
                  <a:pt x="15240" y="323088"/>
                </a:lnTo>
                <a:lnTo>
                  <a:pt x="16002" y="323088"/>
                </a:lnTo>
                <a:lnTo>
                  <a:pt x="19812" y="330708"/>
                </a:lnTo>
                <a:lnTo>
                  <a:pt x="26161" y="338328"/>
                </a:lnTo>
                <a:lnTo>
                  <a:pt x="25908" y="338328"/>
                </a:lnTo>
                <a:lnTo>
                  <a:pt x="27432" y="339852"/>
                </a:lnTo>
                <a:lnTo>
                  <a:pt x="27736" y="339852"/>
                </a:lnTo>
                <a:lnTo>
                  <a:pt x="35052" y="345948"/>
                </a:lnTo>
                <a:lnTo>
                  <a:pt x="36194" y="345948"/>
                </a:lnTo>
                <a:lnTo>
                  <a:pt x="44196" y="350520"/>
                </a:lnTo>
                <a:lnTo>
                  <a:pt x="42672" y="350520"/>
                </a:lnTo>
                <a:lnTo>
                  <a:pt x="53340" y="353568"/>
                </a:lnTo>
                <a:lnTo>
                  <a:pt x="57912" y="353568"/>
                </a:lnTo>
                <a:lnTo>
                  <a:pt x="64008" y="355092"/>
                </a:lnTo>
                <a:lnTo>
                  <a:pt x="3752088" y="355092"/>
                </a:lnTo>
                <a:lnTo>
                  <a:pt x="3741419" y="361188"/>
                </a:lnTo>
                <a:lnTo>
                  <a:pt x="3729228" y="364236"/>
                </a:lnTo>
                <a:lnTo>
                  <a:pt x="3721608" y="365760"/>
                </a:lnTo>
                <a:close/>
              </a:path>
              <a:path w="3781425" h="365760">
                <a:moveTo>
                  <a:pt x="3759708" y="35052"/>
                </a:moveTo>
                <a:lnTo>
                  <a:pt x="3753611" y="25908"/>
                </a:lnTo>
                <a:lnTo>
                  <a:pt x="3744468" y="19812"/>
                </a:lnTo>
                <a:lnTo>
                  <a:pt x="3745992" y="19812"/>
                </a:lnTo>
                <a:lnTo>
                  <a:pt x="3735324" y="15240"/>
                </a:lnTo>
                <a:lnTo>
                  <a:pt x="3736848" y="15240"/>
                </a:lnTo>
                <a:lnTo>
                  <a:pt x="3726180" y="12192"/>
                </a:lnTo>
                <a:lnTo>
                  <a:pt x="3720084" y="10668"/>
                </a:lnTo>
                <a:lnTo>
                  <a:pt x="3752088" y="10668"/>
                </a:lnTo>
                <a:lnTo>
                  <a:pt x="3761232" y="18288"/>
                </a:lnTo>
                <a:lnTo>
                  <a:pt x="3768852" y="27432"/>
                </a:lnTo>
                <a:lnTo>
                  <a:pt x="3771900" y="33528"/>
                </a:lnTo>
                <a:lnTo>
                  <a:pt x="3759708" y="33528"/>
                </a:lnTo>
                <a:lnTo>
                  <a:pt x="3759708" y="35052"/>
                </a:lnTo>
                <a:close/>
              </a:path>
              <a:path w="3781425" h="365760">
                <a:moveTo>
                  <a:pt x="19812" y="35052"/>
                </a:moveTo>
                <a:lnTo>
                  <a:pt x="19812" y="33528"/>
                </a:lnTo>
                <a:lnTo>
                  <a:pt x="21082" y="33528"/>
                </a:lnTo>
                <a:lnTo>
                  <a:pt x="19812" y="35052"/>
                </a:lnTo>
                <a:close/>
              </a:path>
              <a:path w="3781425" h="365760">
                <a:moveTo>
                  <a:pt x="3776907" y="44196"/>
                </a:moveTo>
                <a:lnTo>
                  <a:pt x="3765803" y="44196"/>
                </a:lnTo>
                <a:lnTo>
                  <a:pt x="3759708" y="33528"/>
                </a:lnTo>
                <a:lnTo>
                  <a:pt x="3771900" y="33528"/>
                </a:lnTo>
                <a:lnTo>
                  <a:pt x="3774948" y="39624"/>
                </a:lnTo>
                <a:lnTo>
                  <a:pt x="3776907" y="44196"/>
                </a:lnTo>
                <a:close/>
              </a:path>
              <a:path w="3781425" h="365760">
                <a:moveTo>
                  <a:pt x="15240" y="44196"/>
                </a:moveTo>
                <a:lnTo>
                  <a:pt x="15240" y="42672"/>
                </a:lnTo>
                <a:lnTo>
                  <a:pt x="15893" y="42672"/>
                </a:lnTo>
                <a:lnTo>
                  <a:pt x="15240" y="44196"/>
                </a:lnTo>
                <a:close/>
              </a:path>
              <a:path w="3781425" h="365760">
                <a:moveTo>
                  <a:pt x="3768852" y="59436"/>
                </a:moveTo>
                <a:lnTo>
                  <a:pt x="3767328" y="53340"/>
                </a:lnTo>
                <a:lnTo>
                  <a:pt x="3768852" y="53340"/>
                </a:lnTo>
                <a:lnTo>
                  <a:pt x="3764280" y="42672"/>
                </a:lnTo>
                <a:lnTo>
                  <a:pt x="3765803" y="44196"/>
                </a:lnTo>
                <a:lnTo>
                  <a:pt x="3776907" y="44196"/>
                </a:lnTo>
                <a:lnTo>
                  <a:pt x="3779519" y="50292"/>
                </a:lnTo>
                <a:lnTo>
                  <a:pt x="3779519" y="57912"/>
                </a:lnTo>
                <a:lnTo>
                  <a:pt x="3768852" y="57912"/>
                </a:lnTo>
                <a:lnTo>
                  <a:pt x="3768852" y="59436"/>
                </a:lnTo>
                <a:close/>
              </a:path>
              <a:path w="3781425" h="365760">
                <a:moveTo>
                  <a:pt x="10668" y="59436"/>
                </a:moveTo>
                <a:lnTo>
                  <a:pt x="10668" y="57912"/>
                </a:lnTo>
                <a:lnTo>
                  <a:pt x="11049" y="57912"/>
                </a:lnTo>
                <a:lnTo>
                  <a:pt x="10668" y="59436"/>
                </a:lnTo>
                <a:close/>
              </a:path>
              <a:path w="3781425" h="365760">
                <a:moveTo>
                  <a:pt x="3767328" y="312420"/>
                </a:moveTo>
                <a:lnTo>
                  <a:pt x="3768852" y="306324"/>
                </a:lnTo>
                <a:lnTo>
                  <a:pt x="3768852" y="57912"/>
                </a:lnTo>
                <a:lnTo>
                  <a:pt x="3779519" y="57912"/>
                </a:lnTo>
                <a:lnTo>
                  <a:pt x="3781044" y="64008"/>
                </a:lnTo>
                <a:lnTo>
                  <a:pt x="3781044" y="301751"/>
                </a:lnTo>
                <a:lnTo>
                  <a:pt x="3779519" y="307848"/>
                </a:lnTo>
                <a:lnTo>
                  <a:pt x="3779519" y="310896"/>
                </a:lnTo>
                <a:lnTo>
                  <a:pt x="3768852" y="310896"/>
                </a:lnTo>
                <a:lnTo>
                  <a:pt x="3767328" y="312420"/>
                </a:lnTo>
                <a:close/>
              </a:path>
              <a:path w="3781425" h="365760">
                <a:moveTo>
                  <a:pt x="12573" y="312420"/>
                </a:moveTo>
                <a:lnTo>
                  <a:pt x="12192" y="312420"/>
                </a:lnTo>
                <a:lnTo>
                  <a:pt x="12192" y="310896"/>
                </a:lnTo>
                <a:lnTo>
                  <a:pt x="12573" y="312420"/>
                </a:lnTo>
                <a:close/>
              </a:path>
              <a:path w="3781425" h="365760">
                <a:moveTo>
                  <a:pt x="3764280" y="323088"/>
                </a:moveTo>
                <a:lnTo>
                  <a:pt x="3768852" y="310896"/>
                </a:lnTo>
                <a:lnTo>
                  <a:pt x="3779519" y="310896"/>
                </a:lnTo>
                <a:lnTo>
                  <a:pt x="3779519" y="313944"/>
                </a:lnTo>
                <a:lnTo>
                  <a:pt x="3776662" y="321564"/>
                </a:lnTo>
                <a:lnTo>
                  <a:pt x="3765803" y="321564"/>
                </a:lnTo>
                <a:lnTo>
                  <a:pt x="3764280" y="323088"/>
                </a:lnTo>
                <a:close/>
              </a:path>
              <a:path w="3781425" h="365760">
                <a:moveTo>
                  <a:pt x="16002" y="323088"/>
                </a:moveTo>
                <a:lnTo>
                  <a:pt x="15240" y="323088"/>
                </a:lnTo>
                <a:lnTo>
                  <a:pt x="15240" y="321564"/>
                </a:lnTo>
                <a:lnTo>
                  <a:pt x="16002" y="323088"/>
                </a:lnTo>
                <a:close/>
              </a:path>
              <a:path w="3781425" h="365760">
                <a:moveTo>
                  <a:pt x="3766674" y="339852"/>
                </a:moveTo>
                <a:lnTo>
                  <a:pt x="3753611" y="339852"/>
                </a:lnTo>
                <a:lnTo>
                  <a:pt x="3765803" y="321564"/>
                </a:lnTo>
                <a:lnTo>
                  <a:pt x="3776662" y="321564"/>
                </a:lnTo>
                <a:lnTo>
                  <a:pt x="3774948" y="326136"/>
                </a:lnTo>
                <a:lnTo>
                  <a:pt x="3768852" y="336804"/>
                </a:lnTo>
                <a:lnTo>
                  <a:pt x="3766674" y="339852"/>
                </a:lnTo>
                <a:close/>
              </a:path>
              <a:path w="3781425" h="365760">
                <a:moveTo>
                  <a:pt x="27432" y="339852"/>
                </a:moveTo>
                <a:lnTo>
                  <a:pt x="25908" y="338328"/>
                </a:lnTo>
                <a:lnTo>
                  <a:pt x="26739" y="339020"/>
                </a:lnTo>
                <a:lnTo>
                  <a:pt x="27432" y="339852"/>
                </a:lnTo>
                <a:close/>
              </a:path>
              <a:path w="3781425" h="365760">
                <a:moveTo>
                  <a:pt x="26739" y="339020"/>
                </a:moveTo>
                <a:lnTo>
                  <a:pt x="25908" y="338328"/>
                </a:lnTo>
                <a:lnTo>
                  <a:pt x="26161" y="338328"/>
                </a:lnTo>
                <a:lnTo>
                  <a:pt x="26739" y="339020"/>
                </a:lnTo>
                <a:close/>
              </a:path>
              <a:path w="3781425" h="365760">
                <a:moveTo>
                  <a:pt x="3762320" y="345948"/>
                </a:moveTo>
                <a:lnTo>
                  <a:pt x="3744468" y="345948"/>
                </a:lnTo>
                <a:lnTo>
                  <a:pt x="3753611" y="338328"/>
                </a:lnTo>
                <a:lnTo>
                  <a:pt x="3753611" y="339852"/>
                </a:lnTo>
                <a:lnTo>
                  <a:pt x="3766674" y="339852"/>
                </a:lnTo>
                <a:lnTo>
                  <a:pt x="3762320" y="345948"/>
                </a:lnTo>
                <a:close/>
              </a:path>
              <a:path w="3781425" h="365760">
                <a:moveTo>
                  <a:pt x="27736" y="339852"/>
                </a:moveTo>
                <a:lnTo>
                  <a:pt x="27432" y="339852"/>
                </a:lnTo>
                <a:lnTo>
                  <a:pt x="26739" y="339020"/>
                </a:lnTo>
                <a:lnTo>
                  <a:pt x="27736" y="339852"/>
                </a:lnTo>
                <a:close/>
              </a:path>
              <a:path w="3781425" h="365760">
                <a:moveTo>
                  <a:pt x="36194" y="345948"/>
                </a:moveTo>
                <a:lnTo>
                  <a:pt x="35052" y="345948"/>
                </a:lnTo>
                <a:lnTo>
                  <a:pt x="33528" y="344424"/>
                </a:lnTo>
                <a:lnTo>
                  <a:pt x="36194" y="345948"/>
                </a:lnTo>
                <a:close/>
              </a:path>
              <a:path w="3781425" h="365760">
                <a:moveTo>
                  <a:pt x="3752088" y="355092"/>
                </a:moveTo>
                <a:lnTo>
                  <a:pt x="3715511" y="355092"/>
                </a:lnTo>
                <a:lnTo>
                  <a:pt x="3721608" y="353568"/>
                </a:lnTo>
                <a:lnTo>
                  <a:pt x="3726180" y="353568"/>
                </a:lnTo>
                <a:lnTo>
                  <a:pt x="3736848" y="350520"/>
                </a:lnTo>
                <a:lnTo>
                  <a:pt x="3735324" y="350520"/>
                </a:lnTo>
                <a:lnTo>
                  <a:pt x="3745992" y="344424"/>
                </a:lnTo>
                <a:lnTo>
                  <a:pt x="3744468" y="345948"/>
                </a:lnTo>
                <a:lnTo>
                  <a:pt x="3762320" y="345948"/>
                </a:lnTo>
                <a:lnTo>
                  <a:pt x="3761232" y="347472"/>
                </a:lnTo>
                <a:lnTo>
                  <a:pt x="3752088" y="355092"/>
                </a:lnTo>
                <a:close/>
              </a:path>
            </a:pathLst>
          </a:custGeom>
          <a:solidFill>
            <a:srgbClr val="FFFFFF"/>
          </a:solidFill>
        </p:spPr>
        <p:txBody>
          <a:bodyPr wrap="square" lIns="0" tIns="0" rIns="0" bIns="0" rtlCol="0"/>
          <a:lstStyle/>
          <a:p>
            <a:endParaRPr/>
          </a:p>
        </p:txBody>
      </p:sp>
      <p:sp>
        <p:nvSpPr>
          <p:cNvPr id="7" name="object 7"/>
          <p:cNvSpPr txBox="1"/>
          <p:nvPr/>
        </p:nvSpPr>
        <p:spPr>
          <a:xfrm>
            <a:off x="715121" y="1738153"/>
            <a:ext cx="3402965" cy="267335"/>
          </a:xfrm>
          <a:prstGeom prst="rect">
            <a:avLst/>
          </a:prstGeom>
        </p:spPr>
        <p:txBody>
          <a:bodyPr vert="horz" wrap="square" lIns="0" tIns="16510" rIns="0" bIns="0" rtlCol="0">
            <a:spAutoFit/>
          </a:bodyPr>
          <a:lstStyle/>
          <a:p>
            <a:pPr marL="12700">
              <a:lnSpc>
                <a:spcPct val="100000"/>
              </a:lnSpc>
              <a:spcBef>
                <a:spcPts val="130"/>
              </a:spcBef>
            </a:pPr>
            <a:r>
              <a:rPr sz="1550" spc="30" dirty="0">
                <a:solidFill>
                  <a:srgbClr val="FFFFFF"/>
                </a:solidFill>
                <a:latin typeface="Arial Unicode MS" panose="020B0604020202020204" charset="-122"/>
                <a:cs typeface="Arial Unicode MS" panose="020B0604020202020204" charset="-122"/>
              </a:rPr>
              <a:t>安全管理标准</a:t>
            </a:r>
            <a:r>
              <a:rPr sz="1550" spc="15" dirty="0">
                <a:solidFill>
                  <a:srgbClr val="FFFFFF"/>
                </a:solidFill>
                <a:latin typeface="Arial Unicode MS" panose="020B0604020202020204" charset="-122"/>
                <a:cs typeface="Arial Unicode MS" panose="020B0604020202020204" charset="-122"/>
              </a:rPr>
              <a:t>化</a:t>
            </a:r>
            <a:r>
              <a:rPr sz="1550" spc="25" dirty="0">
                <a:solidFill>
                  <a:srgbClr val="FFFFFF"/>
                </a:solidFill>
                <a:latin typeface="Arial Unicode MS" panose="020B0604020202020204" charset="-122"/>
                <a:cs typeface="Arial Unicode MS" panose="020B0604020202020204" charset="-122"/>
              </a:rPr>
              <a:t>（</a:t>
            </a:r>
            <a:r>
              <a:rPr sz="1550" spc="30" dirty="0">
                <a:solidFill>
                  <a:srgbClr val="FFFFFF"/>
                </a:solidFill>
                <a:latin typeface="Arial Unicode MS" panose="020B0604020202020204" charset="-122"/>
                <a:cs typeface="Arial Unicode MS" panose="020B0604020202020204" charset="-122"/>
              </a:rPr>
              <a:t>普</a:t>
            </a:r>
            <a:r>
              <a:rPr sz="1550" spc="10" dirty="0">
                <a:solidFill>
                  <a:srgbClr val="FFFFFF"/>
                </a:solidFill>
                <a:latin typeface="Arial Unicode MS" panose="020B0604020202020204" charset="-122"/>
                <a:cs typeface="Arial Unicode MS" panose="020B0604020202020204" charset="-122"/>
              </a:rPr>
              <a:t>通</a:t>
            </a:r>
            <a:r>
              <a:rPr sz="1550" spc="30" dirty="0">
                <a:solidFill>
                  <a:srgbClr val="FFFFFF"/>
                </a:solidFill>
                <a:latin typeface="Arial Unicode MS" panose="020B0604020202020204" charset="-122"/>
                <a:cs typeface="Arial Unicode MS" panose="020B0604020202020204" charset="-122"/>
              </a:rPr>
              <a:t>亮</a:t>
            </a:r>
            <a:r>
              <a:rPr sz="1550" spc="415" dirty="0">
                <a:solidFill>
                  <a:srgbClr val="FFFFFF"/>
                </a:solidFill>
                <a:latin typeface="Arial Unicode MS" panose="020B0604020202020204" charset="-122"/>
                <a:cs typeface="Arial Unicode MS" panose="020B0604020202020204" charset="-122"/>
              </a:rPr>
              <a:t>点</a:t>
            </a:r>
            <a:r>
              <a:rPr sz="1550" spc="315" dirty="0">
                <a:solidFill>
                  <a:srgbClr val="FFFFFF"/>
                </a:solidFill>
                <a:latin typeface="Arial Unicode MS" panose="020B0604020202020204" charset="-122"/>
                <a:cs typeface="Arial Unicode MS" panose="020B0604020202020204" charset="-122"/>
              </a:rPr>
              <a:t>★</a:t>
            </a:r>
            <a:r>
              <a:rPr sz="1550" spc="-10" dirty="0">
                <a:solidFill>
                  <a:srgbClr val="FFFFFF"/>
                </a:solidFill>
                <a:latin typeface="Arial Unicode MS" panose="020B0604020202020204" charset="-122"/>
                <a:cs typeface="Arial Unicode MS" panose="020B0604020202020204" charset="-122"/>
              </a:rPr>
              <a:t> </a:t>
            </a:r>
            <a:r>
              <a:rPr sz="1550" spc="315" dirty="0">
                <a:solidFill>
                  <a:srgbClr val="FFFFFF"/>
                </a:solidFill>
                <a:latin typeface="Arial Unicode MS" panose="020B0604020202020204" charset="-122"/>
                <a:cs typeface="Arial Unicode MS" panose="020B0604020202020204" charset="-122"/>
              </a:rPr>
              <a:t>★</a:t>
            </a:r>
            <a:r>
              <a:rPr sz="1550" spc="-5" dirty="0">
                <a:solidFill>
                  <a:srgbClr val="FFFFFF"/>
                </a:solidFill>
                <a:latin typeface="Arial Unicode MS" panose="020B0604020202020204" charset="-122"/>
                <a:cs typeface="Arial Unicode MS" panose="020B0604020202020204" charset="-122"/>
              </a:rPr>
              <a:t> </a:t>
            </a:r>
            <a:r>
              <a:rPr sz="1550" spc="175" dirty="0">
                <a:solidFill>
                  <a:srgbClr val="FFFFFF"/>
                </a:solidFill>
                <a:latin typeface="Arial Unicode MS" panose="020B0604020202020204" charset="-122"/>
                <a:cs typeface="Arial Unicode MS" panose="020B0604020202020204" charset="-122"/>
              </a:rPr>
              <a:t>★）</a:t>
            </a:r>
            <a:endParaRPr sz="1550">
              <a:latin typeface="Arial Unicode MS" panose="020B0604020202020204" charset="-122"/>
              <a:cs typeface="Arial Unicode MS" panose="020B0604020202020204" charset="-122"/>
            </a:endParaRPr>
          </a:p>
        </p:txBody>
      </p:sp>
      <p:grpSp>
        <p:nvGrpSpPr>
          <p:cNvPr id="20" name="组合 19"/>
          <p:cNvGrpSpPr/>
          <p:nvPr/>
        </p:nvGrpSpPr>
        <p:grpSpPr>
          <a:xfrm>
            <a:off x="3747135" y="1089660"/>
            <a:ext cx="4862195" cy="323215"/>
            <a:chOff x="7274" y="1253"/>
            <a:chExt cx="7657" cy="509"/>
          </a:xfrm>
        </p:grpSpPr>
        <p:sp>
          <p:nvSpPr>
            <p:cNvPr id="1534" name="textbox 1534"/>
            <p:cNvSpPr/>
            <p:nvPr/>
          </p:nvSpPr>
          <p:spPr>
            <a:xfrm>
              <a:off x="7670" y="1253"/>
              <a:ext cx="7261" cy="509"/>
            </a:xfrm>
            <a:prstGeom prst="rect">
              <a:avLst/>
            </a:prstGeom>
          </p:spPr>
          <p:txBody>
            <a:bodyPr vert="horz" wrap="square" lIns="0" tIns="0" rIns="0" bIns="0">
              <a:scene3d>
                <a:camera prst="orthographicFront"/>
                <a:lightRig rig="threePt" dir="t"/>
              </a:scene3d>
            </a:bodyPr>
            <a:lstStyle/>
            <a:p>
              <a:pPr algn="l" rtl="0" eaLnBrk="0">
                <a:lnSpc>
                  <a:spcPct val="75000"/>
                </a:lnSpc>
              </a:pPr>
              <a:endParaRPr lang="en-US" altLang="en-US" sz="100" dirty="0"/>
            </a:p>
            <a:p>
              <a:pPr marL="12700" algn="l" rtl="0" eaLnBrk="0">
                <a:lnSpc>
                  <a:spcPct val="98000"/>
                </a:lnSpc>
              </a:pPr>
              <a:r>
                <a:rPr sz="2000" kern="0" spc="-1300" dirty="0">
                  <a:solidFill>
                    <a:schemeClr val="accent1"/>
                  </a:solidFill>
                  <a:effectLst>
                    <a:outerShdw blurRad="38100" dist="25400" dir="5400000" algn="ctr" rotWithShape="0">
                      <a:srgbClr val="6E747A">
                        <a:alpha val="43000"/>
                      </a:srgbClr>
                    </a:outerShdw>
                  </a:effectLst>
                  <a:latin typeface="Wingdings" panose="05000000000000000000"/>
                  <a:ea typeface="Wingdings" panose="05000000000000000000"/>
                  <a:cs typeface="Wingdings" panose="05000000000000000000"/>
                </a:rPr>
                <a:t> </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安全文明管理标准化</a:t>
              </a:r>
              <a:r>
                <a:rPr lang="en-US" altLang="zh-CN"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普通亮点）</a:t>
              </a:r>
            </a:p>
          </p:txBody>
        </p:sp>
        <p:grpSp>
          <p:nvGrpSpPr>
            <p:cNvPr id="18" name="组合 17"/>
            <p:cNvGrpSpPr/>
            <p:nvPr/>
          </p:nvGrpSpPr>
          <p:grpSpPr>
            <a:xfrm>
              <a:off x="7274" y="1356"/>
              <a:ext cx="396" cy="388"/>
              <a:chOff x="303" y="1373"/>
              <a:chExt cx="396" cy="388"/>
            </a:xfrm>
            <a:solidFill>
              <a:schemeClr val="accent1"/>
            </a:solidFill>
          </p:grpSpPr>
          <p:sp>
            <p:nvSpPr>
              <p:cNvPr id="178" name="Shape 4007"/>
              <p:cNvSpPr/>
              <p:nvPr/>
            </p:nvSpPr>
            <p:spPr>
              <a:xfrm>
                <a:off x="397" y="1373"/>
                <a:ext cx="302" cy="302"/>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565" y="0"/>
                    </a:lnTo>
                    <a:cubicBezTo>
                      <a:pt x="1584" y="0"/>
                      <a:pt x="0" y="1584"/>
                      <a:pt x="0" y="3564"/>
                    </a:cubicBezTo>
                    <a:lnTo>
                      <a:pt x="0" y="18000"/>
                    </a:lnTo>
                    <a:cubicBezTo>
                      <a:pt x="0" y="19980"/>
                      <a:pt x="1621" y="21600"/>
                      <a:pt x="3600" y="21600"/>
                    </a:cubicBezTo>
                    <a:lnTo>
                      <a:pt x="18000" y="21600"/>
                    </a:lnTo>
                    <a:cubicBezTo>
                      <a:pt x="19979" y="21600"/>
                      <a:pt x="21600" y="19980"/>
                      <a:pt x="21600" y="18000"/>
                    </a:cubicBezTo>
                    <a:lnTo>
                      <a:pt x="21600" y="3600"/>
                    </a:lnTo>
                    <a:cubicBezTo>
                      <a:pt x="21600" y="1620"/>
                      <a:pt x="19979" y="0"/>
                      <a:pt x="180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sp>
            <p:nvSpPr>
              <p:cNvPr id="179" name="Shape 4008"/>
              <p:cNvSpPr/>
              <p:nvPr/>
            </p:nvSpPr>
            <p:spPr>
              <a:xfrm>
                <a:off x="303" y="1559"/>
                <a:ext cx="202" cy="202"/>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0"/>
                    </a:lnTo>
                    <a:lnTo>
                      <a:pt x="0" y="16200"/>
                    </a:lnTo>
                    <a:cubicBezTo>
                      <a:pt x="0" y="19170"/>
                      <a:pt x="2432" y="21600"/>
                      <a:pt x="5400" y="21600"/>
                    </a:cubicBezTo>
                    <a:lnTo>
                      <a:pt x="21600" y="21600"/>
                    </a:lnTo>
                    <a:lnTo>
                      <a:pt x="21600" y="16200"/>
                    </a:lnTo>
                    <a:lnTo>
                      <a:pt x="5400" y="16200"/>
                    </a:lnTo>
                    <a:cubicBezTo>
                      <a:pt x="5400" y="16200"/>
                      <a:pt x="5400" y="0"/>
                      <a:pt x="54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grpSp>
        <p:sp>
          <p:nvSpPr>
            <p:cNvPr id="19" name="五角星 18"/>
            <p:cNvSpPr/>
            <p:nvPr/>
          </p:nvSpPr>
          <p:spPr>
            <a:xfrm>
              <a:off x="13762" y="1271"/>
              <a:ext cx="585" cy="491"/>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2"/>
          <p:cNvSpPr txBox="1"/>
          <p:nvPr/>
        </p:nvSpPr>
        <p:spPr>
          <a:xfrm>
            <a:off x="528955" y="1548765"/>
            <a:ext cx="10845165" cy="218376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sz="1600" b="1" spc="20" dirty="0">
                <a:latin typeface="Arial Unicode MS" panose="020B0604020202020204" charset="-122"/>
                <a:cs typeface="Arial Unicode MS" panose="020B0604020202020204" charset="-122"/>
                <a:sym typeface="+mn-ea"/>
              </a:rPr>
              <a:t>严</a:t>
            </a:r>
            <a:r>
              <a:rPr sz="1600" b="1" spc="30" dirty="0">
                <a:latin typeface="Arial Unicode MS" panose="020B0604020202020204" charset="-122"/>
                <a:cs typeface="Arial Unicode MS" panose="020B0604020202020204" charset="-122"/>
                <a:sym typeface="+mn-ea"/>
              </a:rPr>
              <a:t>格执</a:t>
            </a:r>
            <a:r>
              <a:rPr sz="1600" b="1" spc="20" dirty="0">
                <a:latin typeface="Arial Unicode MS" panose="020B0604020202020204" charset="-122"/>
                <a:cs typeface="Arial Unicode MS" panose="020B0604020202020204" charset="-122"/>
                <a:sym typeface="+mn-ea"/>
              </a:rPr>
              <a:t>行</a:t>
            </a:r>
            <a:r>
              <a:rPr lang="zh-CN" sz="1600" b="1" spc="20" dirty="0">
                <a:latin typeface="Arial Unicode MS" panose="020B0604020202020204" charset="-122"/>
                <a:cs typeface="Arial Unicode MS" panose="020B0604020202020204" charset="-122"/>
                <a:sym typeface="+mn-ea"/>
              </a:rPr>
              <a:t>严格执行企业《中建一局</a:t>
            </a:r>
            <a:r>
              <a:rPr lang="zh-CN" altLang="en-US" sz="1600" b="1" spc="20" dirty="0">
                <a:latin typeface="Arial Unicode MS" panose="020B0604020202020204" charset="-122"/>
                <a:cs typeface="Arial Unicode MS" panose="020B0604020202020204" charset="-122"/>
                <a:sym typeface="+mn-ea"/>
              </a:rPr>
              <a:t>施工现场标准化图册》</a:t>
            </a:r>
            <a:r>
              <a:rPr sz="1600" b="1" spc="15" dirty="0">
                <a:latin typeface="Arial Unicode MS" panose="020B0604020202020204" charset="-122"/>
                <a:cs typeface="Arial Unicode MS" panose="020B0604020202020204" charset="-122"/>
                <a:sym typeface="+mn-ea"/>
              </a:rPr>
              <a:t>，</a:t>
            </a:r>
            <a:r>
              <a:rPr sz="1600" b="1" spc="30" dirty="0">
                <a:latin typeface="Arial Unicode MS" panose="020B0604020202020204" charset="-122"/>
                <a:cs typeface="Arial Unicode MS" panose="020B0604020202020204" charset="-122"/>
                <a:sym typeface="+mn-ea"/>
              </a:rPr>
              <a:t>利用</a:t>
            </a:r>
            <a:r>
              <a:rPr sz="1600" b="1" spc="-20" dirty="0">
                <a:latin typeface="Arial Unicode MS" panose="020B0604020202020204" charset="-122"/>
                <a:cs typeface="Arial Unicode MS" panose="020B0604020202020204" charset="-122"/>
                <a:sym typeface="+mn-ea"/>
              </a:rPr>
              <a:t>BIM</a:t>
            </a:r>
            <a:r>
              <a:rPr sz="1600" b="1" spc="20" dirty="0">
                <a:latin typeface="Arial Unicode MS" panose="020B0604020202020204" charset="-122"/>
                <a:cs typeface="Arial Unicode MS" panose="020B0604020202020204" charset="-122"/>
                <a:sym typeface="+mn-ea"/>
              </a:rPr>
              <a:t>技</a:t>
            </a:r>
            <a:r>
              <a:rPr sz="1600" b="1" spc="30" dirty="0">
                <a:latin typeface="Arial Unicode MS" panose="020B0604020202020204" charset="-122"/>
                <a:cs typeface="Arial Unicode MS" panose="020B0604020202020204" charset="-122"/>
                <a:sym typeface="+mn-ea"/>
              </a:rPr>
              <a:t>术提</a:t>
            </a:r>
            <a:r>
              <a:rPr sz="1600" b="1" spc="20" dirty="0">
                <a:latin typeface="Arial Unicode MS" panose="020B0604020202020204" charset="-122"/>
                <a:cs typeface="Arial Unicode MS" panose="020B0604020202020204" charset="-122"/>
                <a:sym typeface="+mn-ea"/>
              </a:rPr>
              <a:t>前</a:t>
            </a:r>
            <a:r>
              <a:rPr sz="1600" b="1" spc="30" dirty="0">
                <a:latin typeface="Arial Unicode MS" panose="020B0604020202020204" charset="-122"/>
                <a:cs typeface="Arial Unicode MS" panose="020B0604020202020204" charset="-122"/>
                <a:sym typeface="+mn-ea"/>
              </a:rPr>
              <a:t>对</a:t>
            </a:r>
            <a:r>
              <a:rPr sz="1600" b="1" spc="20" dirty="0">
                <a:latin typeface="Arial Unicode MS" panose="020B0604020202020204" charset="-122"/>
                <a:cs typeface="Arial Unicode MS" panose="020B0604020202020204" charset="-122"/>
                <a:sym typeface="+mn-ea"/>
              </a:rPr>
              <a:t>现</a:t>
            </a:r>
            <a:r>
              <a:rPr sz="1600" b="1" spc="30" dirty="0">
                <a:latin typeface="Arial Unicode MS" panose="020B0604020202020204" charset="-122"/>
                <a:cs typeface="Arial Unicode MS" panose="020B0604020202020204" charset="-122"/>
                <a:sym typeface="+mn-ea"/>
              </a:rPr>
              <a:t>场</a:t>
            </a:r>
            <a:r>
              <a:rPr lang="zh-CN" sz="1600" b="1" spc="30" dirty="0">
                <a:latin typeface="Arial Unicode MS" panose="020B0604020202020204" charset="-122"/>
                <a:cs typeface="Arial Unicode MS" panose="020B0604020202020204" charset="-122"/>
                <a:sym typeface="+mn-ea"/>
              </a:rPr>
              <a:t>办公区、生活区、</a:t>
            </a:r>
            <a:r>
              <a:rPr sz="1600" b="1" spc="30" dirty="0">
                <a:latin typeface="Arial Unicode MS" panose="020B0604020202020204" charset="-122"/>
                <a:cs typeface="Arial Unicode MS" panose="020B0604020202020204" charset="-122"/>
                <a:sym typeface="+mn-ea"/>
              </a:rPr>
              <a:t>场</a:t>
            </a:r>
            <a:r>
              <a:rPr sz="1600" b="1" spc="20" dirty="0">
                <a:latin typeface="Arial Unicode MS" panose="020B0604020202020204" charset="-122"/>
                <a:cs typeface="Arial Unicode MS" panose="020B0604020202020204" charset="-122"/>
                <a:sym typeface="+mn-ea"/>
              </a:rPr>
              <a:t>布</a:t>
            </a:r>
            <a:r>
              <a:rPr sz="1600" b="1" spc="30" dirty="0">
                <a:latin typeface="Arial Unicode MS" panose="020B0604020202020204" charset="-122"/>
                <a:cs typeface="Arial Unicode MS" panose="020B0604020202020204" charset="-122"/>
                <a:sym typeface="+mn-ea"/>
              </a:rPr>
              <a:t>进</a:t>
            </a:r>
            <a:r>
              <a:rPr sz="1600" b="1" spc="20" dirty="0">
                <a:latin typeface="Arial Unicode MS" panose="020B0604020202020204" charset="-122"/>
                <a:cs typeface="Arial Unicode MS" panose="020B0604020202020204" charset="-122"/>
                <a:sym typeface="+mn-ea"/>
              </a:rPr>
              <a:t>行</a:t>
            </a:r>
            <a:r>
              <a:rPr sz="1600" b="1" spc="30" dirty="0">
                <a:latin typeface="Arial Unicode MS" panose="020B0604020202020204" charset="-122"/>
                <a:cs typeface="Arial Unicode MS" panose="020B0604020202020204" charset="-122"/>
                <a:sym typeface="+mn-ea"/>
              </a:rPr>
              <a:t>规</a:t>
            </a:r>
            <a:r>
              <a:rPr sz="1600" b="1" spc="20" dirty="0">
                <a:latin typeface="Arial Unicode MS" panose="020B0604020202020204" charset="-122"/>
                <a:cs typeface="Arial Unicode MS" panose="020B0604020202020204" charset="-122"/>
                <a:sym typeface="+mn-ea"/>
              </a:rPr>
              <a:t>划</a:t>
            </a:r>
            <a:r>
              <a:rPr sz="1600" b="1" spc="30" dirty="0">
                <a:latin typeface="Arial Unicode MS" panose="020B0604020202020204" charset="-122"/>
                <a:cs typeface="Arial Unicode MS" panose="020B0604020202020204" charset="-122"/>
                <a:sym typeface="+mn-ea"/>
              </a:rPr>
              <a:t>设</a:t>
            </a:r>
            <a:r>
              <a:rPr sz="1600" b="1" spc="15" dirty="0">
                <a:latin typeface="Arial Unicode MS" panose="020B0604020202020204" charset="-122"/>
                <a:cs typeface="Arial Unicode MS" panose="020B0604020202020204" charset="-122"/>
                <a:sym typeface="+mn-ea"/>
              </a:rPr>
              <a:t>计</a:t>
            </a:r>
            <a:r>
              <a:rPr sz="1600" b="1" spc="25" dirty="0">
                <a:latin typeface="Arial Unicode MS" panose="020B0604020202020204" charset="-122"/>
                <a:cs typeface="Arial Unicode MS" panose="020B0604020202020204" charset="-122"/>
                <a:sym typeface="+mn-ea"/>
              </a:rPr>
              <a:t>，</a:t>
            </a:r>
            <a:r>
              <a:rPr lang="zh-CN" sz="1600" b="1" spc="25" dirty="0">
                <a:latin typeface="Arial Unicode MS" panose="020B0604020202020204" charset="-122"/>
                <a:cs typeface="Arial Unicode MS" panose="020B0604020202020204" charset="-122"/>
                <a:sym typeface="+mn-ea"/>
              </a:rPr>
              <a:t>以</a:t>
            </a:r>
            <a:r>
              <a:rPr lang="en-US" altLang="zh-CN" sz="1600" b="1" spc="25" dirty="0">
                <a:latin typeface="Arial Unicode MS" panose="020B0604020202020204" charset="-122"/>
                <a:cs typeface="Arial Unicode MS" panose="020B0604020202020204" charset="-122"/>
                <a:sym typeface="+mn-ea"/>
              </a:rPr>
              <a:t>CI</a:t>
            </a:r>
            <a:r>
              <a:rPr lang="zh-CN" altLang="en-US" sz="1600" b="1" spc="25" dirty="0">
                <a:latin typeface="Arial Unicode MS" panose="020B0604020202020204" charset="-122"/>
                <a:cs typeface="Arial Unicode MS" panose="020B0604020202020204" charset="-122"/>
                <a:sym typeface="+mn-ea"/>
              </a:rPr>
              <a:t>形象管理为切入点</a:t>
            </a:r>
            <a:r>
              <a:rPr sz="1600" b="1" spc="20" dirty="0">
                <a:latin typeface="Arial Unicode MS" panose="020B0604020202020204" charset="-122"/>
                <a:cs typeface="Arial Unicode MS" panose="020B0604020202020204" charset="-122"/>
                <a:sym typeface="+mn-ea"/>
              </a:rPr>
              <a:t>，</a:t>
            </a:r>
            <a:r>
              <a:rPr lang="zh-CN" sz="1600" b="1" spc="20" dirty="0">
                <a:latin typeface="Arial Unicode MS" panose="020B0604020202020204" charset="-122"/>
                <a:cs typeface="Arial Unicode MS" panose="020B0604020202020204" charset="-122"/>
                <a:sym typeface="+mn-ea"/>
              </a:rPr>
              <a:t>落实现场</a:t>
            </a:r>
            <a:r>
              <a:rPr lang="zh-CN" sz="1600" b="1" spc="20" dirty="0">
                <a:solidFill>
                  <a:srgbClr val="DA0000"/>
                </a:solidFill>
                <a:latin typeface="Arial Unicode MS" panose="020B0604020202020204" charset="-122"/>
                <a:cs typeface="Arial Unicode MS" panose="020B0604020202020204" charset="-122"/>
                <a:sym typeface="+mn-ea"/>
              </a:rPr>
              <a:t>安全文明管理标准化</a:t>
            </a:r>
            <a:r>
              <a:rPr sz="1600" b="1" spc="20" dirty="0">
                <a:latin typeface="Arial Unicode MS" panose="020B0604020202020204" charset="-122"/>
                <a:cs typeface="Arial Unicode MS" panose="020B0604020202020204" charset="-122"/>
                <a:sym typeface="+mn-ea"/>
              </a:rPr>
              <a:t>。</a:t>
            </a:r>
            <a:endParaRPr lang="zh-CN" altLang="en-US" sz="1600" dirty="0">
              <a:latin typeface="微软雅黑" panose="020B0503020204020204" charset="-122"/>
              <a:ea typeface="微软雅黑" panose="020B0503020204020204" charset="-122"/>
              <a:sym typeface="+mn-ea"/>
            </a:endParaRP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现场设置全封闭围挡，大门安装人脸识别系统与实名制考勤闸机通道，配备门卫室。</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主要道路硬化处理，场地设置标准化排水沟，洞口钢筋满布，</a:t>
            </a:r>
            <a:r>
              <a:rPr lang="zh-CN" altLang="en-US" sz="1600" b="1">
                <a:solidFill>
                  <a:srgbClr val="FF0000"/>
                </a:solidFill>
                <a:latin typeface="Times New Roman" panose="02020603050405020304"/>
                <a:cs typeface="Times New Roman" panose="02020603050405020304"/>
                <a:sym typeface="+mn-ea"/>
              </a:rPr>
              <a:t>减少坠落隐患</a:t>
            </a:r>
            <a:r>
              <a:rPr lang="zh-CN" altLang="en-US" sz="1600" b="1">
                <a:latin typeface="Times New Roman" panose="02020603050405020304"/>
                <a:cs typeface="Times New Roman" panose="02020603050405020304"/>
                <a:sym typeface="+mn-ea"/>
              </a:rPr>
              <a:t>。</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设置吸烟区、现场安全防护采用定型化围栏，定型化防护棚，定型化安全通道。</a:t>
            </a:r>
            <a:endParaRPr lang="zh-CN" altLang="en-US" sz="1600" b="1">
              <a:latin typeface="Times New Roman" panose="02020603050405020304"/>
              <a:cs typeface="Times New Roman" panose="02020603050405020304"/>
            </a:endParaRPr>
          </a:p>
          <a:p>
            <a:endParaRPr lang="zh-CN" altLang="en-US" sz="1600" b="1">
              <a:latin typeface="Times New Roman" panose="02020603050405020304"/>
              <a:cs typeface="Times New Roman" panose="02020603050405020304"/>
            </a:endParaRPr>
          </a:p>
        </p:txBody>
      </p:sp>
      <p:grpSp>
        <p:nvGrpSpPr>
          <p:cNvPr id="2" name="组合 1"/>
          <p:cNvGrpSpPr/>
          <p:nvPr/>
        </p:nvGrpSpPr>
        <p:grpSpPr>
          <a:xfrm>
            <a:off x="3935095" y="4018915"/>
            <a:ext cx="4862195" cy="368935"/>
            <a:chOff x="7274" y="1181"/>
            <a:chExt cx="7657" cy="581"/>
          </a:xfrm>
        </p:grpSpPr>
        <p:sp>
          <p:nvSpPr>
            <p:cNvPr id="4" name="textbox 1534"/>
            <p:cNvSpPr/>
            <p:nvPr/>
          </p:nvSpPr>
          <p:spPr>
            <a:xfrm>
              <a:off x="7670" y="1253"/>
              <a:ext cx="7261" cy="509"/>
            </a:xfrm>
            <a:prstGeom prst="rect">
              <a:avLst/>
            </a:prstGeom>
          </p:spPr>
          <p:txBody>
            <a:bodyPr vert="horz" wrap="square" lIns="0" tIns="0" rIns="0" bIns="0">
              <a:scene3d>
                <a:camera prst="orthographicFront"/>
                <a:lightRig rig="threePt" dir="t"/>
              </a:scene3d>
            </a:bodyPr>
            <a:lstStyle/>
            <a:p>
              <a:pPr algn="l" rtl="0" eaLnBrk="0">
                <a:lnSpc>
                  <a:spcPct val="75000"/>
                </a:lnSpc>
              </a:pPr>
              <a:endParaRPr lang="en-US" altLang="en-US" sz="100" dirty="0"/>
            </a:p>
            <a:p>
              <a:pPr marL="12700" algn="l" rtl="0" eaLnBrk="0">
                <a:lnSpc>
                  <a:spcPct val="98000"/>
                </a:lnSpc>
              </a:pPr>
              <a:r>
                <a:rPr sz="2000" kern="0" spc="-1300" dirty="0">
                  <a:solidFill>
                    <a:schemeClr val="accent1"/>
                  </a:solidFill>
                  <a:effectLst>
                    <a:outerShdw blurRad="38100" dist="25400" dir="5400000" algn="ctr" rotWithShape="0">
                      <a:srgbClr val="6E747A">
                        <a:alpha val="43000"/>
                      </a:srgbClr>
                    </a:outerShdw>
                  </a:effectLst>
                  <a:latin typeface="Wingdings" panose="05000000000000000000"/>
                  <a:ea typeface="Wingdings" panose="05000000000000000000"/>
                  <a:cs typeface="Wingdings" panose="05000000000000000000"/>
                </a:rPr>
                <a:t> </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员工空间幸福化</a:t>
              </a:r>
              <a:r>
                <a:rPr lang="en-US" altLang="zh-CN"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普通亮点）</a:t>
              </a:r>
            </a:p>
          </p:txBody>
        </p:sp>
        <p:grpSp>
          <p:nvGrpSpPr>
            <p:cNvPr id="8" name="组合 7"/>
            <p:cNvGrpSpPr/>
            <p:nvPr/>
          </p:nvGrpSpPr>
          <p:grpSpPr>
            <a:xfrm>
              <a:off x="7274" y="1356"/>
              <a:ext cx="396" cy="388"/>
              <a:chOff x="303" y="1373"/>
              <a:chExt cx="396" cy="388"/>
            </a:xfrm>
            <a:solidFill>
              <a:schemeClr val="accent1"/>
            </a:solidFill>
          </p:grpSpPr>
          <p:sp>
            <p:nvSpPr>
              <p:cNvPr id="9" name="Shape 4007"/>
              <p:cNvSpPr/>
              <p:nvPr/>
            </p:nvSpPr>
            <p:spPr>
              <a:xfrm>
                <a:off x="397" y="1373"/>
                <a:ext cx="302" cy="302"/>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565" y="0"/>
                    </a:lnTo>
                    <a:cubicBezTo>
                      <a:pt x="1584" y="0"/>
                      <a:pt x="0" y="1584"/>
                      <a:pt x="0" y="3564"/>
                    </a:cubicBezTo>
                    <a:lnTo>
                      <a:pt x="0" y="18000"/>
                    </a:lnTo>
                    <a:cubicBezTo>
                      <a:pt x="0" y="19980"/>
                      <a:pt x="1621" y="21600"/>
                      <a:pt x="3600" y="21600"/>
                    </a:cubicBezTo>
                    <a:lnTo>
                      <a:pt x="18000" y="21600"/>
                    </a:lnTo>
                    <a:cubicBezTo>
                      <a:pt x="19979" y="21600"/>
                      <a:pt x="21600" y="19980"/>
                      <a:pt x="21600" y="18000"/>
                    </a:cubicBezTo>
                    <a:lnTo>
                      <a:pt x="21600" y="3600"/>
                    </a:lnTo>
                    <a:cubicBezTo>
                      <a:pt x="21600" y="1620"/>
                      <a:pt x="19979" y="0"/>
                      <a:pt x="180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sp>
            <p:nvSpPr>
              <p:cNvPr id="10" name="Shape 4008"/>
              <p:cNvSpPr/>
              <p:nvPr/>
            </p:nvSpPr>
            <p:spPr>
              <a:xfrm>
                <a:off x="303" y="1559"/>
                <a:ext cx="202" cy="202"/>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0"/>
                    </a:lnTo>
                    <a:lnTo>
                      <a:pt x="0" y="16200"/>
                    </a:lnTo>
                    <a:cubicBezTo>
                      <a:pt x="0" y="19170"/>
                      <a:pt x="2432" y="21600"/>
                      <a:pt x="5400" y="21600"/>
                    </a:cubicBezTo>
                    <a:lnTo>
                      <a:pt x="21600" y="21600"/>
                    </a:lnTo>
                    <a:lnTo>
                      <a:pt x="21600" y="16200"/>
                    </a:lnTo>
                    <a:lnTo>
                      <a:pt x="5400" y="16200"/>
                    </a:lnTo>
                    <a:cubicBezTo>
                      <a:pt x="5400" y="16200"/>
                      <a:pt x="5400" y="0"/>
                      <a:pt x="54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grpSp>
        <p:sp>
          <p:nvSpPr>
            <p:cNvPr id="11" name="五角星 10"/>
            <p:cNvSpPr/>
            <p:nvPr/>
          </p:nvSpPr>
          <p:spPr>
            <a:xfrm>
              <a:off x="13466" y="1181"/>
              <a:ext cx="585" cy="491"/>
            </a:xfrm>
            <a:prstGeom prst="star5">
              <a:avLst>
                <a:gd name="adj" fmla="val 19051"/>
                <a:gd name="hf" fmla="val 105146"/>
                <a:gd name="vf" fmla="val 11055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5" name="文本框 14"/>
          <p:cNvSpPr txBox="1"/>
          <p:nvPr/>
        </p:nvSpPr>
        <p:spPr>
          <a:xfrm>
            <a:off x="556260" y="4436110"/>
            <a:ext cx="11836400" cy="1568450"/>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生活区设置电动车专用充电棚、低压充电装置</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生活区设置洗衣服、晾衣棚、浴室等生活设施</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办公区设置</a:t>
            </a:r>
            <a:r>
              <a:rPr lang="zh-CN" altLang="en-US" sz="1600" b="1">
                <a:solidFill>
                  <a:srgbClr val="DA0000"/>
                </a:solidFill>
                <a:latin typeface="Times New Roman" panose="02020603050405020304"/>
                <a:cs typeface="Times New Roman" panose="02020603050405020304"/>
                <a:sym typeface="+mn-ea"/>
              </a:rPr>
              <a:t>员工活动室</a:t>
            </a:r>
            <a:r>
              <a:rPr lang="zh-CN" altLang="en-US" sz="1600" b="1">
                <a:latin typeface="Times New Roman" panose="02020603050405020304"/>
                <a:cs typeface="Times New Roman" panose="02020603050405020304"/>
                <a:sym typeface="+mn-ea"/>
              </a:rPr>
              <a:t>，内含跑步机、台球桌、乒乓球桌等</a:t>
            </a:r>
          </a:p>
          <a:p>
            <a:pPr indent="0">
              <a:lnSpc>
                <a:spcPct val="150000"/>
              </a:lnSpc>
              <a:buFont typeface="Wingdings" panose="05000000000000000000" pitchFamily="2" charset="2"/>
              <a:buNone/>
            </a:pPr>
            <a:endParaRPr lang="zh-CN" altLang="en-US" sz="1600" b="1">
              <a:latin typeface="Times New Roman" panose="02020603050405020304"/>
              <a:cs typeface="Times New Roman" panose="02020603050405020304"/>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3874770" y="876300"/>
            <a:ext cx="4862195" cy="323215"/>
            <a:chOff x="7274" y="1253"/>
            <a:chExt cx="7657" cy="509"/>
          </a:xfrm>
        </p:grpSpPr>
        <p:sp>
          <p:nvSpPr>
            <p:cNvPr id="40" name="textbox 1534"/>
            <p:cNvSpPr/>
            <p:nvPr/>
          </p:nvSpPr>
          <p:spPr>
            <a:xfrm>
              <a:off x="7670" y="1253"/>
              <a:ext cx="7261" cy="509"/>
            </a:xfrm>
            <a:prstGeom prst="rect">
              <a:avLst/>
            </a:prstGeom>
          </p:spPr>
          <p:txBody>
            <a:bodyPr vert="horz" wrap="square" lIns="0" tIns="0" rIns="0" bIns="0">
              <a:scene3d>
                <a:camera prst="orthographicFront"/>
                <a:lightRig rig="threePt" dir="t"/>
              </a:scene3d>
            </a:bodyPr>
            <a:lstStyle/>
            <a:p>
              <a:pPr algn="l" rtl="0" eaLnBrk="0">
                <a:lnSpc>
                  <a:spcPct val="75000"/>
                </a:lnSpc>
              </a:pPr>
              <a:endParaRPr lang="en-US" altLang="en-US" sz="100" dirty="0"/>
            </a:p>
            <a:p>
              <a:pPr marL="12700" algn="l" rtl="0" eaLnBrk="0">
                <a:lnSpc>
                  <a:spcPct val="98000"/>
                </a:lnSpc>
              </a:pPr>
              <a:r>
                <a:rPr sz="2000" kern="0" spc="-1300" dirty="0">
                  <a:solidFill>
                    <a:schemeClr val="accent1"/>
                  </a:solidFill>
                  <a:effectLst>
                    <a:outerShdw blurRad="38100" dist="25400" dir="5400000" algn="ctr" rotWithShape="0">
                      <a:srgbClr val="6E747A">
                        <a:alpha val="43000"/>
                      </a:srgbClr>
                    </a:outerShdw>
                  </a:effectLst>
                  <a:latin typeface="Wingdings" panose="05000000000000000000"/>
                  <a:ea typeface="Wingdings" panose="05000000000000000000"/>
                  <a:cs typeface="Wingdings" panose="05000000000000000000"/>
                </a:rPr>
                <a:t> </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绿色施工全面化</a:t>
              </a:r>
              <a:r>
                <a:rPr lang="en-US" altLang="zh-CN"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特色亮点）</a:t>
              </a:r>
            </a:p>
          </p:txBody>
        </p:sp>
        <p:grpSp>
          <p:nvGrpSpPr>
            <p:cNvPr id="41" name="组合 40"/>
            <p:cNvGrpSpPr/>
            <p:nvPr/>
          </p:nvGrpSpPr>
          <p:grpSpPr>
            <a:xfrm>
              <a:off x="7274" y="1356"/>
              <a:ext cx="396" cy="388"/>
              <a:chOff x="303" y="1373"/>
              <a:chExt cx="396" cy="388"/>
            </a:xfrm>
            <a:solidFill>
              <a:schemeClr val="accent1"/>
            </a:solidFill>
          </p:grpSpPr>
          <p:sp>
            <p:nvSpPr>
              <p:cNvPr id="42" name="Shape 4007"/>
              <p:cNvSpPr/>
              <p:nvPr/>
            </p:nvSpPr>
            <p:spPr>
              <a:xfrm>
                <a:off x="397" y="1373"/>
                <a:ext cx="302" cy="302"/>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565" y="0"/>
                    </a:lnTo>
                    <a:cubicBezTo>
                      <a:pt x="1584" y="0"/>
                      <a:pt x="0" y="1584"/>
                      <a:pt x="0" y="3564"/>
                    </a:cubicBezTo>
                    <a:lnTo>
                      <a:pt x="0" y="18000"/>
                    </a:lnTo>
                    <a:cubicBezTo>
                      <a:pt x="0" y="19980"/>
                      <a:pt x="1621" y="21600"/>
                      <a:pt x="3600" y="21600"/>
                    </a:cubicBezTo>
                    <a:lnTo>
                      <a:pt x="18000" y="21600"/>
                    </a:lnTo>
                    <a:cubicBezTo>
                      <a:pt x="19979" y="21600"/>
                      <a:pt x="21600" y="19980"/>
                      <a:pt x="21600" y="18000"/>
                    </a:cubicBezTo>
                    <a:lnTo>
                      <a:pt x="21600" y="3600"/>
                    </a:lnTo>
                    <a:cubicBezTo>
                      <a:pt x="21600" y="1620"/>
                      <a:pt x="19979" y="0"/>
                      <a:pt x="180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sp>
            <p:nvSpPr>
              <p:cNvPr id="43" name="Shape 4008"/>
              <p:cNvSpPr/>
              <p:nvPr/>
            </p:nvSpPr>
            <p:spPr>
              <a:xfrm>
                <a:off x="303" y="1559"/>
                <a:ext cx="202" cy="202"/>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0"/>
                    </a:lnTo>
                    <a:lnTo>
                      <a:pt x="0" y="16200"/>
                    </a:lnTo>
                    <a:cubicBezTo>
                      <a:pt x="0" y="19170"/>
                      <a:pt x="2432" y="21600"/>
                      <a:pt x="5400" y="21600"/>
                    </a:cubicBezTo>
                    <a:lnTo>
                      <a:pt x="21600" y="21600"/>
                    </a:lnTo>
                    <a:lnTo>
                      <a:pt x="21600" y="16200"/>
                    </a:lnTo>
                    <a:lnTo>
                      <a:pt x="5400" y="16200"/>
                    </a:lnTo>
                    <a:cubicBezTo>
                      <a:pt x="5400" y="16200"/>
                      <a:pt x="5400" y="0"/>
                      <a:pt x="54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grpSp>
        <p:sp>
          <p:nvSpPr>
            <p:cNvPr id="44" name="五角星 43"/>
            <p:cNvSpPr/>
            <p:nvPr/>
          </p:nvSpPr>
          <p:spPr>
            <a:xfrm>
              <a:off x="13762" y="1271"/>
              <a:ext cx="585" cy="491"/>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45" name="文本框 44"/>
          <p:cNvSpPr txBox="1"/>
          <p:nvPr/>
        </p:nvSpPr>
        <p:spPr>
          <a:xfrm>
            <a:off x="529590" y="1223645"/>
            <a:ext cx="10845165" cy="2400935"/>
          </a:xfrm>
          <a:prstGeom prst="rect">
            <a:avLst/>
          </a:prstGeom>
          <a:noFill/>
        </p:spPr>
        <p:txBody>
          <a:bodyPr wrap="square" rtlCol="0">
            <a:noAutofit/>
          </a:bodyPr>
          <a:lstStyle/>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通过</a:t>
            </a:r>
            <a:r>
              <a:rPr lang="zh-CN" altLang="en-US" sz="1600" b="1">
                <a:solidFill>
                  <a:srgbClr val="DA0000"/>
                </a:solidFill>
                <a:latin typeface="Times New Roman" panose="02020603050405020304"/>
                <a:cs typeface="Times New Roman" panose="02020603050405020304"/>
                <a:sym typeface="+mn-ea"/>
              </a:rPr>
              <a:t>五节一环保</a:t>
            </a:r>
            <a:r>
              <a:rPr lang="zh-CN" altLang="en-US" sz="1600" b="1">
                <a:latin typeface="Times New Roman" panose="02020603050405020304"/>
                <a:cs typeface="Times New Roman" panose="02020603050405020304"/>
                <a:sym typeface="+mn-ea"/>
              </a:rPr>
              <a:t>进行项目绿色全面化施工，设置责任</a:t>
            </a:r>
            <a:r>
              <a:rPr lang="zh-CN" altLang="en-US" sz="1600" b="1">
                <a:solidFill>
                  <a:srgbClr val="FF0000"/>
                </a:solidFill>
                <a:latin typeface="Times New Roman" panose="02020603050405020304"/>
                <a:cs typeface="Times New Roman" panose="02020603050405020304"/>
                <a:sym typeface="+mn-ea"/>
              </a:rPr>
              <a:t>公示牌实施监督</a:t>
            </a:r>
            <a:r>
              <a:rPr lang="zh-CN" altLang="en-US" sz="1600" b="1">
                <a:latin typeface="Times New Roman" panose="02020603050405020304"/>
                <a:cs typeface="Times New Roman" panose="02020603050405020304"/>
                <a:sym typeface="+mn-ea"/>
              </a:rPr>
              <a:t>，设置有毒有害、可回收、不可回收</a:t>
            </a:r>
            <a:r>
              <a:rPr lang="zh-CN" altLang="en-US" sz="1600" b="1">
                <a:solidFill>
                  <a:srgbClr val="DA0000"/>
                </a:solidFill>
                <a:latin typeface="Times New Roman" panose="02020603050405020304"/>
                <a:cs typeface="Times New Roman" panose="02020603050405020304"/>
                <a:sym typeface="+mn-ea"/>
              </a:rPr>
              <a:t>封闭垃圾池</a:t>
            </a:r>
            <a:r>
              <a:rPr lang="zh-CN" altLang="en-US" sz="1600" b="1">
                <a:latin typeface="Times New Roman" panose="02020603050405020304"/>
                <a:cs typeface="Times New Roman" panose="02020603050405020304"/>
                <a:sym typeface="+mn-ea"/>
              </a:rPr>
              <a:t>，设置沉淀池、隔油池等污水处理设施</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采用液态固化土回填技术、钢筋楼承桁架板等</a:t>
            </a:r>
            <a:r>
              <a:rPr lang="zh-CN" altLang="en-US" sz="1600" b="1">
                <a:solidFill>
                  <a:srgbClr val="FF0000"/>
                </a:solidFill>
                <a:latin typeface="Times New Roman" panose="02020603050405020304"/>
                <a:cs typeface="Times New Roman" panose="02020603050405020304"/>
                <a:sym typeface="+mn-ea"/>
              </a:rPr>
              <a:t>新技术绿色施工应用</a:t>
            </a:r>
            <a:r>
              <a:rPr lang="zh-CN" altLang="en-US" sz="1600" b="1">
                <a:latin typeface="Times New Roman" panose="02020603050405020304"/>
                <a:cs typeface="Times New Roman" panose="02020603050405020304"/>
                <a:sym typeface="+mn-ea"/>
              </a:rPr>
              <a:t>减少环境污染。</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设置</a:t>
            </a:r>
            <a:r>
              <a:rPr lang="zh-CN" altLang="en-US" sz="1600" b="1">
                <a:solidFill>
                  <a:srgbClr val="DA0000"/>
                </a:solidFill>
                <a:latin typeface="Times New Roman" panose="02020603050405020304"/>
                <a:cs typeface="Times New Roman" panose="02020603050405020304"/>
                <a:sym typeface="+mn-ea"/>
              </a:rPr>
              <a:t>移动卫生间</a:t>
            </a:r>
            <a:r>
              <a:rPr lang="zh-CN" altLang="en-US" sz="1600" b="1">
                <a:latin typeface="Times New Roman" panose="02020603050405020304"/>
                <a:cs typeface="Times New Roman" panose="02020603050405020304"/>
                <a:sym typeface="+mn-ea"/>
              </a:rPr>
              <a:t>、机电加工区集中，配备</a:t>
            </a:r>
            <a:r>
              <a:rPr lang="zh-CN" altLang="en-US" sz="1600" b="1">
                <a:solidFill>
                  <a:srgbClr val="DA0000"/>
                </a:solidFill>
                <a:latin typeface="Times New Roman" panose="02020603050405020304"/>
                <a:cs typeface="Times New Roman" panose="02020603050405020304"/>
                <a:sym typeface="+mn-ea"/>
              </a:rPr>
              <a:t>焊烟净化装置</a:t>
            </a:r>
            <a:r>
              <a:rPr lang="zh-CN" altLang="en-US" sz="1600" b="1">
                <a:latin typeface="Times New Roman" panose="02020603050405020304"/>
                <a:cs typeface="Times New Roman" panose="02020603050405020304"/>
                <a:sym typeface="+mn-ea"/>
              </a:rPr>
              <a:t>。</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扬尘管控建立高围挡喷淋、</a:t>
            </a:r>
            <a:r>
              <a:rPr lang="en-US" altLang="zh-CN" sz="1600" b="1">
                <a:latin typeface="Times New Roman" panose="02020603050405020304"/>
                <a:cs typeface="Times New Roman" panose="02020603050405020304"/>
                <a:sym typeface="+mn-ea"/>
              </a:rPr>
              <a:t>360</a:t>
            </a:r>
            <a:r>
              <a:rPr lang="en-US" altLang="en-US" sz="1600" b="1">
                <a:latin typeface="Times New Roman" panose="02020603050405020304"/>
                <a:cs typeface="Times New Roman" panose="02020603050405020304"/>
                <a:sym typeface="+mn-ea"/>
              </a:rPr>
              <a:t>°</a:t>
            </a:r>
            <a:r>
              <a:rPr lang="zh-CN" altLang="en-US" sz="1600" b="1">
                <a:latin typeface="Times New Roman" panose="02020603050405020304"/>
                <a:cs typeface="Times New Roman" panose="02020603050405020304"/>
                <a:sym typeface="+mn-ea"/>
              </a:rPr>
              <a:t>高杆喷淋、新能源雾炮洒水车、全自动循环洗车池、环境监测仪、垃圾池天幕系统为一体的</a:t>
            </a:r>
            <a:r>
              <a:rPr lang="zh-CN" altLang="en-US" sz="1600" b="1">
                <a:solidFill>
                  <a:srgbClr val="FF0000"/>
                </a:solidFill>
                <a:latin typeface="Times New Roman" panose="02020603050405020304"/>
                <a:cs typeface="Times New Roman" panose="02020603050405020304"/>
                <a:sym typeface="+mn-ea"/>
              </a:rPr>
              <a:t>全方位立体交叉控尘降尘系统</a:t>
            </a:r>
            <a:r>
              <a:rPr lang="zh-CN" altLang="en-US" sz="1600" b="1">
                <a:latin typeface="Times New Roman" panose="02020603050405020304"/>
                <a:cs typeface="Times New Roman" panose="02020603050405020304"/>
                <a:sym typeface="+mn-ea"/>
              </a:rPr>
              <a:t>，有效抑制施工现场的扬尘产生。。</a:t>
            </a:r>
            <a:endParaRPr lang="zh-CN" altLang="en-US" sz="1600" b="1">
              <a:latin typeface="Times New Roman" panose="02020603050405020304"/>
              <a:cs typeface="Times New Roman" panose="02020603050405020304"/>
            </a:endParaRPr>
          </a:p>
          <a:p>
            <a:endParaRPr lang="zh-CN" altLang="en-US" sz="1600" b="1">
              <a:latin typeface="Times New Roman" panose="02020603050405020304"/>
              <a:cs typeface="Times New Roman" panose="02020603050405020304"/>
            </a:endParaRPr>
          </a:p>
        </p:txBody>
      </p:sp>
      <p:sp>
        <p:nvSpPr>
          <p:cNvPr id="46" name="五角星 45"/>
          <p:cNvSpPr/>
          <p:nvPr/>
        </p:nvSpPr>
        <p:spPr>
          <a:xfrm>
            <a:off x="8446135" y="887730"/>
            <a:ext cx="371475" cy="311785"/>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7" name="object 6"/>
          <p:cNvSpPr/>
          <p:nvPr/>
        </p:nvSpPr>
        <p:spPr>
          <a:xfrm>
            <a:off x="1304290" y="4572635"/>
            <a:ext cx="3781425" cy="365760"/>
          </a:xfrm>
          <a:custGeom>
            <a:avLst/>
            <a:gdLst/>
            <a:ahLst/>
            <a:cxnLst/>
            <a:rect l="l" t="t" r="r" b="b"/>
            <a:pathLst>
              <a:path w="3781425" h="365760">
                <a:moveTo>
                  <a:pt x="3721608" y="365760"/>
                </a:moveTo>
                <a:lnTo>
                  <a:pt x="57912" y="365760"/>
                </a:lnTo>
                <a:lnTo>
                  <a:pt x="39624" y="361188"/>
                </a:lnTo>
                <a:lnTo>
                  <a:pt x="4572" y="326136"/>
                </a:lnTo>
                <a:lnTo>
                  <a:pt x="0" y="307848"/>
                </a:lnTo>
                <a:lnTo>
                  <a:pt x="0" y="57912"/>
                </a:lnTo>
                <a:lnTo>
                  <a:pt x="18288" y="18288"/>
                </a:lnTo>
                <a:lnTo>
                  <a:pt x="57912" y="0"/>
                </a:lnTo>
                <a:lnTo>
                  <a:pt x="3721608" y="0"/>
                </a:lnTo>
                <a:lnTo>
                  <a:pt x="3729228" y="1524"/>
                </a:lnTo>
                <a:lnTo>
                  <a:pt x="3741419" y="4572"/>
                </a:lnTo>
                <a:lnTo>
                  <a:pt x="3752088" y="10668"/>
                </a:lnTo>
                <a:lnTo>
                  <a:pt x="59436" y="10668"/>
                </a:lnTo>
                <a:lnTo>
                  <a:pt x="53340" y="12192"/>
                </a:lnTo>
                <a:lnTo>
                  <a:pt x="42672" y="15240"/>
                </a:lnTo>
                <a:lnTo>
                  <a:pt x="44196" y="15240"/>
                </a:lnTo>
                <a:lnTo>
                  <a:pt x="33528" y="19812"/>
                </a:lnTo>
                <a:lnTo>
                  <a:pt x="35052" y="19812"/>
                </a:lnTo>
                <a:lnTo>
                  <a:pt x="25908" y="25908"/>
                </a:lnTo>
                <a:lnTo>
                  <a:pt x="27432" y="25908"/>
                </a:lnTo>
                <a:lnTo>
                  <a:pt x="21082" y="33528"/>
                </a:lnTo>
                <a:lnTo>
                  <a:pt x="19812" y="33528"/>
                </a:lnTo>
                <a:lnTo>
                  <a:pt x="15893" y="42672"/>
                </a:lnTo>
                <a:lnTo>
                  <a:pt x="15240" y="42672"/>
                </a:lnTo>
                <a:lnTo>
                  <a:pt x="12192" y="53340"/>
                </a:lnTo>
                <a:lnTo>
                  <a:pt x="11049" y="57912"/>
                </a:lnTo>
                <a:lnTo>
                  <a:pt x="10668" y="57912"/>
                </a:lnTo>
                <a:lnTo>
                  <a:pt x="10668" y="306324"/>
                </a:lnTo>
                <a:lnTo>
                  <a:pt x="12192" y="312420"/>
                </a:lnTo>
                <a:lnTo>
                  <a:pt x="12573" y="312420"/>
                </a:lnTo>
                <a:lnTo>
                  <a:pt x="15240" y="323088"/>
                </a:lnTo>
                <a:lnTo>
                  <a:pt x="16002" y="323088"/>
                </a:lnTo>
                <a:lnTo>
                  <a:pt x="19812" y="330708"/>
                </a:lnTo>
                <a:lnTo>
                  <a:pt x="26161" y="338328"/>
                </a:lnTo>
                <a:lnTo>
                  <a:pt x="25908" y="338328"/>
                </a:lnTo>
                <a:lnTo>
                  <a:pt x="27432" y="339852"/>
                </a:lnTo>
                <a:lnTo>
                  <a:pt x="27736" y="339852"/>
                </a:lnTo>
                <a:lnTo>
                  <a:pt x="35052" y="345948"/>
                </a:lnTo>
                <a:lnTo>
                  <a:pt x="36194" y="345948"/>
                </a:lnTo>
                <a:lnTo>
                  <a:pt x="44196" y="350520"/>
                </a:lnTo>
                <a:lnTo>
                  <a:pt x="42672" y="350520"/>
                </a:lnTo>
                <a:lnTo>
                  <a:pt x="53340" y="353568"/>
                </a:lnTo>
                <a:lnTo>
                  <a:pt x="57912" y="353568"/>
                </a:lnTo>
                <a:lnTo>
                  <a:pt x="64008" y="355092"/>
                </a:lnTo>
                <a:lnTo>
                  <a:pt x="3752088" y="355092"/>
                </a:lnTo>
                <a:lnTo>
                  <a:pt x="3741419" y="361188"/>
                </a:lnTo>
                <a:lnTo>
                  <a:pt x="3729228" y="364236"/>
                </a:lnTo>
                <a:lnTo>
                  <a:pt x="3721608" y="365760"/>
                </a:lnTo>
                <a:close/>
              </a:path>
              <a:path w="3781425" h="365760">
                <a:moveTo>
                  <a:pt x="3759708" y="35052"/>
                </a:moveTo>
                <a:lnTo>
                  <a:pt x="3753611" y="25908"/>
                </a:lnTo>
                <a:lnTo>
                  <a:pt x="3744468" y="19812"/>
                </a:lnTo>
                <a:lnTo>
                  <a:pt x="3745992" y="19812"/>
                </a:lnTo>
                <a:lnTo>
                  <a:pt x="3735324" y="15240"/>
                </a:lnTo>
                <a:lnTo>
                  <a:pt x="3736848" y="15240"/>
                </a:lnTo>
                <a:lnTo>
                  <a:pt x="3726180" y="12192"/>
                </a:lnTo>
                <a:lnTo>
                  <a:pt x="3720084" y="10668"/>
                </a:lnTo>
                <a:lnTo>
                  <a:pt x="3752088" y="10668"/>
                </a:lnTo>
                <a:lnTo>
                  <a:pt x="3761232" y="18288"/>
                </a:lnTo>
                <a:lnTo>
                  <a:pt x="3768852" y="27432"/>
                </a:lnTo>
                <a:lnTo>
                  <a:pt x="3771900" y="33528"/>
                </a:lnTo>
                <a:lnTo>
                  <a:pt x="3759708" y="33528"/>
                </a:lnTo>
                <a:lnTo>
                  <a:pt x="3759708" y="35052"/>
                </a:lnTo>
                <a:close/>
              </a:path>
              <a:path w="3781425" h="365760">
                <a:moveTo>
                  <a:pt x="19812" y="35052"/>
                </a:moveTo>
                <a:lnTo>
                  <a:pt x="19812" y="33528"/>
                </a:lnTo>
                <a:lnTo>
                  <a:pt x="21082" y="33528"/>
                </a:lnTo>
                <a:lnTo>
                  <a:pt x="19812" y="35052"/>
                </a:lnTo>
                <a:close/>
              </a:path>
              <a:path w="3781425" h="365760">
                <a:moveTo>
                  <a:pt x="3776907" y="44196"/>
                </a:moveTo>
                <a:lnTo>
                  <a:pt x="3765803" y="44196"/>
                </a:lnTo>
                <a:lnTo>
                  <a:pt x="3759708" y="33528"/>
                </a:lnTo>
                <a:lnTo>
                  <a:pt x="3771900" y="33528"/>
                </a:lnTo>
                <a:lnTo>
                  <a:pt x="3774948" y="39624"/>
                </a:lnTo>
                <a:lnTo>
                  <a:pt x="3776907" y="44196"/>
                </a:lnTo>
                <a:close/>
              </a:path>
              <a:path w="3781425" h="365760">
                <a:moveTo>
                  <a:pt x="15240" y="44196"/>
                </a:moveTo>
                <a:lnTo>
                  <a:pt x="15240" y="42672"/>
                </a:lnTo>
                <a:lnTo>
                  <a:pt x="15893" y="42672"/>
                </a:lnTo>
                <a:lnTo>
                  <a:pt x="15240" y="44196"/>
                </a:lnTo>
                <a:close/>
              </a:path>
              <a:path w="3781425" h="365760">
                <a:moveTo>
                  <a:pt x="3768852" y="59436"/>
                </a:moveTo>
                <a:lnTo>
                  <a:pt x="3767328" y="53340"/>
                </a:lnTo>
                <a:lnTo>
                  <a:pt x="3768852" y="53340"/>
                </a:lnTo>
                <a:lnTo>
                  <a:pt x="3764280" y="42672"/>
                </a:lnTo>
                <a:lnTo>
                  <a:pt x="3765803" y="44196"/>
                </a:lnTo>
                <a:lnTo>
                  <a:pt x="3776907" y="44196"/>
                </a:lnTo>
                <a:lnTo>
                  <a:pt x="3779519" y="50292"/>
                </a:lnTo>
                <a:lnTo>
                  <a:pt x="3779519" y="57912"/>
                </a:lnTo>
                <a:lnTo>
                  <a:pt x="3768852" y="57912"/>
                </a:lnTo>
                <a:lnTo>
                  <a:pt x="3768852" y="59436"/>
                </a:lnTo>
                <a:close/>
              </a:path>
              <a:path w="3781425" h="365760">
                <a:moveTo>
                  <a:pt x="10668" y="59436"/>
                </a:moveTo>
                <a:lnTo>
                  <a:pt x="10668" y="57912"/>
                </a:lnTo>
                <a:lnTo>
                  <a:pt x="11049" y="57912"/>
                </a:lnTo>
                <a:lnTo>
                  <a:pt x="10668" y="59436"/>
                </a:lnTo>
                <a:close/>
              </a:path>
              <a:path w="3781425" h="365760">
                <a:moveTo>
                  <a:pt x="3767328" y="312420"/>
                </a:moveTo>
                <a:lnTo>
                  <a:pt x="3768852" y="306324"/>
                </a:lnTo>
                <a:lnTo>
                  <a:pt x="3768852" y="57912"/>
                </a:lnTo>
                <a:lnTo>
                  <a:pt x="3779519" y="57912"/>
                </a:lnTo>
                <a:lnTo>
                  <a:pt x="3781044" y="64008"/>
                </a:lnTo>
                <a:lnTo>
                  <a:pt x="3781044" y="301751"/>
                </a:lnTo>
                <a:lnTo>
                  <a:pt x="3779519" y="307848"/>
                </a:lnTo>
                <a:lnTo>
                  <a:pt x="3779519" y="310896"/>
                </a:lnTo>
                <a:lnTo>
                  <a:pt x="3768852" y="310896"/>
                </a:lnTo>
                <a:lnTo>
                  <a:pt x="3767328" y="312420"/>
                </a:lnTo>
                <a:close/>
              </a:path>
              <a:path w="3781425" h="365760">
                <a:moveTo>
                  <a:pt x="12573" y="312420"/>
                </a:moveTo>
                <a:lnTo>
                  <a:pt x="12192" y="312420"/>
                </a:lnTo>
                <a:lnTo>
                  <a:pt x="12192" y="310896"/>
                </a:lnTo>
                <a:lnTo>
                  <a:pt x="12573" y="312420"/>
                </a:lnTo>
                <a:close/>
              </a:path>
              <a:path w="3781425" h="365760">
                <a:moveTo>
                  <a:pt x="3764280" y="323088"/>
                </a:moveTo>
                <a:lnTo>
                  <a:pt x="3768852" y="310896"/>
                </a:lnTo>
                <a:lnTo>
                  <a:pt x="3779519" y="310896"/>
                </a:lnTo>
                <a:lnTo>
                  <a:pt x="3779519" y="313944"/>
                </a:lnTo>
                <a:lnTo>
                  <a:pt x="3776662" y="321564"/>
                </a:lnTo>
                <a:lnTo>
                  <a:pt x="3765803" y="321564"/>
                </a:lnTo>
                <a:lnTo>
                  <a:pt x="3764280" y="323088"/>
                </a:lnTo>
                <a:close/>
              </a:path>
              <a:path w="3781425" h="365760">
                <a:moveTo>
                  <a:pt x="16002" y="323088"/>
                </a:moveTo>
                <a:lnTo>
                  <a:pt x="15240" y="323088"/>
                </a:lnTo>
                <a:lnTo>
                  <a:pt x="15240" y="321564"/>
                </a:lnTo>
                <a:lnTo>
                  <a:pt x="16002" y="323088"/>
                </a:lnTo>
                <a:close/>
              </a:path>
              <a:path w="3781425" h="365760">
                <a:moveTo>
                  <a:pt x="3766674" y="339852"/>
                </a:moveTo>
                <a:lnTo>
                  <a:pt x="3753611" y="339852"/>
                </a:lnTo>
                <a:lnTo>
                  <a:pt x="3765803" y="321564"/>
                </a:lnTo>
                <a:lnTo>
                  <a:pt x="3776662" y="321564"/>
                </a:lnTo>
                <a:lnTo>
                  <a:pt x="3774948" y="326136"/>
                </a:lnTo>
                <a:lnTo>
                  <a:pt x="3768852" y="336804"/>
                </a:lnTo>
                <a:lnTo>
                  <a:pt x="3766674" y="339852"/>
                </a:lnTo>
                <a:close/>
              </a:path>
              <a:path w="3781425" h="365760">
                <a:moveTo>
                  <a:pt x="27432" y="339852"/>
                </a:moveTo>
                <a:lnTo>
                  <a:pt x="25908" y="338328"/>
                </a:lnTo>
                <a:lnTo>
                  <a:pt x="26739" y="339020"/>
                </a:lnTo>
                <a:lnTo>
                  <a:pt x="27432" y="339852"/>
                </a:lnTo>
                <a:close/>
              </a:path>
              <a:path w="3781425" h="365760">
                <a:moveTo>
                  <a:pt x="26739" y="339020"/>
                </a:moveTo>
                <a:lnTo>
                  <a:pt x="25908" y="338328"/>
                </a:lnTo>
                <a:lnTo>
                  <a:pt x="26161" y="338328"/>
                </a:lnTo>
                <a:lnTo>
                  <a:pt x="26739" y="339020"/>
                </a:lnTo>
                <a:close/>
              </a:path>
              <a:path w="3781425" h="365760">
                <a:moveTo>
                  <a:pt x="3762320" y="345948"/>
                </a:moveTo>
                <a:lnTo>
                  <a:pt x="3744468" y="345948"/>
                </a:lnTo>
                <a:lnTo>
                  <a:pt x="3753611" y="338328"/>
                </a:lnTo>
                <a:lnTo>
                  <a:pt x="3753611" y="339852"/>
                </a:lnTo>
                <a:lnTo>
                  <a:pt x="3766674" y="339852"/>
                </a:lnTo>
                <a:lnTo>
                  <a:pt x="3762320" y="345948"/>
                </a:lnTo>
                <a:close/>
              </a:path>
              <a:path w="3781425" h="365760">
                <a:moveTo>
                  <a:pt x="27736" y="339852"/>
                </a:moveTo>
                <a:lnTo>
                  <a:pt x="27432" y="339852"/>
                </a:lnTo>
                <a:lnTo>
                  <a:pt x="26739" y="339020"/>
                </a:lnTo>
                <a:lnTo>
                  <a:pt x="27736" y="339852"/>
                </a:lnTo>
                <a:close/>
              </a:path>
              <a:path w="3781425" h="365760">
                <a:moveTo>
                  <a:pt x="36194" y="345948"/>
                </a:moveTo>
                <a:lnTo>
                  <a:pt x="35052" y="345948"/>
                </a:lnTo>
                <a:lnTo>
                  <a:pt x="33528" y="344424"/>
                </a:lnTo>
                <a:lnTo>
                  <a:pt x="36194" y="345948"/>
                </a:lnTo>
                <a:close/>
              </a:path>
              <a:path w="3781425" h="365760">
                <a:moveTo>
                  <a:pt x="3752088" y="355092"/>
                </a:moveTo>
                <a:lnTo>
                  <a:pt x="3715511" y="355092"/>
                </a:lnTo>
                <a:lnTo>
                  <a:pt x="3721608" y="353568"/>
                </a:lnTo>
                <a:lnTo>
                  <a:pt x="3726180" y="353568"/>
                </a:lnTo>
                <a:lnTo>
                  <a:pt x="3736848" y="350520"/>
                </a:lnTo>
                <a:lnTo>
                  <a:pt x="3735324" y="350520"/>
                </a:lnTo>
                <a:lnTo>
                  <a:pt x="3745992" y="344424"/>
                </a:lnTo>
                <a:lnTo>
                  <a:pt x="3744468" y="345948"/>
                </a:lnTo>
                <a:lnTo>
                  <a:pt x="3762320" y="345948"/>
                </a:lnTo>
                <a:lnTo>
                  <a:pt x="3761232" y="347472"/>
                </a:lnTo>
                <a:lnTo>
                  <a:pt x="3752088" y="355092"/>
                </a:lnTo>
                <a:close/>
              </a:path>
            </a:pathLst>
          </a:custGeom>
          <a:solidFill>
            <a:srgbClr val="FFFFFF"/>
          </a:solidFill>
        </p:spPr>
        <p:txBody>
          <a:bodyPr wrap="square" lIns="0" tIns="0" rIns="0" bIns="0" rtlCol="0"/>
          <a:lstStyle/>
          <a:p>
            <a:endParaRPr/>
          </a:p>
        </p:txBody>
      </p:sp>
      <p:sp>
        <p:nvSpPr>
          <p:cNvPr id="48" name="object 7"/>
          <p:cNvSpPr txBox="1"/>
          <p:nvPr/>
        </p:nvSpPr>
        <p:spPr>
          <a:xfrm>
            <a:off x="1066911" y="4396263"/>
            <a:ext cx="3402965" cy="267335"/>
          </a:xfrm>
          <a:prstGeom prst="rect">
            <a:avLst/>
          </a:prstGeom>
        </p:spPr>
        <p:txBody>
          <a:bodyPr vert="horz" wrap="square" lIns="0" tIns="16510" rIns="0" bIns="0" rtlCol="0">
            <a:spAutoFit/>
          </a:bodyPr>
          <a:lstStyle/>
          <a:p>
            <a:pPr marL="12700">
              <a:lnSpc>
                <a:spcPct val="100000"/>
              </a:lnSpc>
              <a:spcBef>
                <a:spcPts val="130"/>
              </a:spcBef>
            </a:pPr>
            <a:r>
              <a:rPr sz="1550" spc="30" dirty="0">
                <a:solidFill>
                  <a:srgbClr val="FFFFFF"/>
                </a:solidFill>
                <a:latin typeface="Arial Unicode MS" panose="020B0604020202020204" charset="-122"/>
                <a:cs typeface="Arial Unicode MS" panose="020B0604020202020204" charset="-122"/>
              </a:rPr>
              <a:t>安全管理标准</a:t>
            </a:r>
            <a:r>
              <a:rPr sz="1550" spc="15" dirty="0">
                <a:solidFill>
                  <a:srgbClr val="FFFFFF"/>
                </a:solidFill>
                <a:latin typeface="Arial Unicode MS" panose="020B0604020202020204" charset="-122"/>
                <a:cs typeface="Arial Unicode MS" panose="020B0604020202020204" charset="-122"/>
              </a:rPr>
              <a:t>化</a:t>
            </a:r>
            <a:r>
              <a:rPr sz="1550" spc="25" dirty="0">
                <a:solidFill>
                  <a:srgbClr val="FFFFFF"/>
                </a:solidFill>
                <a:latin typeface="Arial Unicode MS" panose="020B0604020202020204" charset="-122"/>
                <a:cs typeface="Arial Unicode MS" panose="020B0604020202020204" charset="-122"/>
              </a:rPr>
              <a:t>（</a:t>
            </a:r>
            <a:r>
              <a:rPr sz="1550" spc="30" dirty="0">
                <a:solidFill>
                  <a:srgbClr val="FFFFFF"/>
                </a:solidFill>
                <a:latin typeface="Arial Unicode MS" panose="020B0604020202020204" charset="-122"/>
                <a:cs typeface="Arial Unicode MS" panose="020B0604020202020204" charset="-122"/>
              </a:rPr>
              <a:t>普</a:t>
            </a:r>
            <a:r>
              <a:rPr sz="1550" spc="10" dirty="0">
                <a:solidFill>
                  <a:srgbClr val="FFFFFF"/>
                </a:solidFill>
                <a:latin typeface="Arial Unicode MS" panose="020B0604020202020204" charset="-122"/>
                <a:cs typeface="Arial Unicode MS" panose="020B0604020202020204" charset="-122"/>
              </a:rPr>
              <a:t>通</a:t>
            </a:r>
            <a:r>
              <a:rPr sz="1550" spc="30" dirty="0">
                <a:solidFill>
                  <a:srgbClr val="FFFFFF"/>
                </a:solidFill>
                <a:latin typeface="Arial Unicode MS" panose="020B0604020202020204" charset="-122"/>
                <a:cs typeface="Arial Unicode MS" panose="020B0604020202020204" charset="-122"/>
              </a:rPr>
              <a:t>亮</a:t>
            </a:r>
            <a:r>
              <a:rPr sz="1550" spc="415" dirty="0">
                <a:solidFill>
                  <a:srgbClr val="FFFFFF"/>
                </a:solidFill>
                <a:latin typeface="Arial Unicode MS" panose="020B0604020202020204" charset="-122"/>
                <a:cs typeface="Arial Unicode MS" panose="020B0604020202020204" charset="-122"/>
              </a:rPr>
              <a:t>点</a:t>
            </a:r>
            <a:r>
              <a:rPr sz="1550" spc="315" dirty="0">
                <a:solidFill>
                  <a:srgbClr val="FFFFFF"/>
                </a:solidFill>
                <a:latin typeface="Arial Unicode MS" panose="020B0604020202020204" charset="-122"/>
                <a:cs typeface="Arial Unicode MS" panose="020B0604020202020204" charset="-122"/>
              </a:rPr>
              <a:t>★</a:t>
            </a:r>
            <a:r>
              <a:rPr sz="1550" spc="-10" dirty="0">
                <a:solidFill>
                  <a:srgbClr val="FFFFFF"/>
                </a:solidFill>
                <a:latin typeface="Arial Unicode MS" panose="020B0604020202020204" charset="-122"/>
                <a:cs typeface="Arial Unicode MS" panose="020B0604020202020204" charset="-122"/>
              </a:rPr>
              <a:t> </a:t>
            </a:r>
            <a:r>
              <a:rPr sz="1550" spc="315" dirty="0">
                <a:solidFill>
                  <a:srgbClr val="FFFFFF"/>
                </a:solidFill>
                <a:latin typeface="Arial Unicode MS" panose="020B0604020202020204" charset="-122"/>
                <a:cs typeface="Arial Unicode MS" panose="020B0604020202020204" charset="-122"/>
              </a:rPr>
              <a:t>★</a:t>
            </a:r>
            <a:r>
              <a:rPr sz="1550" spc="-5" dirty="0">
                <a:solidFill>
                  <a:srgbClr val="FFFFFF"/>
                </a:solidFill>
                <a:latin typeface="Arial Unicode MS" panose="020B0604020202020204" charset="-122"/>
                <a:cs typeface="Arial Unicode MS" panose="020B0604020202020204" charset="-122"/>
              </a:rPr>
              <a:t> </a:t>
            </a:r>
            <a:r>
              <a:rPr sz="1550" spc="175" dirty="0">
                <a:solidFill>
                  <a:srgbClr val="FFFFFF"/>
                </a:solidFill>
                <a:latin typeface="Arial Unicode MS" panose="020B0604020202020204" charset="-122"/>
                <a:cs typeface="Arial Unicode MS" panose="020B0604020202020204" charset="-122"/>
              </a:rPr>
              <a:t>★）</a:t>
            </a:r>
            <a:endParaRPr sz="1550">
              <a:latin typeface="Arial Unicode MS" panose="020B0604020202020204" charset="-122"/>
              <a:cs typeface="Arial Unicode MS" panose="020B0604020202020204" charset="-122"/>
            </a:endParaRPr>
          </a:p>
        </p:txBody>
      </p:sp>
      <p:grpSp>
        <p:nvGrpSpPr>
          <p:cNvPr id="49" name="组合 48"/>
          <p:cNvGrpSpPr/>
          <p:nvPr/>
        </p:nvGrpSpPr>
        <p:grpSpPr>
          <a:xfrm>
            <a:off x="3874770" y="3637280"/>
            <a:ext cx="4862195" cy="323215"/>
            <a:chOff x="7274" y="1253"/>
            <a:chExt cx="7657" cy="509"/>
          </a:xfrm>
        </p:grpSpPr>
        <p:sp>
          <p:nvSpPr>
            <p:cNvPr id="50" name="textbox 1534"/>
            <p:cNvSpPr/>
            <p:nvPr/>
          </p:nvSpPr>
          <p:spPr>
            <a:xfrm>
              <a:off x="7670" y="1253"/>
              <a:ext cx="7261" cy="509"/>
            </a:xfrm>
            <a:prstGeom prst="rect">
              <a:avLst/>
            </a:prstGeom>
          </p:spPr>
          <p:txBody>
            <a:bodyPr vert="horz" wrap="square" lIns="0" tIns="0" rIns="0" bIns="0">
              <a:scene3d>
                <a:camera prst="orthographicFront"/>
                <a:lightRig rig="threePt" dir="t"/>
              </a:scene3d>
            </a:bodyPr>
            <a:lstStyle/>
            <a:p>
              <a:pPr algn="l" rtl="0" eaLnBrk="0">
                <a:lnSpc>
                  <a:spcPct val="75000"/>
                </a:lnSpc>
              </a:pPr>
              <a:endParaRPr lang="en-US" altLang="en-US" sz="100" dirty="0"/>
            </a:p>
            <a:p>
              <a:pPr marL="12700" algn="l" rtl="0" eaLnBrk="0">
                <a:lnSpc>
                  <a:spcPct val="98000"/>
                </a:lnSpc>
              </a:pPr>
              <a:r>
                <a:rPr sz="2000" kern="0" spc="-1300" dirty="0">
                  <a:solidFill>
                    <a:schemeClr val="accent1"/>
                  </a:solidFill>
                  <a:effectLst>
                    <a:outerShdw blurRad="38100" dist="25400" dir="5400000" algn="ctr" rotWithShape="0">
                      <a:srgbClr val="6E747A">
                        <a:alpha val="43000"/>
                      </a:srgbClr>
                    </a:outerShdw>
                  </a:effectLst>
                  <a:latin typeface="Wingdings" panose="05000000000000000000"/>
                  <a:ea typeface="Wingdings" panose="05000000000000000000"/>
                  <a:cs typeface="Wingdings" panose="05000000000000000000"/>
                </a:rPr>
                <a:t> </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信息应用智能</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化</a:t>
              </a:r>
              <a:r>
                <a:rPr lang="en-US" altLang="zh-CN"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特色亮点）</a:t>
              </a:r>
            </a:p>
          </p:txBody>
        </p:sp>
        <p:grpSp>
          <p:nvGrpSpPr>
            <p:cNvPr id="51" name="组合 50"/>
            <p:cNvGrpSpPr/>
            <p:nvPr/>
          </p:nvGrpSpPr>
          <p:grpSpPr>
            <a:xfrm>
              <a:off x="7274" y="1356"/>
              <a:ext cx="396" cy="388"/>
              <a:chOff x="303" y="1373"/>
              <a:chExt cx="396" cy="388"/>
            </a:xfrm>
            <a:solidFill>
              <a:schemeClr val="accent1"/>
            </a:solidFill>
          </p:grpSpPr>
          <p:sp>
            <p:nvSpPr>
              <p:cNvPr id="52" name="Shape 4007"/>
              <p:cNvSpPr/>
              <p:nvPr/>
            </p:nvSpPr>
            <p:spPr>
              <a:xfrm>
                <a:off x="397" y="1373"/>
                <a:ext cx="302" cy="302"/>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565" y="0"/>
                    </a:lnTo>
                    <a:cubicBezTo>
                      <a:pt x="1584" y="0"/>
                      <a:pt x="0" y="1584"/>
                      <a:pt x="0" y="3564"/>
                    </a:cubicBezTo>
                    <a:lnTo>
                      <a:pt x="0" y="18000"/>
                    </a:lnTo>
                    <a:cubicBezTo>
                      <a:pt x="0" y="19980"/>
                      <a:pt x="1621" y="21600"/>
                      <a:pt x="3600" y="21600"/>
                    </a:cubicBezTo>
                    <a:lnTo>
                      <a:pt x="18000" y="21600"/>
                    </a:lnTo>
                    <a:cubicBezTo>
                      <a:pt x="19979" y="21600"/>
                      <a:pt x="21600" y="19980"/>
                      <a:pt x="21600" y="18000"/>
                    </a:cubicBezTo>
                    <a:lnTo>
                      <a:pt x="21600" y="3600"/>
                    </a:lnTo>
                    <a:cubicBezTo>
                      <a:pt x="21600" y="1620"/>
                      <a:pt x="19979" y="0"/>
                      <a:pt x="180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sp>
            <p:nvSpPr>
              <p:cNvPr id="53" name="Shape 4008"/>
              <p:cNvSpPr/>
              <p:nvPr/>
            </p:nvSpPr>
            <p:spPr>
              <a:xfrm>
                <a:off x="303" y="1559"/>
                <a:ext cx="202" cy="202"/>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0"/>
                    </a:lnTo>
                    <a:lnTo>
                      <a:pt x="0" y="16200"/>
                    </a:lnTo>
                    <a:cubicBezTo>
                      <a:pt x="0" y="19170"/>
                      <a:pt x="2432" y="21600"/>
                      <a:pt x="5400" y="21600"/>
                    </a:cubicBezTo>
                    <a:lnTo>
                      <a:pt x="21600" y="21600"/>
                    </a:lnTo>
                    <a:lnTo>
                      <a:pt x="21600" y="16200"/>
                    </a:lnTo>
                    <a:lnTo>
                      <a:pt x="5400" y="16200"/>
                    </a:lnTo>
                    <a:cubicBezTo>
                      <a:pt x="5400" y="16200"/>
                      <a:pt x="5400" y="0"/>
                      <a:pt x="54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grpSp>
        <p:sp>
          <p:nvSpPr>
            <p:cNvPr id="54" name="五角星 53"/>
            <p:cNvSpPr/>
            <p:nvPr/>
          </p:nvSpPr>
          <p:spPr>
            <a:xfrm>
              <a:off x="13762" y="1271"/>
              <a:ext cx="585" cy="491"/>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55" name="文本框 54"/>
          <p:cNvSpPr txBox="1"/>
          <p:nvPr/>
        </p:nvSpPr>
        <p:spPr>
          <a:xfrm>
            <a:off x="529590" y="4022725"/>
            <a:ext cx="11836400" cy="1568450"/>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Ø"/>
            </a:pPr>
            <a:r>
              <a:rPr lang="zh-CN" altLang="en-US" sz="1600" b="1">
                <a:solidFill>
                  <a:srgbClr val="FF0000"/>
                </a:solidFill>
                <a:latin typeface="Times New Roman" panose="02020603050405020304"/>
                <a:cs typeface="Times New Roman" panose="02020603050405020304"/>
                <a:sym typeface="+mn-ea"/>
              </a:rPr>
              <a:t>智慧工地系统</a:t>
            </a:r>
            <a:r>
              <a:rPr lang="zh-CN" altLang="en-US" sz="1600" b="1">
                <a:latin typeface="Times New Roman" panose="02020603050405020304"/>
                <a:cs typeface="Times New Roman" panose="02020603050405020304"/>
                <a:sym typeface="+mn-ea"/>
              </a:rPr>
              <a:t>由监控管理平台、智能识别技术（AI抓拍）、数据分析与预警、安全管理模块、质量管理追溯、以及环保节能监测七个方面组成。包含视频监控、扬尘监测、大型设备管理、卸料平台监测、临边防护、AI抓拍、高支模监测、基坑监测等。</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采用智能无人驾驶施工升降机、</a:t>
            </a:r>
            <a:r>
              <a:rPr lang="zh-CN" altLang="en-US" sz="1600" b="1">
                <a:solidFill>
                  <a:srgbClr val="FF0000"/>
                </a:solidFill>
                <a:latin typeface="Times New Roman" panose="02020603050405020304"/>
                <a:cs typeface="Times New Roman" panose="02020603050405020304"/>
                <a:sym typeface="+mn-ea"/>
              </a:rPr>
              <a:t>手机app</a:t>
            </a:r>
            <a:r>
              <a:rPr lang="zh-CN" altLang="en-US" sz="1600" b="1">
                <a:latin typeface="Times New Roman" panose="02020603050405020304"/>
                <a:cs typeface="Times New Roman" panose="02020603050405020304"/>
                <a:sym typeface="+mn-ea"/>
              </a:rPr>
              <a:t>对项目现场问题提出检查、整改、复查等工作、采用</a:t>
            </a:r>
            <a:r>
              <a:rPr lang="zh-CN" altLang="en-US" sz="1600" b="1">
                <a:solidFill>
                  <a:srgbClr val="FF0000"/>
                </a:solidFill>
                <a:latin typeface="Times New Roman" panose="02020603050405020304"/>
                <a:cs typeface="Times New Roman" panose="02020603050405020304"/>
                <a:sym typeface="+mn-ea"/>
              </a:rPr>
              <a:t>二维码技术</a:t>
            </a:r>
            <a:r>
              <a:rPr lang="zh-CN" altLang="en-US" sz="1600" b="1">
                <a:latin typeface="Times New Roman" panose="02020603050405020304"/>
                <a:cs typeface="Times New Roman" panose="02020603050405020304"/>
                <a:sym typeface="+mn-ea"/>
              </a:rPr>
              <a:t>，进行质量技术交底</a:t>
            </a:r>
            <a:endParaRPr lang="zh-CN" altLang="en-US" sz="1600" b="1">
              <a:latin typeface="Times New Roman" panose="02020603050405020304"/>
              <a:cs typeface="Times New Roman" panose="02020603050405020304"/>
            </a:endParaRPr>
          </a:p>
          <a:p>
            <a:pPr marL="285750" indent="-285750">
              <a:lnSpc>
                <a:spcPct val="150000"/>
              </a:lnSpc>
              <a:buFont typeface="Wingdings" panose="05000000000000000000" pitchFamily="2" charset="2"/>
              <a:buChar char="Ø"/>
            </a:pPr>
            <a:endParaRPr lang="zh-CN" altLang="en-US" sz="1600" b="1">
              <a:latin typeface="Times New Roman" panose="02020603050405020304"/>
              <a:cs typeface="Times New Roman" panose="02020603050405020304"/>
              <a:sym typeface="+mn-ea"/>
            </a:endParaRPr>
          </a:p>
        </p:txBody>
      </p:sp>
      <p:grpSp>
        <p:nvGrpSpPr>
          <p:cNvPr id="56" name="组合 55"/>
          <p:cNvGrpSpPr/>
          <p:nvPr/>
        </p:nvGrpSpPr>
        <p:grpSpPr>
          <a:xfrm>
            <a:off x="3874770" y="5334000"/>
            <a:ext cx="4862195" cy="323215"/>
            <a:chOff x="7274" y="1253"/>
            <a:chExt cx="7657" cy="509"/>
          </a:xfrm>
        </p:grpSpPr>
        <p:sp>
          <p:nvSpPr>
            <p:cNvPr id="57" name="textbox 1534"/>
            <p:cNvSpPr/>
            <p:nvPr/>
          </p:nvSpPr>
          <p:spPr>
            <a:xfrm>
              <a:off x="7670" y="1253"/>
              <a:ext cx="7261" cy="509"/>
            </a:xfrm>
            <a:prstGeom prst="rect">
              <a:avLst/>
            </a:prstGeom>
          </p:spPr>
          <p:txBody>
            <a:bodyPr vert="horz" wrap="square" lIns="0" tIns="0" rIns="0" bIns="0">
              <a:scene3d>
                <a:camera prst="orthographicFront"/>
                <a:lightRig rig="threePt" dir="t"/>
              </a:scene3d>
            </a:bodyPr>
            <a:lstStyle/>
            <a:p>
              <a:pPr algn="l" rtl="0" eaLnBrk="0">
                <a:lnSpc>
                  <a:spcPct val="75000"/>
                </a:lnSpc>
              </a:pPr>
              <a:endParaRPr lang="en-US" altLang="en-US" sz="100" dirty="0"/>
            </a:p>
            <a:p>
              <a:pPr marL="12700" algn="l" rtl="0" eaLnBrk="0">
                <a:lnSpc>
                  <a:spcPct val="98000"/>
                </a:lnSpc>
              </a:pPr>
              <a:r>
                <a:rPr sz="2000" kern="0" spc="-1300" dirty="0">
                  <a:solidFill>
                    <a:schemeClr val="accent1"/>
                  </a:solidFill>
                  <a:effectLst>
                    <a:outerShdw blurRad="38100" dist="25400" dir="5400000" algn="ctr" rotWithShape="0">
                      <a:srgbClr val="6E747A">
                        <a:alpha val="43000"/>
                      </a:srgbClr>
                    </a:outerShdw>
                  </a:effectLst>
                  <a:latin typeface="Wingdings" panose="05000000000000000000"/>
                  <a:ea typeface="Wingdings" panose="05000000000000000000"/>
                  <a:cs typeface="Wingdings" panose="05000000000000000000"/>
                </a:rPr>
                <a:t> </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质量管理样板</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化</a:t>
              </a:r>
              <a:r>
                <a:rPr lang="en-US" altLang="zh-CN"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特色亮点）</a:t>
              </a:r>
            </a:p>
          </p:txBody>
        </p:sp>
        <p:grpSp>
          <p:nvGrpSpPr>
            <p:cNvPr id="58" name="组合 57"/>
            <p:cNvGrpSpPr/>
            <p:nvPr/>
          </p:nvGrpSpPr>
          <p:grpSpPr>
            <a:xfrm>
              <a:off x="7274" y="1356"/>
              <a:ext cx="396" cy="388"/>
              <a:chOff x="303" y="1373"/>
              <a:chExt cx="396" cy="388"/>
            </a:xfrm>
            <a:solidFill>
              <a:schemeClr val="accent1"/>
            </a:solidFill>
          </p:grpSpPr>
          <p:sp>
            <p:nvSpPr>
              <p:cNvPr id="59" name="Shape 4007"/>
              <p:cNvSpPr/>
              <p:nvPr/>
            </p:nvSpPr>
            <p:spPr>
              <a:xfrm>
                <a:off x="397" y="1373"/>
                <a:ext cx="302" cy="302"/>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565" y="0"/>
                    </a:lnTo>
                    <a:cubicBezTo>
                      <a:pt x="1584" y="0"/>
                      <a:pt x="0" y="1584"/>
                      <a:pt x="0" y="3564"/>
                    </a:cubicBezTo>
                    <a:lnTo>
                      <a:pt x="0" y="18000"/>
                    </a:lnTo>
                    <a:cubicBezTo>
                      <a:pt x="0" y="19980"/>
                      <a:pt x="1621" y="21600"/>
                      <a:pt x="3600" y="21600"/>
                    </a:cubicBezTo>
                    <a:lnTo>
                      <a:pt x="18000" y="21600"/>
                    </a:lnTo>
                    <a:cubicBezTo>
                      <a:pt x="19979" y="21600"/>
                      <a:pt x="21600" y="19980"/>
                      <a:pt x="21600" y="18000"/>
                    </a:cubicBezTo>
                    <a:lnTo>
                      <a:pt x="21600" y="3600"/>
                    </a:lnTo>
                    <a:cubicBezTo>
                      <a:pt x="21600" y="1620"/>
                      <a:pt x="19979" y="0"/>
                      <a:pt x="180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sp>
            <p:nvSpPr>
              <p:cNvPr id="60" name="Shape 4008"/>
              <p:cNvSpPr/>
              <p:nvPr/>
            </p:nvSpPr>
            <p:spPr>
              <a:xfrm>
                <a:off x="303" y="1559"/>
                <a:ext cx="202" cy="202"/>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0"/>
                    </a:lnTo>
                    <a:lnTo>
                      <a:pt x="0" y="16200"/>
                    </a:lnTo>
                    <a:cubicBezTo>
                      <a:pt x="0" y="19170"/>
                      <a:pt x="2432" y="21600"/>
                      <a:pt x="5400" y="21600"/>
                    </a:cubicBezTo>
                    <a:lnTo>
                      <a:pt x="21600" y="21600"/>
                    </a:lnTo>
                    <a:lnTo>
                      <a:pt x="21600" y="16200"/>
                    </a:lnTo>
                    <a:lnTo>
                      <a:pt x="5400" y="16200"/>
                    </a:lnTo>
                    <a:cubicBezTo>
                      <a:pt x="5400" y="16200"/>
                      <a:pt x="5400" y="0"/>
                      <a:pt x="54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grpSp>
        <p:sp>
          <p:nvSpPr>
            <p:cNvPr id="61" name="五角星 60"/>
            <p:cNvSpPr/>
            <p:nvPr/>
          </p:nvSpPr>
          <p:spPr>
            <a:xfrm>
              <a:off x="13762" y="1271"/>
              <a:ext cx="585" cy="491"/>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62" name="文本框 61"/>
          <p:cNvSpPr txBox="1"/>
          <p:nvPr/>
        </p:nvSpPr>
        <p:spPr>
          <a:xfrm>
            <a:off x="637540" y="5812155"/>
            <a:ext cx="11836400" cy="829945"/>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质量管理制度化、施工工法标准化、关键工序样板化、质量控制重点化、检查范围全面化、缺失整改落实化。</a:t>
            </a:r>
            <a:endParaRPr lang="en-US" altLang="zh-CN" sz="1600" b="1" dirty="0">
              <a:solidFill>
                <a:srgbClr val="0070C0"/>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600" b="1">
                <a:solidFill>
                  <a:srgbClr val="DA0000"/>
                </a:solidFill>
                <a:latin typeface="Times New Roman" panose="02020603050405020304"/>
                <a:cs typeface="Times New Roman" panose="02020603050405020304"/>
                <a:sym typeface="+mn-ea"/>
              </a:rPr>
              <a:t>样板先行</a:t>
            </a:r>
            <a:r>
              <a:rPr lang="zh-CN" altLang="en-US" sz="1600" b="1">
                <a:solidFill>
                  <a:schemeClr val="tx1"/>
                </a:solidFill>
                <a:latin typeface="Times New Roman" panose="02020603050405020304"/>
                <a:cs typeface="Times New Roman" panose="02020603050405020304"/>
                <a:sym typeface="+mn-ea"/>
              </a:rPr>
              <a:t>、由业主单位、监理单位、施工单位共同签字确认后指导现场施工。</a:t>
            </a:r>
            <a:endParaRPr lang="zh-CN" altLang="en-US" sz="1600" b="1">
              <a:latin typeface="Times New Roman" panose="02020603050405020304"/>
              <a:cs typeface="Times New Roman" panose="02020603050405020304"/>
              <a:sym typeface="+mn-ea"/>
            </a:endParaRPr>
          </a:p>
        </p:txBody>
      </p:sp>
      <p:sp>
        <p:nvSpPr>
          <p:cNvPr id="63" name="五角星 62"/>
          <p:cNvSpPr/>
          <p:nvPr/>
        </p:nvSpPr>
        <p:spPr>
          <a:xfrm>
            <a:off x="8446135" y="3624580"/>
            <a:ext cx="371475" cy="311785"/>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4" name="五角星 63"/>
          <p:cNvSpPr/>
          <p:nvPr/>
        </p:nvSpPr>
        <p:spPr>
          <a:xfrm>
            <a:off x="8446135" y="5327015"/>
            <a:ext cx="371475" cy="311785"/>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747135" y="1101090"/>
            <a:ext cx="4862195" cy="323215"/>
            <a:chOff x="7274" y="1253"/>
            <a:chExt cx="7657" cy="509"/>
          </a:xfrm>
        </p:grpSpPr>
        <p:sp>
          <p:nvSpPr>
            <p:cNvPr id="1534" name="textbox 1534"/>
            <p:cNvSpPr/>
            <p:nvPr/>
          </p:nvSpPr>
          <p:spPr>
            <a:xfrm>
              <a:off x="7670" y="1253"/>
              <a:ext cx="7261" cy="509"/>
            </a:xfrm>
            <a:prstGeom prst="rect">
              <a:avLst/>
            </a:prstGeom>
          </p:spPr>
          <p:txBody>
            <a:bodyPr vert="horz" wrap="square" lIns="0" tIns="0" rIns="0" bIns="0">
              <a:scene3d>
                <a:camera prst="orthographicFront"/>
                <a:lightRig rig="threePt" dir="t"/>
              </a:scene3d>
            </a:bodyPr>
            <a:lstStyle/>
            <a:p>
              <a:pPr algn="l" rtl="0" eaLnBrk="0">
                <a:lnSpc>
                  <a:spcPct val="75000"/>
                </a:lnSpc>
              </a:pPr>
              <a:endParaRPr lang="en-US" altLang="en-US" sz="100" dirty="0"/>
            </a:p>
            <a:p>
              <a:pPr marL="12700" algn="l" rtl="0" eaLnBrk="0">
                <a:lnSpc>
                  <a:spcPct val="98000"/>
                </a:lnSpc>
              </a:pPr>
              <a:r>
                <a:rPr sz="2000" kern="0" spc="-1300" dirty="0">
                  <a:solidFill>
                    <a:schemeClr val="accent1"/>
                  </a:solidFill>
                  <a:effectLst>
                    <a:outerShdw blurRad="38100" dist="25400" dir="5400000" algn="ctr" rotWithShape="0">
                      <a:srgbClr val="6E747A">
                        <a:alpha val="43000"/>
                      </a:srgbClr>
                    </a:outerShdw>
                  </a:effectLst>
                  <a:latin typeface="Wingdings" panose="05000000000000000000"/>
                  <a:ea typeface="Wingdings" panose="05000000000000000000"/>
                  <a:cs typeface="Wingdings" panose="05000000000000000000"/>
                </a:rPr>
                <a:t> </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工人教育多样化</a:t>
              </a:r>
              <a:r>
                <a:rPr lang="en-US" altLang="zh-CN"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核心亮点）</a:t>
              </a:r>
            </a:p>
          </p:txBody>
        </p:sp>
        <p:grpSp>
          <p:nvGrpSpPr>
            <p:cNvPr id="18" name="组合 17"/>
            <p:cNvGrpSpPr/>
            <p:nvPr/>
          </p:nvGrpSpPr>
          <p:grpSpPr>
            <a:xfrm>
              <a:off x="7274" y="1356"/>
              <a:ext cx="396" cy="388"/>
              <a:chOff x="303" y="1373"/>
              <a:chExt cx="396" cy="388"/>
            </a:xfrm>
            <a:solidFill>
              <a:schemeClr val="accent1"/>
            </a:solidFill>
          </p:grpSpPr>
          <p:sp>
            <p:nvSpPr>
              <p:cNvPr id="178" name="Shape 4007"/>
              <p:cNvSpPr/>
              <p:nvPr/>
            </p:nvSpPr>
            <p:spPr>
              <a:xfrm>
                <a:off x="397" y="1373"/>
                <a:ext cx="302" cy="302"/>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565" y="0"/>
                    </a:lnTo>
                    <a:cubicBezTo>
                      <a:pt x="1584" y="0"/>
                      <a:pt x="0" y="1584"/>
                      <a:pt x="0" y="3564"/>
                    </a:cubicBezTo>
                    <a:lnTo>
                      <a:pt x="0" y="18000"/>
                    </a:lnTo>
                    <a:cubicBezTo>
                      <a:pt x="0" y="19980"/>
                      <a:pt x="1621" y="21600"/>
                      <a:pt x="3600" y="21600"/>
                    </a:cubicBezTo>
                    <a:lnTo>
                      <a:pt x="18000" y="21600"/>
                    </a:lnTo>
                    <a:cubicBezTo>
                      <a:pt x="19979" y="21600"/>
                      <a:pt x="21600" y="19980"/>
                      <a:pt x="21600" y="18000"/>
                    </a:cubicBezTo>
                    <a:lnTo>
                      <a:pt x="21600" y="3600"/>
                    </a:lnTo>
                    <a:cubicBezTo>
                      <a:pt x="21600" y="1620"/>
                      <a:pt x="19979" y="0"/>
                      <a:pt x="180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sp>
            <p:nvSpPr>
              <p:cNvPr id="179" name="Shape 4008"/>
              <p:cNvSpPr/>
              <p:nvPr/>
            </p:nvSpPr>
            <p:spPr>
              <a:xfrm>
                <a:off x="303" y="1559"/>
                <a:ext cx="202" cy="202"/>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0"/>
                    </a:lnTo>
                    <a:lnTo>
                      <a:pt x="0" y="16200"/>
                    </a:lnTo>
                    <a:cubicBezTo>
                      <a:pt x="0" y="19170"/>
                      <a:pt x="2432" y="21600"/>
                      <a:pt x="5400" y="21600"/>
                    </a:cubicBezTo>
                    <a:lnTo>
                      <a:pt x="21600" y="21600"/>
                    </a:lnTo>
                    <a:lnTo>
                      <a:pt x="21600" y="16200"/>
                    </a:lnTo>
                    <a:lnTo>
                      <a:pt x="5400" y="16200"/>
                    </a:lnTo>
                    <a:cubicBezTo>
                      <a:pt x="5400" y="16200"/>
                      <a:pt x="5400" y="0"/>
                      <a:pt x="54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grpSp>
        <p:sp>
          <p:nvSpPr>
            <p:cNvPr id="19" name="五角星 18"/>
            <p:cNvSpPr/>
            <p:nvPr/>
          </p:nvSpPr>
          <p:spPr>
            <a:xfrm>
              <a:off x="13762" y="1271"/>
              <a:ext cx="585" cy="491"/>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 name="组合 1"/>
          <p:cNvGrpSpPr/>
          <p:nvPr/>
        </p:nvGrpSpPr>
        <p:grpSpPr>
          <a:xfrm>
            <a:off x="3665220" y="3649345"/>
            <a:ext cx="4862195" cy="323215"/>
            <a:chOff x="7274" y="1253"/>
            <a:chExt cx="7657" cy="509"/>
          </a:xfrm>
        </p:grpSpPr>
        <p:sp>
          <p:nvSpPr>
            <p:cNvPr id="4" name="textbox 1534"/>
            <p:cNvSpPr/>
            <p:nvPr/>
          </p:nvSpPr>
          <p:spPr>
            <a:xfrm>
              <a:off x="7670" y="1253"/>
              <a:ext cx="7261" cy="509"/>
            </a:xfrm>
            <a:prstGeom prst="rect">
              <a:avLst/>
            </a:prstGeom>
          </p:spPr>
          <p:txBody>
            <a:bodyPr vert="horz" wrap="square" lIns="0" tIns="0" rIns="0" bIns="0">
              <a:scene3d>
                <a:camera prst="orthographicFront"/>
                <a:lightRig rig="threePt" dir="t"/>
              </a:scene3d>
            </a:bodyPr>
            <a:lstStyle/>
            <a:p>
              <a:pPr algn="l" rtl="0" eaLnBrk="0">
                <a:lnSpc>
                  <a:spcPct val="75000"/>
                </a:lnSpc>
              </a:pPr>
              <a:endParaRPr lang="en-US" altLang="en-US" sz="100" dirty="0"/>
            </a:p>
            <a:p>
              <a:pPr marL="12700" algn="l" rtl="0" eaLnBrk="0">
                <a:lnSpc>
                  <a:spcPct val="98000"/>
                </a:lnSpc>
              </a:pPr>
              <a:r>
                <a:rPr sz="2000" kern="0" spc="-1300" dirty="0">
                  <a:solidFill>
                    <a:schemeClr val="accent1"/>
                  </a:solidFill>
                  <a:effectLst>
                    <a:outerShdw blurRad="38100" dist="25400" dir="5400000" algn="ctr" rotWithShape="0">
                      <a:srgbClr val="6E747A">
                        <a:alpha val="43000"/>
                      </a:srgbClr>
                    </a:outerShdw>
                  </a:effectLst>
                  <a:latin typeface="Wingdings" panose="05000000000000000000"/>
                  <a:ea typeface="Wingdings" panose="05000000000000000000"/>
                  <a:cs typeface="Wingdings" panose="05000000000000000000"/>
                </a:rPr>
                <a:t> </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党建引领阵地化</a:t>
              </a:r>
              <a:r>
                <a:rPr lang="en-US" altLang="zh-CN"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2000" b="1" kern="0" spc="-2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核心亮点）</a:t>
              </a:r>
            </a:p>
          </p:txBody>
        </p:sp>
        <p:grpSp>
          <p:nvGrpSpPr>
            <p:cNvPr id="5" name="组合 4"/>
            <p:cNvGrpSpPr/>
            <p:nvPr/>
          </p:nvGrpSpPr>
          <p:grpSpPr>
            <a:xfrm>
              <a:off x="7274" y="1356"/>
              <a:ext cx="396" cy="388"/>
              <a:chOff x="303" y="1373"/>
              <a:chExt cx="396" cy="388"/>
            </a:xfrm>
            <a:solidFill>
              <a:schemeClr val="accent1"/>
            </a:solidFill>
          </p:grpSpPr>
          <p:sp>
            <p:nvSpPr>
              <p:cNvPr id="8" name="Shape 4007"/>
              <p:cNvSpPr/>
              <p:nvPr/>
            </p:nvSpPr>
            <p:spPr>
              <a:xfrm>
                <a:off x="397" y="1373"/>
                <a:ext cx="302" cy="302"/>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565" y="0"/>
                    </a:lnTo>
                    <a:cubicBezTo>
                      <a:pt x="1584" y="0"/>
                      <a:pt x="0" y="1584"/>
                      <a:pt x="0" y="3564"/>
                    </a:cubicBezTo>
                    <a:lnTo>
                      <a:pt x="0" y="18000"/>
                    </a:lnTo>
                    <a:cubicBezTo>
                      <a:pt x="0" y="19980"/>
                      <a:pt x="1621" y="21600"/>
                      <a:pt x="3600" y="21600"/>
                    </a:cubicBezTo>
                    <a:lnTo>
                      <a:pt x="18000" y="21600"/>
                    </a:lnTo>
                    <a:cubicBezTo>
                      <a:pt x="19979" y="21600"/>
                      <a:pt x="21600" y="19980"/>
                      <a:pt x="21600" y="18000"/>
                    </a:cubicBezTo>
                    <a:lnTo>
                      <a:pt x="21600" y="3600"/>
                    </a:lnTo>
                    <a:cubicBezTo>
                      <a:pt x="21600" y="1620"/>
                      <a:pt x="19979" y="0"/>
                      <a:pt x="180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sp>
            <p:nvSpPr>
              <p:cNvPr id="9" name="Shape 4008"/>
              <p:cNvSpPr/>
              <p:nvPr/>
            </p:nvSpPr>
            <p:spPr>
              <a:xfrm>
                <a:off x="303" y="1559"/>
                <a:ext cx="202" cy="202"/>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0"/>
                    </a:lnTo>
                    <a:lnTo>
                      <a:pt x="0" y="16200"/>
                    </a:lnTo>
                    <a:cubicBezTo>
                      <a:pt x="0" y="19170"/>
                      <a:pt x="2432" y="21600"/>
                      <a:pt x="5400" y="21600"/>
                    </a:cubicBezTo>
                    <a:lnTo>
                      <a:pt x="21600" y="21600"/>
                    </a:lnTo>
                    <a:lnTo>
                      <a:pt x="21600" y="16200"/>
                    </a:lnTo>
                    <a:lnTo>
                      <a:pt x="5400" y="16200"/>
                    </a:lnTo>
                    <a:cubicBezTo>
                      <a:pt x="5400" y="16200"/>
                      <a:pt x="5400" y="0"/>
                      <a:pt x="5400" y="0"/>
                    </a:cubicBezTo>
                    <a:close/>
                  </a:path>
                </a:pathLst>
              </a:custGeom>
              <a:grp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sz="1300" b="0" i="0" u="none" strike="noStrike" kern="0" cap="none" spc="0" normalizeH="0" baseline="0" noProof="0">
                  <a:ln>
                    <a:noFill/>
                  </a:ln>
                  <a:solidFill>
                    <a:prstClr val="black"/>
                  </a:solidFill>
                  <a:effectLst/>
                  <a:uLnTx/>
                  <a:uFillTx/>
                  <a:latin typeface="Calibri" panose="020F0502020204030204"/>
                </a:endParaRPr>
              </a:p>
            </p:txBody>
          </p:sp>
        </p:grpSp>
        <p:sp>
          <p:nvSpPr>
            <p:cNvPr id="10" name="五角星 9"/>
            <p:cNvSpPr/>
            <p:nvPr/>
          </p:nvSpPr>
          <p:spPr>
            <a:xfrm>
              <a:off x="13762" y="1271"/>
              <a:ext cx="585" cy="491"/>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2" name="五角星 11"/>
          <p:cNvSpPr/>
          <p:nvPr/>
        </p:nvSpPr>
        <p:spPr>
          <a:xfrm>
            <a:off x="8365490" y="1112520"/>
            <a:ext cx="371475" cy="311785"/>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五角星 12"/>
          <p:cNvSpPr/>
          <p:nvPr/>
        </p:nvSpPr>
        <p:spPr>
          <a:xfrm>
            <a:off x="8863965" y="1112520"/>
            <a:ext cx="371475" cy="311785"/>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五角星 13"/>
          <p:cNvSpPr/>
          <p:nvPr/>
        </p:nvSpPr>
        <p:spPr>
          <a:xfrm>
            <a:off x="8283575" y="3660775"/>
            <a:ext cx="371475" cy="311785"/>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五角星 14"/>
          <p:cNvSpPr/>
          <p:nvPr/>
        </p:nvSpPr>
        <p:spPr>
          <a:xfrm>
            <a:off x="8782050" y="3660775"/>
            <a:ext cx="371475" cy="311785"/>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285750" y="1530985"/>
            <a:ext cx="11836400" cy="1568450"/>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设置</a:t>
            </a:r>
            <a:r>
              <a:rPr lang="zh-CN" altLang="en-US" sz="1600" b="1">
                <a:solidFill>
                  <a:srgbClr val="DA0000"/>
                </a:solidFill>
                <a:latin typeface="Times New Roman" panose="02020603050405020304"/>
                <a:cs typeface="Times New Roman" panose="02020603050405020304"/>
                <a:sym typeface="+mn-ea"/>
              </a:rPr>
              <a:t>科创数字空间及工人文化驿站</a:t>
            </a:r>
            <a:r>
              <a:rPr lang="zh-CN" altLang="en-US" sz="1600" b="1">
                <a:latin typeface="Times New Roman" panose="02020603050405020304"/>
                <a:cs typeface="Times New Roman" panose="02020603050405020304"/>
                <a:sym typeface="+mn-ea"/>
              </a:rPr>
              <a:t>，使得工人多样化教育，坚持推进</a:t>
            </a:r>
            <a:r>
              <a:rPr lang="zh-CN" altLang="en-US" sz="1600" b="1">
                <a:solidFill>
                  <a:srgbClr val="DA0000"/>
                </a:solidFill>
                <a:latin typeface="Times New Roman" panose="02020603050405020304"/>
                <a:cs typeface="Times New Roman" panose="02020603050405020304"/>
                <a:sym typeface="+mn-ea"/>
              </a:rPr>
              <a:t>产业工人队伍改革</a:t>
            </a:r>
            <a:r>
              <a:rPr lang="zh-CN" altLang="en-US" sz="1600" b="1">
                <a:latin typeface="Times New Roman" panose="02020603050405020304"/>
                <a:cs typeface="Times New Roman" panose="02020603050405020304"/>
                <a:sym typeface="+mn-ea"/>
              </a:rPr>
              <a:t>工</a:t>
            </a:r>
            <a:r>
              <a:rPr lang="zh-CN" sz="16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作</a:t>
            </a:r>
            <a:r>
              <a:rPr lang="zh-CN" altLang="en-US" sz="1600" b="1">
                <a:latin typeface="Times New Roman" panose="02020603050405020304"/>
                <a:cs typeface="Times New Roman" panose="02020603050405020304"/>
                <a:sym typeface="+mn-ea"/>
              </a:rPr>
              <a:t>开展夜校学习。</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设置设置定型化成品安全体验区，</a:t>
            </a:r>
            <a:r>
              <a:rPr lang="en-US" altLang="zh-CN" sz="1600" b="1">
                <a:latin typeface="Times New Roman" panose="02020603050405020304"/>
                <a:cs typeface="Times New Roman" panose="02020603050405020304"/>
                <a:sym typeface="+mn-ea"/>
              </a:rPr>
              <a:t>VR</a:t>
            </a:r>
            <a:r>
              <a:rPr lang="zh-CN" altLang="en-US" sz="1600" b="1">
                <a:latin typeface="Times New Roman" panose="02020603050405020304"/>
                <a:cs typeface="Times New Roman" panose="02020603050405020304"/>
                <a:sym typeface="+mn-ea"/>
              </a:rPr>
              <a:t>安全体验馆。让工人及</a:t>
            </a:r>
            <a:r>
              <a:rPr lang="zh-CN" altLang="en-US" sz="1600" b="1">
                <a:solidFill>
                  <a:srgbClr val="DA0000"/>
                </a:solidFill>
                <a:latin typeface="Times New Roman" panose="02020603050405020304"/>
                <a:cs typeface="Times New Roman" panose="02020603050405020304"/>
                <a:sym typeface="+mn-ea"/>
              </a:rPr>
              <a:t>沉浸式体验</a:t>
            </a:r>
            <a:r>
              <a:rPr lang="zh-CN" altLang="en-US" sz="1600" b="1">
                <a:latin typeface="Times New Roman" panose="02020603050405020304"/>
                <a:cs typeface="Times New Roman" panose="02020603050405020304"/>
                <a:sym typeface="+mn-ea"/>
              </a:rPr>
              <a:t>安全教育。</a:t>
            </a: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每人一个</a:t>
            </a:r>
            <a:r>
              <a:rPr lang="zh-CN" altLang="en-US" sz="1600" b="1">
                <a:solidFill>
                  <a:srgbClr val="DA0000"/>
                </a:solidFill>
                <a:latin typeface="Times New Roman" panose="02020603050405020304"/>
                <a:cs typeface="Times New Roman" panose="02020603050405020304"/>
                <a:sym typeface="+mn-ea"/>
              </a:rPr>
              <a:t>安全教育档案</a:t>
            </a:r>
            <a:r>
              <a:rPr lang="zh-CN" altLang="en-US" sz="1600" b="1">
                <a:latin typeface="Times New Roman" panose="02020603050405020304"/>
                <a:cs typeface="Times New Roman" panose="02020603050405020304"/>
                <a:sym typeface="+mn-ea"/>
              </a:rPr>
              <a:t>、每天早上开展晨会教育，劳保物资每人点对点发放。</a:t>
            </a:r>
            <a:endParaRPr lang="zh-CN" altLang="en-US" sz="1600" b="1">
              <a:latin typeface="Times New Roman" panose="02020603050405020304"/>
              <a:cs typeface="Times New Roman" panose="02020603050405020304"/>
            </a:endParaRPr>
          </a:p>
          <a:p>
            <a:pPr indent="0">
              <a:lnSpc>
                <a:spcPct val="150000"/>
              </a:lnSpc>
              <a:buFont typeface="Wingdings" panose="05000000000000000000" pitchFamily="2" charset="2"/>
              <a:buNone/>
            </a:pPr>
            <a:endParaRPr lang="zh-CN" altLang="en-US" sz="1600" b="1">
              <a:latin typeface="Times New Roman" panose="02020603050405020304"/>
              <a:cs typeface="Times New Roman" panose="02020603050405020304"/>
              <a:sym typeface="+mn-ea"/>
            </a:endParaRPr>
          </a:p>
        </p:txBody>
      </p:sp>
      <p:sp>
        <p:nvSpPr>
          <p:cNvPr id="17" name="文本框 16"/>
          <p:cNvSpPr txBox="1"/>
          <p:nvPr/>
        </p:nvSpPr>
        <p:spPr>
          <a:xfrm>
            <a:off x="285750" y="4118610"/>
            <a:ext cx="11836400" cy="1938020"/>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Ø"/>
            </a:pPr>
            <a:r>
              <a:rPr lang="zh-CN" sz="16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项目</a:t>
            </a:r>
            <a:r>
              <a:rPr sz="16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党支部深入践行</a:t>
            </a:r>
            <a:r>
              <a:rPr sz="1600" kern="0" spc="13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中建一局</a:t>
            </a:r>
            <a:r>
              <a:rPr sz="1600" kern="0" spc="-3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 </a:t>
            </a:r>
            <a:r>
              <a:rPr lang="zh-CN" sz="1600" kern="0" spc="-3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a:t>
            </a:r>
            <a:r>
              <a:rPr sz="1600" kern="0" spc="9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155</a:t>
            </a:r>
            <a:r>
              <a:rPr sz="1600" kern="0" spc="-3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 </a:t>
            </a:r>
            <a:r>
              <a:rPr sz="1600" kern="0" spc="9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”大党建</a:t>
            </a:r>
            <a:r>
              <a:rPr sz="16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工作格局， 以习近平新</a:t>
            </a:r>
            <a:r>
              <a:rPr sz="1600" kern="0" spc="20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时代中国特色社会主义思想</a:t>
            </a:r>
            <a:r>
              <a:rPr sz="1600" kern="0" spc="2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为指</a:t>
            </a:r>
            <a:r>
              <a:rPr lang="zh-CN" sz="1600" kern="0" spc="2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导</a:t>
            </a:r>
            <a:r>
              <a:rPr sz="1600" kern="0" spc="2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sz="1600" kern="0" spc="3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1600" kern="0" spc="2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围绕</a:t>
            </a:r>
            <a:r>
              <a:rPr sz="1600" kern="0" spc="5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“组织建设</a:t>
            </a:r>
            <a:r>
              <a:rPr lang="zh-CN" sz="1600" kern="0" spc="5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a:t>
            </a:r>
            <a:r>
              <a:rPr sz="1600" kern="0" spc="5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目标完成、</a:t>
            </a:r>
            <a:r>
              <a:rPr sz="1600" kern="0" spc="-28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 </a:t>
            </a:r>
            <a:r>
              <a:rPr sz="1600" kern="0" spc="5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制度执行、</a:t>
            </a:r>
            <a:r>
              <a:rPr sz="1600" kern="0" spc="-29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 </a:t>
            </a:r>
            <a:r>
              <a:rPr sz="1600" kern="0" spc="5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文化建</a:t>
            </a:r>
            <a:r>
              <a:rPr sz="1600" kern="0" spc="23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设</a:t>
            </a:r>
            <a:r>
              <a:rPr lang="zh-CN" sz="1600" kern="0" spc="23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a:t>
            </a:r>
            <a:r>
              <a:rPr sz="1600" kern="0" spc="23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廉洁从业</a:t>
            </a:r>
            <a:r>
              <a:rPr sz="1600" kern="0" spc="-12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 </a:t>
            </a:r>
            <a:r>
              <a:rPr sz="1600" kern="0" spc="23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a:t>
            </a:r>
            <a:r>
              <a:rPr sz="1600" kern="0" spc="-200" dirty="0">
                <a:solidFill>
                  <a:srgbClr val="FF000B">
                    <a:alpha val="100000"/>
                  </a:srgbClr>
                </a:solidFill>
                <a:latin typeface="微软雅黑" panose="020B0503020204020204" charset="-122"/>
                <a:ea typeface="微软雅黑" panose="020B0503020204020204" charset="-122"/>
                <a:cs typeface="微软雅黑" panose="020B0503020204020204" charset="-122"/>
                <a:sym typeface="+mn-ea"/>
              </a:rPr>
              <a:t> </a:t>
            </a:r>
            <a:r>
              <a:rPr sz="1600" kern="0" spc="2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五个价值创造点，</a:t>
            </a:r>
            <a:r>
              <a:rPr sz="1600" kern="0" spc="28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打造 </a:t>
            </a:r>
            <a:r>
              <a:rPr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建证</a:t>
            </a:r>
            <a:r>
              <a:rPr lang="en-US" altLang="zh-CN"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altLang="en-US"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精益建造</a:t>
            </a:r>
            <a:r>
              <a:rPr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 ”</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党建品牌</a:t>
            </a:r>
            <a:r>
              <a:rPr lang="zh-CN"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lt"/>
              </a:rPr>
              <a:t>充分发挥党支部战斗堡垒及党员先锋模范作用，积极</a:t>
            </a:r>
            <a:r>
              <a:rPr lang="zh-CN"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lt"/>
              </a:rPr>
              <a:t>推动</a:t>
            </a:r>
            <a:r>
              <a:rPr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lt"/>
              </a:rPr>
              <a:t>现场施工管理</a:t>
            </a:r>
            <a:r>
              <a:rPr lang="zh-CN"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lt"/>
              </a:rPr>
              <a:t>和</a:t>
            </a:r>
            <a:r>
              <a:rPr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lt"/>
              </a:rPr>
              <a:t>党建标准化</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lt"/>
              </a:rPr>
              <a:t>建设，促进党建与生产深度融合，</a:t>
            </a:r>
            <a:r>
              <a:rPr lang="zh-CN"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lt"/>
              </a:rPr>
              <a:t>致力于打</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lt"/>
              </a:rPr>
              <a:t>造</a:t>
            </a:r>
            <a:r>
              <a:rPr lang="zh-CN"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lt"/>
              </a:rPr>
              <a:t>“</a:t>
            </a:r>
            <a:r>
              <a:rPr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lt"/>
              </a:rPr>
              <a:t>让政府放心、让业主满意</a:t>
            </a:r>
            <a:r>
              <a:rPr lang="zh-CN"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lt"/>
              </a:rPr>
              <a:t>”</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lt"/>
              </a:rPr>
              <a:t>的优质工程。</a:t>
            </a:r>
            <a:endParaRPr lang="zh-CN" altLang="en-US" sz="1600" b="1">
              <a:latin typeface="Times New Roman" panose="02020603050405020304"/>
              <a:cs typeface="Times New Roman" panose="02020603050405020304"/>
              <a:sym typeface="+mn-ea"/>
            </a:endParaRPr>
          </a:p>
          <a:p>
            <a:pPr marL="285750" indent="-285750">
              <a:lnSpc>
                <a:spcPct val="150000"/>
              </a:lnSpc>
              <a:buFont typeface="Wingdings" panose="05000000000000000000" pitchFamily="2" charset="2"/>
              <a:buChar char="Ø"/>
            </a:pPr>
            <a:r>
              <a:rPr lang="zh-CN" altLang="en-US" sz="1600" b="1">
                <a:latin typeface="Times New Roman" panose="02020603050405020304"/>
                <a:cs typeface="Times New Roman" panose="02020603050405020304"/>
                <a:sym typeface="+mn-ea"/>
              </a:rPr>
              <a:t>党建引领工期履约、安全生产、技术创新、质量保证、劳务维稳。</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14744"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8" name="组合 41"/>
          <p:cNvGrpSpPr>
            <a:grpSpLocks noChangeAspect="1"/>
          </p:cNvGrpSpPr>
          <p:nvPr/>
        </p:nvGrpSpPr>
        <p:grpSpPr>
          <a:xfrm>
            <a:off x="-1" y="2270392"/>
            <a:ext cx="12206745" cy="2422629"/>
            <a:chOff x="170694" y="177982"/>
            <a:chExt cx="3936004" cy="781165"/>
          </a:xfrm>
        </p:grpSpPr>
        <p:sp>
          <p:nvSpPr>
            <p:cNvPr id="57" name="等腰三角形 43"/>
            <p:cNvSpPr/>
            <p:nvPr/>
          </p:nvSpPr>
          <p:spPr>
            <a:xfrm>
              <a:off x="1233863" y="177982"/>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8" name="等腰三角形 44"/>
            <p:cNvSpPr/>
            <p:nvPr/>
          </p:nvSpPr>
          <p:spPr>
            <a:xfrm flipV="1">
              <a:off x="200258" y="602633"/>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9" name="矩形 58"/>
            <p:cNvSpPr/>
            <p:nvPr/>
          </p:nvSpPr>
          <p:spPr>
            <a:xfrm>
              <a:off x="170694" y="261768"/>
              <a:ext cx="3936004" cy="611981"/>
            </a:xfrm>
            <a:prstGeom prst="rect">
              <a:avLst/>
            </a:prstGeom>
            <a:solidFill>
              <a:schemeClr val="bg1">
                <a:lumMod val="85000"/>
              </a:scheme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0" name="平行四边形 59"/>
            <p:cNvSpPr/>
            <p:nvPr/>
          </p:nvSpPr>
          <p:spPr>
            <a:xfrm>
              <a:off x="376965" y="178257"/>
              <a:ext cx="1036076" cy="779005"/>
            </a:xfrm>
            <a:prstGeom prst="parallelogram">
              <a:avLst>
                <a:gd name="adj" fmla="val 48207"/>
              </a:avLst>
            </a:prstGeom>
            <a:solidFill>
              <a:srgbClr val="00A0DC"/>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1" name="文本框 60"/>
            <p:cNvSpPr txBox="1"/>
            <p:nvPr/>
          </p:nvSpPr>
          <p:spPr>
            <a:xfrm>
              <a:off x="376965" y="314219"/>
              <a:ext cx="1034540" cy="498368"/>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rPr>
                <a:t>04</a:t>
              </a:r>
              <a:endParaRPr kumimoji="0" lang="zh-CN" altLang="en-US"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endParaRPr>
            </a:p>
          </p:txBody>
        </p:sp>
      </p:grpSp>
      <p:sp>
        <p:nvSpPr>
          <p:cNvPr id="62" name="TextBox 48"/>
          <p:cNvSpPr txBox="1">
            <a:spLocks noChangeAspect="1"/>
          </p:cNvSpPr>
          <p:nvPr/>
        </p:nvSpPr>
        <p:spPr>
          <a:xfrm>
            <a:off x="3895819" y="2882300"/>
            <a:ext cx="6742021" cy="622300"/>
          </a:xfrm>
          <a:prstGeom prst="rect">
            <a:avLst/>
          </a:prstGeom>
          <a:noFill/>
        </p:spPr>
        <p:txBody>
          <a:bodyPr wrap="square" lIns="68584" tIns="34291" rIns="68584" bIns="34291" rtlCol="0">
            <a:spAutoFit/>
          </a:bodyPr>
          <a:lstStyle/>
          <a:p>
            <a:r>
              <a:rPr lang="zh-CN" altLang="en-US" sz="3600" b="1" dirty="0">
                <a:solidFill>
                  <a:prstClr val="black">
                    <a:lumMod val="75000"/>
                    <a:lumOff val="25000"/>
                  </a:prstClr>
                </a:solidFill>
                <a:latin typeface="微软雅黑" panose="020B0503020204020204" charset="-122"/>
                <a:ea typeface="微软雅黑" panose="020B0503020204020204" charset="-122"/>
                <a:sym typeface="+mn-ea"/>
              </a:rPr>
              <a:t>拟观摩展示普通、特色亮点</a:t>
            </a:r>
            <a:endParaRPr lang="zh-CN" altLang="en-US" sz="3600" b="1" dirty="0">
              <a:solidFill>
                <a:prstClr val="black">
                  <a:lumMod val="75000"/>
                  <a:lumOff val="25000"/>
                </a:prstClr>
              </a:solidFill>
              <a:latin typeface="微软雅黑" panose="020B0503020204020204" charset="-122"/>
              <a:ea typeface="微软雅黑" panose="020B0503020204020204" charset="-122"/>
            </a:endParaRPr>
          </a:p>
        </p:txBody>
      </p:sp>
      <p:grpSp>
        <p:nvGrpSpPr>
          <p:cNvPr id="64" name="组合 6"/>
          <p:cNvGrpSpPr>
            <a:grpSpLocks noChangeAspect="1"/>
          </p:cNvGrpSpPr>
          <p:nvPr/>
        </p:nvGrpSpPr>
        <p:grpSpPr>
          <a:xfrm>
            <a:off x="7847253" y="1687583"/>
            <a:ext cx="576761" cy="577810"/>
            <a:chOff x="6084168" y="1274820"/>
            <a:chExt cx="432048" cy="432834"/>
          </a:xfrm>
        </p:grpSpPr>
        <p:sp>
          <p:nvSpPr>
            <p:cNvPr id="65" name="椭圆 22"/>
            <p:cNvSpPr>
              <a:spLocks noChangeArrowheads="1"/>
            </p:cNvSpPr>
            <p:nvPr/>
          </p:nvSpPr>
          <p:spPr bwMode="auto">
            <a:xfrm>
              <a:off x="6084168" y="1274820"/>
              <a:ext cx="432048" cy="432834"/>
            </a:xfrm>
            <a:prstGeom prst="ellipse">
              <a:avLst/>
            </a:prstGeom>
            <a:solidFill>
              <a:schemeClr val="accent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67" name="组合 5"/>
          <p:cNvGrpSpPr>
            <a:grpSpLocks noChangeAspect="1"/>
          </p:cNvGrpSpPr>
          <p:nvPr/>
        </p:nvGrpSpPr>
        <p:grpSpPr>
          <a:xfrm>
            <a:off x="6203583" y="1688632"/>
            <a:ext cx="576761" cy="576761"/>
            <a:chOff x="4788024" y="1275213"/>
            <a:chExt cx="432048" cy="432048"/>
          </a:xfrm>
        </p:grpSpPr>
        <p:sp>
          <p:nvSpPr>
            <p:cNvPr id="68" name="椭圆 65"/>
            <p:cNvSpPr>
              <a:spLocks noChangeArrowheads="1"/>
            </p:cNvSpPr>
            <p:nvPr/>
          </p:nvSpPr>
          <p:spPr bwMode="auto">
            <a:xfrm>
              <a:off x="4788024" y="1275213"/>
              <a:ext cx="432048" cy="432048"/>
            </a:xfrm>
            <a:prstGeom prst="ellipse">
              <a:avLst/>
            </a:prstGeom>
            <a:solidFill>
              <a:schemeClr val="accent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0" name="组合 8"/>
          <p:cNvGrpSpPr>
            <a:grpSpLocks noChangeAspect="1"/>
          </p:cNvGrpSpPr>
          <p:nvPr/>
        </p:nvGrpSpPr>
        <p:grpSpPr>
          <a:xfrm>
            <a:off x="7025418" y="1687583"/>
            <a:ext cx="577809" cy="577810"/>
            <a:chOff x="5436096" y="1274820"/>
            <a:chExt cx="432833" cy="432834"/>
          </a:xfrm>
        </p:grpSpPr>
        <p:sp>
          <p:nvSpPr>
            <p:cNvPr id="71" name="椭圆 70"/>
            <p:cNvSpPr>
              <a:spLocks noChangeArrowheads="1"/>
            </p:cNvSpPr>
            <p:nvPr/>
          </p:nvSpPr>
          <p:spPr bwMode="auto">
            <a:xfrm>
              <a:off x="5436096" y="1274820"/>
              <a:ext cx="432833" cy="432834"/>
            </a:xfrm>
            <a:prstGeom prst="ellipse">
              <a:avLst/>
            </a:pr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3" name="组合 3"/>
          <p:cNvGrpSpPr>
            <a:grpSpLocks noChangeAspect="1"/>
          </p:cNvGrpSpPr>
          <p:nvPr/>
        </p:nvGrpSpPr>
        <p:grpSpPr>
          <a:xfrm>
            <a:off x="4557817" y="1687583"/>
            <a:ext cx="577809" cy="577810"/>
            <a:chOff x="3491880" y="1274820"/>
            <a:chExt cx="432833" cy="432834"/>
          </a:xfrm>
        </p:grpSpPr>
        <p:sp>
          <p:nvSpPr>
            <p:cNvPr id="74" name="椭圆 16"/>
            <p:cNvSpPr>
              <a:spLocks noChangeArrowheads="1"/>
            </p:cNvSpPr>
            <p:nvPr/>
          </p:nvSpPr>
          <p:spPr bwMode="auto">
            <a:xfrm>
              <a:off x="3491880" y="1274820"/>
              <a:ext cx="432833" cy="432834"/>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6" name="组合 4"/>
          <p:cNvGrpSpPr>
            <a:grpSpLocks noChangeAspect="1"/>
          </p:cNvGrpSpPr>
          <p:nvPr/>
        </p:nvGrpSpPr>
        <p:grpSpPr>
          <a:xfrm>
            <a:off x="5380700" y="1687583"/>
            <a:ext cx="577809" cy="577810"/>
            <a:chOff x="4139952" y="1274820"/>
            <a:chExt cx="432833" cy="432834"/>
          </a:xfrm>
        </p:grpSpPr>
        <p:sp>
          <p:nvSpPr>
            <p:cNvPr id="77" name="椭圆 16"/>
            <p:cNvSpPr>
              <a:spLocks noChangeArrowheads="1"/>
            </p:cNvSpPr>
            <p:nvPr/>
          </p:nvSpPr>
          <p:spPr bwMode="auto">
            <a:xfrm>
              <a:off x="4139952" y="1274820"/>
              <a:ext cx="432833" cy="432834"/>
            </a:xfrm>
            <a:prstGeom prst="ellipse">
              <a:avLst/>
            </a:prstGeom>
            <a:solidFill>
              <a:srgbClr val="00A0DC"/>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pic>
        <p:nvPicPr>
          <p:cNvPr id="2" name="图片 1" descr="ad0ca65e631402852095436fca1545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076315"/>
            <a:ext cx="3538855" cy="39243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 name="文本框 4"/>
          <p:cNvSpPr txBox="1"/>
          <p:nvPr/>
        </p:nvSpPr>
        <p:spPr>
          <a:xfrm>
            <a:off x="1619250" y="287338"/>
            <a:ext cx="29260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安全文明管理标准化</a:t>
            </a:r>
            <a:endParaRPr lang="zh-CN" altLang="en-US" b="1" dirty="0">
              <a:latin typeface="微软雅黑" panose="020B0503020204020204" charset="-122"/>
              <a:ea typeface="微软雅黑" panose="020B0503020204020204" charset="-122"/>
              <a:sym typeface="+mn-ea"/>
            </a:endParaRPr>
          </a:p>
        </p:txBody>
      </p:sp>
      <p:pic>
        <p:nvPicPr>
          <p:cNvPr id="58" name="图片 57" descr="/private/var/folders/sz/zp77ytp12b7747cqsnh12lhr0000gn/T/com.kingsoft.wpsoffice.mac/picturecompress_20240908181501/output_1.jpgoutput_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3140" y="1718945"/>
            <a:ext cx="2856230" cy="1969135"/>
          </a:xfrm>
          <a:prstGeom prst="rect">
            <a:avLst/>
          </a:prstGeom>
        </p:spPr>
      </p:pic>
      <p:pic>
        <p:nvPicPr>
          <p:cNvPr id="7" name="图片 6" descr="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2805" y="1699260"/>
            <a:ext cx="2844165" cy="1991360"/>
          </a:xfrm>
          <a:prstGeom prst="rect">
            <a:avLst/>
          </a:prstGeom>
        </p:spPr>
      </p:pic>
      <p:pic>
        <p:nvPicPr>
          <p:cNvPr id="8" name="图片 7" descr="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3140" y="4079240"/>
            <a:ext cx="2875915" cy="2157095"/>
          </a:xfrm>
          <a:prstGeom prst="rect">
            <a:avLst/>
          </a:prstGeom>
        </p:spPr>
      </p:pic>
      <p:pic>
        <p:nvPicPr>
          <p:cNvPr id="9" name="图片 8" descr="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19770" y="1714500"/>
            <a:ext cx="2843530" cy="2012950"/>
          </a:xfrm>
          <a:prstGeom prst="rect">
            <a:avLst/>
          </a:prstGeom>
        </p:spPr>
      </p:pic>
      <p:sp>
        <p:nvSpPr>
          <p:cNvPr id="10" name="文本框 9"/>
          <p:cNvSpPr txBox="1"/>
          <p:nvPr/>
        </p:nvSpPr>
        <p:spPr>
          <a:xfrm>
            <a:off x="558800" y="818515"/>
            <a:ext cx="11301095" cy="829945"/>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Ø"/>
            </a:pPr>
            <a:r>
              <a:rPr sz="1600" b="1" spc="20" dirty="0">
                <a:latin typeface="Arial Unicode MS" panose="020B0604020202020204" charset="-122"/>
                <a:cs typeface="Arial Unicode MS" panose="020B0604020202020204" charset="-122"/>
                <a:sym typeface="+mn-ea"/>
              </a:rPr>
              <a:t>严</a:t>
            </a:r>
            <a:r>
              <a:rPr sz="1600" b="1" spc="30" dirty="0">
                <a:latin typeface="Arial Unicode MS" panose="020B0604020202020204" charset="-122"/>
                <a:cs typeface="Arial Unicode MS" panose="020B0604020202020204" charset="-122"/>
                <a:sym typeface="+mn-ea"/>
              </a:rPr>
              <a:t>格执</a:t>
            </a:r>
            <a:r>
              <a:rPr sz="1600" b="1" spc="20" dirty="0">
                <a:latin typeface="Arial Unicode MS" panose="020B0604020202020204" charset="-122"/>
                <a:cs typeface="Arial Unicode MS" panose="020B0604020202020204" charset="-122"/>
                <a:sym typeface="+mn-ea"/>
              </a:rPr>
              <a:t>行</a:t>
            </a:r>
            <a:r>
              <a:rPr lang="zh-CN" sz="1600" b="1" spc="20" dirty="0">
                <a:latin typeface="Arial Unicode MS" panose="020B0604020202020204" charset="-122"/>
                <a:cs typeface="Arial Unicode MS" panose="020B0604020202020204" charset="-122"/>
                <a:sym typeface="+mn-ea"/>
              </a:rPr>
              <a:t>严格执行企业《中建一局</a:t>
            </a:r>
            <a:r>
              <a:rPr lang="zh-CN" altLang="en-US" sz="1600" b="1" spc="20" dirty="0">
                <a:latin typeface="Arial Unicode MS" panose="020B0604020202020204" charset="-122"/>
                <a:cs typeface="Arial Unicode MS" panose="020B0604020202020204" charset="-122"/>
                <a:sym typeface="+mn-ea"/>
              </a:rPr>
              <a:t>施工现场标准化图册》</a:t>
            </a:r>
            <a:r>
              <a:rPr sz="1600" b="1" spc="15" dirty="0">
                <a:latin typeface="Arial Unicode MS" panose="020B0604020202020204" charset="-122"/>
                <a:cs typeface="Arial Unicode MS" panose="020B0604020202020204" charset="-122"/>
                <a:sym typeface="+mn-ea"/>
              </a:rPr>
              <a:t>，</a:t>
            </a:r>
            <a:r>
              <a:rPr sz="1600" b="1" spc="30" dirty="0">
                <a:latin typeface="Arial Unicode MS" panose="020B0604020202020204" charset="-122"/>
                <a:cs typeface="Arial Unicode MS" panose="020B0604020202020204" charset="-122"/>
                <a:sym typeface="+mn-ea"/>
              </a:rPr>
              <a:t>利用</a:t>
            </a:r>
            <a:r>
              <a:rPr sz="1600" b="1" spc="-20" dirty="0">
                <a:latin typeface="Arial Unicode MS" panose="020B0604020202020204" charset="-122"/>
                <a:cs typeface="Arial Unicode MS" panose="020B0604020202020204" charset="-122"/>
                <a:sym typeface="+mn-ea"/>
              </a:rPr>
              <a:t>BIM</a:t>
            </a:r>
            <a:r>
              <a:rPr sz="1600" b="1" spc="20" dirty="0">
                <a:latin typeface="Arial Unicode MS" panose="020B0604020202020204" charset="-122"/>
                <a:cs typeface="Arial Unicode MS" panose="020B0604020202020204" charset="-122"/>
                <a:sym typeface="+mn-ea"/>
              </a:rPr>
              <a:t>技</a:t>
            </a:r>
            <a:r>
              <a:rPr sz="1600" b="1" spc="30" dirty="0">
                <a:latin typeface="Arial Unicode MS" panose="020B0604020202020204" charset="-122"/>
                <a:cs typeface="Arial Unicode MS" panose="020B0604020202020204" charset="-122"/>
                <a:sym typeface="+mn-ea"/>
              </a:rPr>
              <a:t>术提</a:t>
            </a:r>
            <a:r>
              <a:rPr sz="1600" b="1" spc="20" dirty="0">
                <a:latin typeface="Arial Unicode MS" panose="020B0604020202020204" charset="-122"/>
                <a:cs typeface="Arial Unicode MS" panose="020B0604020202020204" charset="-122"/>
                <a:sym typeface="+mn-ea"/>
              </a:rPr>
              <a:t>前</a:t>
            </a:r>
            <a:r>
              <a:rPr sz="1600" b="1" spc="30" dirty="0">
                <a:latin typeface="Arial Unicode MS" panose="020B0604020202020204" charset="-122"/>
                <a:cs typeface="Arial Unicode MS" panose="020B0604020202020204" charset="-122"/>
                <a:sym typeface="+mn-ea"/>
              </a:rPr>
              <a:t>对</a:t>
            </a:r>
            <a:r>
              <a:rPr sz="1600" b="1" spc="20" dirty="0">
                <a:latin typeface="Arial Unicode MS" panose="020B0604020202020204" charset="-122"/>
                <a:cs typeface="Arial Unicode MS" panose="020B0604020202020204" charset="-122"/>
                <a:sym typeface="+mn-ea"/>
              </a:rPr>
              <a:t>现</a:t>
            </a:r>
            <a:r>
              <a:rPr sz="1600" b="1" spc="30" dirty="0">
                <a:latin typeface="Arial Unicode MS" panose="020B0604020202020204" charset="-122"/>
                <a:cs typeface="Arial Unicode MS" panose="020B0604020202020204" charset="-122"/>
                <a:sym typeface="+mn-ea"/>
              </a:rPr>
              <a:t>场</a:t>
            </a:r>
            <a:r>
              <a:rPr lang="zh-CN" sz="1600" b="1" spc="30" dirty="0">
                <a:latin typeface="Arial Unicode MS" panose="020B0604020202020204" charset="-122"/>
                <a:cs typeface="Arial Unicode MS" panose="020B0604020202020204" charset="-122"/>
                <a:sym typeface="+mn-ea"/>
              </a:rPr>
              <a:t>办公区、生活区、</a:t>
            </a:r>
            <a:r>
              <a:rPr sz="1600" b="1" spc="30" dirty="0">
                <a:latin typeface="Arial Unicode MS" panose="020B0604020202020204" charset="-122"/>
                <a:cs typeface="Arial Unicode MS" panose="020B0604020202020204" charset="-122"/>
                <a:sym typeface="+mn-ea"/>
              </a:rPr>
              <a:t>场</a:t>
            </a:r>
            <a:r>
              <a:rPr sz="1600" b="1" spc="20" dirty="0">
                <a:latin typeface="Arial Unicode MS" panose="020B0604020202020204" charset="-122"/>
                <a:cs typeface="Arial Unicode MS" panose="020B0604020202020204" charset="-122"/>
                <a:sym typeface="+mn-ea"/>
              </a:rPr>
              <a:t>布</a:t>
            </a:r>
            <a:r>
              <a:rPr sz="1600" b="1" spc="30" dirty="0">
                <a:latin typeface="Arial Unicode MS" panose="020B0604020202020204" charset="-122"/>
                <a:cs typeface="Arial Unicode MS" panose="020B0604020202020204" charset="-122"/>
                <a:sym typeface="+mn-ea"/>
              </a:rPr>
              <a:t>进</a:t>
            </a:r>
            <a:r>
              <a:rPr sz="1600" b="1" spc="20" dirty="0">
                <a:latin typeface="Arial Unicode MS" panose="020B0604020202020204" charset="-122"/>
                <a:cs typeface="Arial Unicode MS" panose="020B0604020202020204" charset="-122"/>
                <a:sym typeface="+mn-ea"/>
              </a:rPr>
              <a:t>行</a:t>
            </a:r>
            <a:r>
              <a:rPr sz="1600" b="1" spc="30" dirty="0">
                <a:latin typeface="Arial Unicode MS" panose="020B0604020202020204" charset="-122"/>
                <a:cs typeface="Arial Unicode MS" panose="020B0604020202020204" charset="-122"/>
                <a:sym typeface="+mn-ea"/>
              </a:rPr>
              <a:t>规</a:t>
            </a:r>
            <a:r>
              <a:rPr sz="1600" b="1" spc="20" dirty="0">
                <a:latin typeface="Arial Unicode MS" panose="020B0604020202020204" charset="-122"/>
                <a:cs typeface="Arial Unicode MS" panose="020B0604020202020204" charset="-122"/>
                <a:sym typeface="+mn-ea"/>
              </a:rPr>
              <a:t>划</a:t>
            </a:r>
            <a:r>
              <a:rPr sz="1600" b="1" spc="30" dirty="0">
                <a:latin typeface="Arial Unicode MS" panose="020B0604020202020204" charset="-122"/>
                <a:cs typeface="Arial Unicode MS" panose="020B0604020202020204" charset="-122"/>
                <a:sym typeface="+mn-ea"/>
              </a:rPr>
              <a:t>设</a:t>
            </a:r>
            <a:r>
              <a:rPr sz="1600" b="1" spc="15" dirty="0">
                <a:latin typeface="Arial Unicode MS" panose="020B0604020202020204" charset="-122"/>
                <a:cs typeface="Arial Unicode MS" panose="020B0604020202020204" charset="-122"/>
                <a:sym typeface="+mn-ea"/>
              </a:rPr>
              <a:t>计</a:t>
            </a:r>
            <a:r>
              <a:rPr sz="1600" b="1" spc="25" dirty="0">
                <a:latin typeface="Arial Unicode MS" panose="020B0604020202020204" charset="-122"/>
                <a:cs typeface="Arial Unicode MS" panose="020B0604020202020204" charset="-122"/>
                <a:sym typeface="+mn-ea"/>
              </a:rPr>
              <a:t>，</a:t>
            </a:r>
            <a:r>
              <a:rPr lang="zh-CN" sz="1600" b="1" spc="25" dirty="0">
                <a:latin typeface="Arial Unicode MS" panose="020B0604020202020204" charset="-122"/>
                <a:cs typeface="Arial Unicode MS" panose="020B0604020202020204" charset="-122"/>
                <a:sym typeface="+mn-ea"/>
              </a:rPr>
              <a:t>以</a:t>
            </a:r>
            <a:r>
              <a:rPr lang="en-US" altLang="zh-CN" sz="1600" b="1" spc="25" dirty="0">
                <a:latin typeface="Arial Unicode MS" panose="020B0604020202020204" charset="-122"/>
                <a:cs typeface="Arial Unicode MS" panose="020B0604020202020204" charset="-122"/>
                <a:sym typeface="+mn-ea"/>
              </a:rPr>
              <a:t>CI</a:t>
            </a:r>
            <a:r>
              <a:rPr lang="zh-CN" altLang="en-US" sz="1600" b="1" spc="25" dirty="0">
                <a:latin typeface="Arial Unicode MS" panose="020B0604020202020204" charset="-122"/>
                <a:cs typeface="Arial Unicode MS" panose="020B0604020202020204" charset="-122"/>
                <a:sym typeface="+mn-ea"/>
              </a:rPr>
              <a:t>形象管理为切入点</a:t>
            </a:r>
            <a:r>
              <a:rPr sz="1600" b="1" spc="20" dirty="0">
                <a:latin typeface="Arial Unicode MS" panose="020B0604020202020204" charset="-122"/>
                <a:cs typeface="Arial Unicode MS" panose="020B0604020202020204" charset="-122"/>
                <a:sym typeface="+mn-ea"/>
              </a:rPr>
              <a:t>，</a:t>
            </a:r>
            <a:r>
              <a:rPr lang="zh-CN" sz="1600" b="1" spc="20" dirty="0">
                <a:latin typeface="Arial Unicode MS" panose="020B0604020202020204" charset="-122"/>
                <a:cs typeface="Arial Unicode MS" panose="020B0604020202020204" charset="-122"/>
                <a:sym typeface="+mn-ea"/>
              </a:rPr>
              <a:t>落实现场安全文明管理标准化，</a:t>
            </a:r>
            <a:r>
              <a:rPr sz="1600" b="1" spc="30" dirty="0">
                <a:latin typeface="Arial Unicode MS" panose="020B0604020202020204" charset="-122"/>
                <a:cs typeface="Arial Unicode MS" panose="020B0604020202020204" charset="-122"/>
                <a:sym typeface="+mn-ea"/>
              </a:rPr>
              <a:t>让</a:t>
            </a:r>
            <a:r>
              <a:rPr sz="1600" b="1" spc="20" dirty="0">
                <a:latin typeface="Arial Unicode MS" panose="020B0604020202020204" charset="-122"/>
                <a:cs typeface="Arial Unicode MS" panose="020B0604020202020204" charset="-122"/>
                <a:sym typeface="+mn-ea"/>
              </a:rPr>
              <a:t>人一进</a:t>
            </a:r>
            <a:r>
              <a:rPr sz="1600" b="1" spc="30" dirty="0">
                <a:latin typeface="Arial Unicode MS" panose="020B0604020202020204" charset="-122"/>
                <a:cs typeface="Arial Unicode MS" panose="020B0604020202020204" charset="-122"/>
                <a:sym typeface="+mn-ea"/>
              </a:rPr>
              <a:t>现</a:t>
            </a:r>
            <a:r>
              <a:rPr sz="1600" b="1" spc="15" dirty="0">
                <a:latin typeface="Arial Unicode MS" panose="020B0604020202020204" charset="-122"/>
                <a:cs typeface="Arial Unicode MS" panose="020B0604020202020204" charset="-122"/>
                <a:sym typeface="+mn-ea"/>
              </a:rPr>
              <a:t>场</a:t>
            </a:r>
            <a:r>
              <a:rPr sz="1600" b="1" spc="30" dirty="0">
                <a:solidFill>
                  <a:srgbClr val="FF0000"/>
                </a:solidFill>
                <a:latin typeface="Microsoft JhengHei" panose="020B0604030504040204" charset="-120"/>
                <a:cs typeface="Microsoft JhengHei" panose="020B0604030504040204" charset="-120"/>
                <a:sym typeface="+mn-ea"/>
              </a:rPr>
              <a:t>眼前一亮</a:t>
            </a:r>
            <a:r>
              <a:rPr sz="1600" b="1" spc="20" dirty="0">
                <a:latin typeface="Arial Unicode MS" panose="020B0604020202020204" charset="-122"/>
                <a:cs typeface="Arial Unicode MS" panose="020B0604020202020204" charset="-122"/>
                <a:sym typeface="+mn-ea"/>
              </a:rPr>
              <a:t>。</a:t>
            </a:r>
            <a:endParaRPr lang="zh-CN" altLang="en-US" sz="1600" b="1" spc="20" dirty="0">
              <a:latin typeface="Arial Unicode MS" panose="020B0604020202020204" charset="-122"/>
              <a:cs typeface="Arial Unicode MS" panose="020B0604020202020204" charset="-122"/>
              <a:sym typeface="+mn-ea"/>
            </a:endParaRPr>
          </a:p>
        </p:txBody>
      </p:sp>
      <p:pic>
        <p:nvPicPr>
          <p:cNvPr id="11" name="图片 10" descr="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62805" y="4079240"/>
            <a:ext cx="2844165" cy="2134235"/>
          </a:xfrm>
          <a:prstGeom prst="rect">
            <a:avLst/>
          </a:prstGeom>
        </p:spPr>
      </p:pic>
      <p:pic>
        <p:nvPicPr>
          <p:cNvPr id="12" name="图片 11" descr="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19770" y="4085590"/>
            <a:ext cx="2842895" cy="2134235"/>
          </a:xfrm>
          <a:prstGeom prst="rect">
            <a:avLst/>
          </a:prstGeom>
        </p:spPr>
      </p:pic>
      <p:sp>
        <p:nvSpPr>
          <p:cNvPr id="14" name="文本框 13"/>
          <p:cNvSpPr txBox="1"/>
          <p:nvPr/>
        </p:nvSpPr>
        <p:spPr>
          <a:xfrm>
            <a:off x="1276985" y="3688080"/>
            <a:ext cx="2288540"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项目大门</a:t>
            </a:r>
          </a:p>
        </p:txBody>
      </p:sp>
      <p:sp>
        <p:nvSpPr>
          <p:cNvPr id="15" name="文本框 14"/>
          <p:cNvSpPr txBox="1"/>
          <p:nvPr/>
        </p:nvSpPr>
        <p:spPr>
          <a:xfrm>
            <a:off x="4940300" y="3688080"/>
            <a:ext cx="2288540"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现场施工场地</a:t>
            </a:r>
          </a:p>
        </p:txBody>
      </p:sp>
      <p:sp>
        <p:nvSpPr>
          <p:cNvPr id="16" name="文本框 15"/>
          <p:cNvSpPr txBox="1"/>
          <p:nvPr/>
        </p:nvSpPr>
        <p:spPr>
          <a:xfrm>
            <a:off x="8603615" y="3688080"/>
            <a:ext cx="2288540"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现场印花道路</a:t>
            </a:r>
          </a:p>
        </p:txBody>
      </p:sp>
      <p:sp>
        <p:nvSpPr>
          <p:cNvPr id="17" name="文本框 16"/>
          <p:cNvSpPr txBox="1"/>
          <p:nvPr/>
        </p:nvSpPr>
        <p:spPr>
          <a:xfrm>
            <a:off x="1276985" y="6259195"/>
            <a:ext cx="2288540"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现场形象一角</a:t>
            </a:r>
          </a:p>
        </p:txBody>
      </p:sp>
      <p:sp>
        <p:nvSpPr>
          <p:cNvPr id="19" name="文本框 18"/>
          <p:cNvSpPr txBox="1"/>
          <p:nvPr/>
        </p:nvSpPr>
        <p:spPr>
          <a:xfrm>
            <a:off x="4940300" y="6236335"/>
            <a:ext cx="2288540"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现场区域</a:t>
            </a:r>
          </a:p>
        </p:txBody>
      </p:sp>
      <p:sp>
        <p:nvSpPr>
          <p:cNvPr id="20" name="文本框 19"/>
          <p:cNvSpPr txBox="1"/>
          <p:nvPr/>
        </p:nvSpPr>
        <p:spPr>
          <a:xfrm>
            <a:off x="8603615" y="6219825"/>
            <a:ext cx="2288540"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办公区域</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 name="文本框 4"/>
          <p:cNvSpPr txBox="1"/>
          <p:nvPr/>
        </p:nvSpPr>
        <p:spPr>
          <a:xfrm>
            <a:off x="1619250" y="287338"/>
            <a:ext cx="29260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安全文明管理标准化</a:t>
            </a:r>
            <a:endParaRPr lang="zh-CN" altLang="en-US" b="1" dirty="0">
              <a:latin typeface="微软雅黑" panose="020B0503020204020204" charset="-122"/>
              <a:ea typeface="微软雅黑" panose="020B0503020204020204" charset="-122"/>
              <a:sym typeface="+mn-ea"/>
            </a:endParaRPr>
          </a:p>
        </p:txBody>
      </p:sp>
      <p:pic>
        <p:nvPicPr>
          <p:cNvPr id="8" name="图片 7" descr="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330" y="986155"/>
            <a:ext cx="3060700" cy="2035810"/>
          </a:xfrm>
          <a:prstGeom prst="rect">
            <a:avLst/>
          </a:prstGeom>
        </p:spPr>
      </p:pic>
      <p:pic>
        <p:nvPicPr>
          <p:cNvPr id="10" name="图片 9" descr="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9450" y="986155"/>
            <a:ext cx="3052445" cy="2036445"/>
          </a:xfrm>
          <a:prstGeom prst="rect">
            <a:avLst/>
          </a:prstGeom>
        </p:spPr>
      </p:pic>
      <p:pic>
        <p:nvPicPr>
          <p:cNvPr id="12" name="图片 11" descr="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24850" y="986155"/>
            <a:ext cx="3061335" cy="2036445"/>
          </a:xfrm>
          <a:prstGeom prst="rect">
            <a:avLst/>
          </a:prstGeom>
        </p:spPr>
      </p:pic>
      <p:pic>
        <p:nvPicPr>
          <p:cNvPr id="13" name="图片 12" descr="/private/var/folders/sz/zp77ytp12b7747cqsnh12lhr0000gn/T/com.kingsoft.wpsoffice.mac/picturecompress_20240908181640/output_1.jpgoutput_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5330" y="3565525"/>
            <a:ext cx="3063875" cy="2153285"/>
          </a:xfrm>
          <a:prstGeom prst="rect">
            <a:avLst/>
          </a:prstGeom>
        </p:spPr>
      </p:pic>
      <p:pic>
        <p:nvPicPr>
          <p:cNvPr id="14" name="图片 13" descr="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89450" y="3566160"/>
            <a:ext cx="3053080" cy="2152650"/>
          </a:xfrm>
          <a:prstGeom prst="rect">
            <a:avLst/>
          </a:prstGeom>
        </p:spPr>
      </p:pic>
      <p:pic>
        <p:nvPicPr>
          <p:cNvPr id="15" name="图片 14" descr="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4850" y="3565525"/>
            <a:ext cx="3061970" cy="2146935"/>
          </a:xfrm>
          <a:prstGeom prst="rect">
            <a:avLst/>
          </a:prstGeom>
        </p:spPr>
      </p:pic>
      <p:sp>
        <p:nvSpPr>
          <p:cNvPr id="16" name="文本框 15"/>
          <p:cNvSpPr txBox="1"/>
          <p:nvPr/>
        </p:nvSpPr>
        <p:spPr>
          <a:xfrm>
            <a:off x="1275080" y="3021965"/>
            <a:ext cx="2288540"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现场标准化措施</a:t>
            </a:r>
          </a:p>
        </p:txBody>
      </p:sp>
      <p:sp>
        <p:nvSpPr>
          <p:cNvPr id="17" name="文本框 16"/>
          <p:cNvSpPr txBox="1"/>
          <p:nvPr/>
        </p:nvSpPr>
        <p:spPr>
          <a:xfrm>
            <a:off x="4799965" y="3021965"/>
            <a:ext cx="2288540"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现场标准化防护</a:t>
            </a:r>
          </a:p>
        </p:txBody>
      </p:sp>
      <p:sp>
        <p:nvSpPr>
          <p:cNvPr id="18" name="文本框 17"/>
          <p:cNvSpPr txBox="1"/>
          <p:nvPr/>
        </p:nvSpPr>
        <p:spPr>
          <a:xfrm>
            <a:off x="8324850" y="3021965"/>
            <a:ext cx="3062605"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现场标准化防护及卷材保护</a:t>
            </a:r>
          </a:p>
        </p:txBody>
      </p:sp>
      <p:sp>
        <p:nvSpPr>
          <p:cNvPr id="20" name="文本框 19"/>
          <p:cNvSpPr txBox="1"/>
          <p:nvPr/>
        </p:nvSpPr>
        <p:spPr>
          <a:xfrm>
            <a:off x="716915" y="5717540"/>
            <a:ext cx="3062605"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安全通道文化墙</a:t>
            </a:r>
          </a:p>
        </p:txBody>
      </p:sp>
      <p:sp>
        <p:nvSpPr>
          <p:cNvPr id="21" name="文本框 20"/>
          <p:cNvSpPr txBox="1"/>
          <p:nvPr/>
        </p:nvSpPr>
        <p:spPr>
          <a:xfrm>
            <a:off x="4479290" y="5712460"/>
            <a:ext cx="3062605"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内部围挡</a:t>
            </a:r>
          </a:p>
        </p:txBody>
      </p:sp>
      <p:sp>
        <p:nvSpPr>
          <p:cNvPr id="22" name="文本框 21"/>
          <p:cNvSpPr txBox="1"/>
          <p:nvPr/>
        </p:nvSpPr>
        <p:spPr>
          <a:xfrm>
            <a:off x="8329930" y="5712460"/>
            <a:ext cx="3062605" cy="368300"/>
          </a:xfrm>
          <a:prstGeom prst="rect">
            <a:avLst/>
          </a:prstGeom>
          <a:noFill/>
        </p:spPr>
        <p:txBody>
          <a:bodyPr wrap="square" rtlCol="0" anchor="t">
            <a:spAutoFit/>
          </a:bodyPr>
          <a:lstStyle/>
          <a:p>
            <a:pPr algn="ctr"/>
            <a:r>
              <a:rPr lang="zh-CN" altLang="en-US" dirty="0">
                <a:latin typeface="黑体" panose="02010609060101010101" charset="-122"/>
                <a:ea typeface="黑体" panose="02010609060101010101" charset="-122"/>
                <a:sym typeface="+mn-ea"/>
              </a:rPr>
              <a:t>外部围挡</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 name="文本框 4"/>
          <p:cNvSpPr txBox="1"/>
          <p:nvPr/>
        </p:nvSpPr>
        <p:spPr>
          <a:xfrm>
            <a:off x="1619250" y="287338"/>
            <a:ext cx="29260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安全文明管理标准化</a:t>
            </a:r>
            <a:endParaRPr lang="zh-CN" altLang="en-US" b="1" dirty="0">
              <a:latin typeface="微软雅黑" panose="020B0503020204020204" charset="-122"/>
              <a:ea typeface="微软雅黑" panose="020B0503020204020204" charset="-122"/>
              <a:sym typeface="+mn-ea"/>
            </a:endParaRPr>
          </a:p>
        </p:txBody>
      </p:sp>
      <p:pic>
        <p:nvPicPr>
          <p:cNvPr id="1073742852" name="图片 292"/>
          <p:cNvPicPr>
            <a:picLocks noChangeAspect="1"/>
          </p:cNvPicPr>
          <p:nvPr>
            <p:custDataLst>
              <p:tags r:id="rId1"/>
            </p:custDataLst>
          </p:nvPr>
        </p:nvPicPr>
        <p:blipFill>
          <a:blip r:embed="rId10" cstate="print">
            <a:extLst>
              <a:ext uri="{28A0092B-C50C-407E-A947-70E740481C1C}">
                <a14:useLocalDpi xmlns:a14="http://schemas.microsoft.com/office/drawing/2010/main"/>
              </a:ext>
            </a:extLst>
          </a:blip>
          <a:stretch>
            <a:fillRect/>
          </a:stretch>
        </p:blipFill>
        <p:spPr>
          <a:xfrm>
            <a:off x="909320" y="952500"/>
            <a:ext cx="2888615" cy="1855470"/>
          </a:xfrm>
          <a:prstGeom prst="rect">
            <a:avLst/>
          </a:prstGeom>
          <a:noFill/>
          <a:ln w="9525">
            <a:noFill/>
          </a:ln>
        </p:spPr>
      </p:pic>
      <p:sp>
        <p:nvSpPr>
          <p:cNvPr id="12" name="文本框 11"/>
          <p:cNvSpPr txBox="1"/>
          <p:nvPr/>
        </p:nvSpPr>
        <p:spPr>
          <a:xfrm>
            <a:off x="1351915" y="2807970"/>
            <a:ext cx="2288540" cy="368300"/>
          </a:xfrm>
          <a:prstGeom prst="rect">
            <a:avLst/>
          </a:prstGeom>
          <a:noFill/>
        </p:spPr>
        <p:txBody>
          <a:bodyPr wrap="square" rtlCol="0" anchor="t">
            <a:spAutoFit/>
          </a:bodyPr>
          <a:lstStyle/>
          <a:p>
            <a:r>
              <a:rPr lang="zh-CN" altLang="en-US" dirty="0">
                <a:latin typeface="黑体" panose="02010609060101010101" charset="-122"/>
                <a:ea typeface="黑体" panose="02010609060101010101" charset="-122"/>
                <a:sym typeface="+mn-ea"/>
              </a:rPr>
              <a:t>可周转活动门卫房</a:t>
            </a:r>
          </a:p>
        </p:txBody>
      </p:sp>
      <p:pic>
        <p:nvPicPr>
          <p:cNvPr id="16" name="图片 -2147482567" descr="6530437238a48d4b00337318410f00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4091305" y="957580"/>
            <a:ext cx="2898140" cy="1868170"/>
          </a:xfrm>
          <a:prstGeom prst="rect">
            <a:avLst/>
          </a:prstGeom>
          <a:ln>
            <a:noFill/>
          </a:ln>
          <a:effectLst>
            <a:outerShdw blurRad="292100" dist="139700" dir="2700000" algn="tl" rotWithShape="0">
              <a:srgbClr val="333333">
                <a:alpha val="65000"/>
              </a:srgbClr>
            </a:outerShdw>
          </a:effectLst>
        </p:spPr>
      </p:pic>
      <p:sp>
        <p:nvSpPr>
          <p:cNvPr id="13" name="文本框 12"/>
          <p:cNvSpPr txBox="1"/>
          <p:nvPr/>
        </p:nvSpPr>
        <p:spPr>
          <a:xfrm>
            <a:off x="4300855" y="2837815"/>
            <a:ext cx="2695575" cy="368300"/>
          </a:xfrm>
          <a:prstGeom prst="rect">
            <a:avLst/>
          </a:prstGeom>
          <a:noFill/>
        </p:spPr>
        <p:txBody>
          <a:bodyPr wrap="square" rtlCol="0" anchor="t">
            <a:spAutoFit/>
          </a:bodyPr>
          <a:lstStyle/>
          <a:p>
            <a:r>
              <a:rPr lang="zh-CN" altLang="en-US" dirty="0">
                <a:latin typeface="黑体" panose="02010609060101010101" charset="-122"/>
                <a:ea typeface="黑体" panose="02010609060101010101" charset="-122"/>
                <a:sym typeface="+mn-ea"/>
              </a:rPr>
              <a:t>可周转生活区活动板房</a:t>
            </a:r>
          </a:p>
        </p:txBody>
      </p:sp>
      <p:pic>
        <p:nvPicPr>
          <p:cNvPr id="14" name="图片 45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273290" y="957580"/>
            <a:ext cx="3369945" cy="1850390"/>
          </a:xfrm>
          <a:prstGeom prst="rect">
            <a:avLst/>
          </a:prstGeom>
          <a:noFill/>
          <a:ln w="9525">
            <a:noFill/>
          </a:ln>
        </p:spPr>
      </p:pic>
      <p:sp>
        <p:nvSpPr>
          <p:cNvPr id="15" name="文本框 14"/>
          <p:cNvSpPr txBox="1"/>
          <p:nvPr/>
        </p:nvSpPr>
        <p:spPr>
          <a:xfrm>
            <a:off x="7547610" y="2814320"/>
            <a:ext cx="3096260" cy="368300"/>
          </a:xfrm>
          <a:prstGeom prst="rect">
            <a:avLst/>
          </a:prstGeom>
          <a:noFill/>
        </p:spPr>
        <p:txBody>
          <a:bodyPr wrap="square" rtlCol="0" anchor="t">
            <a:spAutoFit/>
          </a:bodyPr>
          <a:lstStyle/>
          <a:p>
            <a:r>
              <a:rPr lang="zh-CN" altLang="en-US" dirty="0">
                <a:latin typeface="黑体" panose="02010609060101010101" charset="-122"/>
                <a:ea typeface="黑体" panose="02010609060101010101" charset="-122"/>
                <a:sym typeface="+mn-ea"/>
              </a:rPr>
              <a:t>可周转轻钢玻璃幕墙办公区</a:t>
            </a:r>
          </a:p>
        </p:txBody>
      </p:sp>
      <p:grpSp>
        <p:nvGrpSpPr>
          <p:cNvPr id="24" name="组合 23"/>
          <p:cNvGrpSpPr/>
          <p:nvPr>
            <p:custDataLst>
              <p:tags r:id="rId2"/>
            </p:custDataLst>
          </p:nvPr>
        </p:nvGrpSpPr>
        <p:grpSpPr>
          <a:xfrm>
            <a:off x="1026154" y="3736812"/>
            <a:ext cx="9790988" cy="2644938"/>
            <a:chOff x="1612" y="2261"/>
            <a:chExt cx="15419" cy="4165"/>
          </a:xfrm>
        </p:grpSpPr>
        <p:sp>
          <p:nvSpPr>
            <p:cNvPr id="27" name="文本框 26"/>
            <p:cNvSpPr txBox="1"/>
            <p:nvPr>
              <p:custDataLst>
                <p:tags r:id="rId3"/>
              </p:custDataLst>
            </p:nvPr>
          </p:nvSpPr>
          <p:spPr>
            <a:xfrm>
              <a:off x="1612" y="5806"/>
              <a:ext cx="4117" cy="580"/>
            </a:xfrm>
            <a:prstGeom prst="rect">
              <a:avLst/>
            </a:prstGeom>
            <a:noFill/>
          </p:spPr>
          <p:txBody>
            <a:bodyPr wrap="square">
              <a:spAutoFit/>
            </a:bodyPr>
            <a:lstStyle/>
            <a:p>
              <a:pPr algn="ctr"/>
              <a:r>
                <a:rPr kumimoji="0" lang="zh-CN" altLang="en-US" b="0" i="0" kern="1200" cap="none" spc="0" normalizeH="0" baseline="0" noProof="0" dirty="0">
                  <a:solidFill>
                    <a:srgbClr val="000000"/>
                  </a:solidFill>
                  <a:latin typeface="黑体" panose="02010609060101010101" charset="-122"/>
                  <a:ea typeface="黑体" panose="02010609060101010101" charset="-122"/>
                  <a:cs typeface="+mn-cs"/>
                  <a:sym typeface="Arial" panose="020B0604020202020204" pitchFamily="34" charset="0"/>
                </a:rPr>
                <a:t>可周转定型钢</a:t>
              </a:r>
              <a:r>
                <a:rPr kumimoji="0" lang="zh-CN" b="0" i="0" kern="1200" cap="none" spc="0" normalizeH="0" baseline="0" noProof="0" dirty="0">
                  <a:solidFill>
                    <a:srgbClr val="000000"/>
                  </a:solidFill>
                  <a:latin typeface="黑体" panose="02010609060101010101" charset="-122"/>
                  <a:ea typeface="黑体" panose="02010609060101010101" charset="-122"/>
                  <a:cs typeface="+mn-cs"/>
                  <a:sym typeface="Arial" panose="020B0604020202020204" pitchFamily="34" charset="0"/>
                </a:rPr>
                <a:t>楼梯</a:t>
              </a:r>
              <a:endParaRPr lang="zh-CN" dirty="0"/>
            </a:p>
          </p:txBody>
        </p:sp>
        <p:sp>
          <p:nvSpPr>
            <p:cNvPr id="28" name="文本框 27"/>
            <p:cNvSpPr txBox="1"/>
            <p:nvPr>
              <p:custDataLst>
                <p:tags r:id="rId4"/>
              </p:custDataLst>
            </p:nvPr>
          </p:nvSpPr>
          <p:spPr>
            <a:xfrm>
              <a:off x="6886" y="5846"/>
              <a:ext cx="4117" cy="580"/>
            </a:xfrm>
            <a:prstGeom prst="rect">
              <a:avLst/>
            </a:prstGeom>
            <a:noFill/>
          </p:spPr>
          <p:txBody>
            <a:bodyPr wrap="square">
              <a:spAutoFit/>
            </a:bodyPr>
            <a:lstStyle/>
            <a:p>
              <a:pPr algn="ctr"/>
              <a:r>
                <a:rPr kumimoji="0" lang="zh-CN" altLang="en-US" b="0" i="0" kern="1200" cap="none" spc="0" normalizeH="0" baseline="0" noProof="0" dirty="0">
                  <a:solidFill>
                    <a:srgbClr val="000000"/>
                  </a:solidFill>
                  <a:latin typeface="黑体" panose="02010609060101010101" charset="-122"/>
                  <a:ea typeface="黑体" panose="02010609060101010101" charset="-122"/>
                  <a:cs typeface="+mn-cs"/>
                  <a:sym typeface="Arial" panose="020B0604020202020204" pitchFamily="34" charset="0"/>
                </a:rPr>
                <a:t>可周转定型化防护棚</a:t>
              </a:r>
              <a:endParaRPr lang="zh-CN" altLang="en-US" dirty="0"/>
            </a:p>
          </p:txBody>
        </p:sp>
        <p:sp>
          <p:nvSpPr>
            <p:cNvPr id="30" name="文本框 29"/>
            <p:cNvSpPr txBox="1"/>
            <p:nvPr>
              <p:custDataLst>
                <p:tags r:id="rId5"/>
              </p:custDataLst>
            </p:nvPr>
          </p:nvSpPr>
          <p:spPr>
            <a:xfrm>
              <a:off x="12705" y="5779"/>
              <a:ext cx="4117" cy="580"/>
            </a:xfrm>
            <a:prstGeom prst="rect">
              <a:avLst/>
            </a:prstGeom>
            <a:noFill/>
          </p:spPr>
          <p:txBody>
            <a:bodyPr wrap="square">
              <a:spAutoFit/>
            </a:bodyPr>
            <a:lstStyle/>
            <a:p>
              <a:pPr algn="ctr"/>
              <a:r>
                <a:rPr kumimoji="0" lang="zh-CN" altLang="en-US" b="0" i="0" kern="1200" cap="none" spc="0" normalizeH="0" baseline="0" noProof="0" dirty="0">
                  <a:solidFill>
                    <a:srgbClr val="000000"/>
                  </a:solidFill>
                  <a:latin typeface="黑体" panose="02010609060101010101" charset="-122"/>
                  <a:ea typeface="黑体" panose="02010609060101010101" charset="-122"/>
                  <a:cs typeface="+mn-cs"/>
                  <a:sym typeface="Arial" panose="020B0604020202020204" pitchFamily="34" charset="0"/>
                </a:rPr>
                <a:t>可周转塔吊防攀爬措施</a:t>
              </a:r>
              <a:endParaRPr lang="zh-CN" altLang="en-US" dirty="0"/>
            </a:p>
          </p:txBody>
        </p:sp>
        <p:grpSp>
          <p:nvGrpSpPr>
            <p:cNvPr id="20" name="组合 19"/>
            <p:cNvGrpSpPr/>
            <p:nvPr>
              <p:custDataLst>
                <p:tags r:id="rId6"/>
              </p:custDataLst>
            </p:nvPr>
          </p:nvGrpSpPr>
          <p:grpSpPr>
            <a:xfrm>
              <a:off x="6439" y="2261"/>
              <a:ext cx="10592" cy="3522"/>
              <a:chOff x="6498" y="2261"/>
              <a:chExt cx="11097" cy="3424"/>
            </a:xfrm>
          </p:grpSpPr>
          <p:pic>
            <p:nvPicPr>
              <p:cNvPr id="18" name="图片 17"/>
              <p:cNvPicPr>
                <a:picLocks noChangeAspect="1"/>
              </p:cNvPicPr>
              <p:nvPr>
                <p:custDataLst>
                  <p:tags r:id="rId7"/>
                </p:custDataLst>
              </p:nvPr>
            </p:nvPicPr>
            <p:blipFill>
              <a:blip r:embed="rId13"/>
              <a:stretch>
                <a:fillRect/>
              </a:stretch>
            </p:blipFill>
            <p:spPr>
              <a:xfrm>
                <a:off x="6498" y="2262"/>
                <a:ext cx="5621" cy="3419"/>
              </a:xfrm>
              <a:prstGeom prst="rect">
                <a:avLst/>
              </a:prstGeom>
            </p:spPr>
          </p:pic>
          <p:pic>
            <p:nvPicPr>
              <p:cNvPr id="19" name="图片 18"/>
              <p:cNvPicPr>
                <a:picLocks noChangeAspect="1"/>
              </p:cNvPicPr>
              <p:nvPr>
                <p:custDataLst>
                  <p:tags r:id="rId8"/>
                </p:custDataLst>
              </p:nvPr>
            </p:nvPicPr>
            <p:blipFill>
              <a:blip r:embed="rId14"/>
              <a:stretch>
                <a:fillRect/>
              </a:stretch>
            </p:blipFill>
            <p:spPr>
              <a:xfrm>
                <a:off x="12900" y="2261"/>
                <a:ext cx="4695" cy="3424"/>
              </a:xfrm>
              <a:prstGeom prst="rect">
                <a:avLst/>
              </a:prstGeom>
            </p:spPr>
          </p:pic>
        </p:grpSp>
      </p:grpSp>
      <p:pic>
        <p:nvPicPr>
          <p:cNvPr id="21" name="图片 2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87730" y="3646805"/>
            <a:ext cx="2862580" cy="23666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0"/>
          <p:cNvGrpSpPr/>
          <p:nvPr>
            <p:custDataLst>
              <p:tags r:id="rId1"/>
            </p:custDataLst>
          </p:nvPr>
        </p:nvGrpSpPr>
        <p:grpSpPr bwMode="auto">
          <a:xfrm>
            <a:off x="84138" y="3041650"/>
            <a:ext cx="2825750" cy="461963"/>
            <a:chOff x="127696" y="2963917"/>
            <a:chExt cx="2454281" cy="461691"/>
          </a:xfrm>
        </p:grpSpPr>
        <p:sp>
          <p:nvSpPr>
            <p:cNvPr id="3" name="文本框 51"/>
            <p:cNvSpPr txBox="1">
              <a:spLocks noChangeArrowheads="1"/>
            </p:cNvSpPr>
            <p:nvPr>
              <p:custDataLst>
                <p:tags r:id="rId38"/>
              </p:custDataLst>
            </p:nvPr>
          </p:nvSpPr>
          <p:spPr bwMode="auto">
            <a:xfrm>
              <a:off x="602210" y="3017629"/>
              <a:ext cx="1979767" cy="36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800" dirty="0">
                  <a:latin typeface="黑体" panose="02010609060101010101" charset="-122"/>
                  <a:ea typeface="黑体" panose="02010609060101010101" charset="-122"/>
                </a:rPr>
                <a:t>钢筋加工棚</a:t>
              </a:r>
            </a:p>
          </p:txBody>
        </p:sp>
        <p:cxnSp>
          <p:nvCxnSpPr>
            <p:cNvPr id="4" name="直接连接符 3"/>
            <p:cNvCxnSpPr/>
            <p:nvPr>
              <p:custDataLst>
                <p:tags r:id="rId39"/>
              </p:custDataLst>
            </p:nvPr>
          </p:nvCxnSpPr>
          <p:spPr>
            <a:xfrm>
              <a:off x="222833" y="3404982"/>
              <a:ext cx="23439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文本框 53"/>
            <p:cNvSpPr txBox="1">
              <a:spLocks noChangeArrowheads="1"/>
            </p:cNvSpPr>
            <p:nvPr>
              <p:custDataLst>
                <p:tags r:id="rId40"/>
              </p:custDataLst>
            </p:nvPr>
          </p:nvSpPr>
          <p:spPr bwMode="auto">
            <a:xfrm>
              <a:off x="127696" y="2963917"/>
              <a:ext cx="568988" cy="46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i="1">
                  <a:solidFill>
                    <a:srgbClr val="0070C0"/>
                  </a:solidFill>
                </a:rPr>
                <a:t>1.</a:t>
              </a:r>
              <a:endParaRPr lang="zh-CN" altLang="en-US" sz="2400" i="1">
                <a:solidFill>
                  <a:srgbClr val="0070C0"/>
                </a:solidFill>
              </a:endParaRPr>
            </a:p>
          </p:txBody>
        </p:sp>
      </p:grpSp>
      <p:grpSp>
        <p:nvGrpSpPr>
          <p:cNvPr id="6" name="组合 66"/>
          <p:cNvGrpSpPr/>
          <p:nvPr>
            <p:custDataLst>
              <p:tags r:id="rId2"/>
            </p:custDataLst>
          </p:nvPr>
        </p:nvGrpSpPr>
        <p:grpSpPr bwMode="auto">
          <a:xfrm>
            <a:off x="84138" y="5730875"/>
            <a:ext cx="2825750" cy="460375"/>
            <a:chOff x="127696" y="2963917"/>
            <a:chExt cx="2454281" cy="461691"/>
          </a:xfrm>
        </p:grpSpPr>
        <p:sp>
          <p:nvSpPr>
            <p:cNvPr id="7" name="文本框 67"/>
            <p:cNvSpPr txBox="1">
              <a:spLocks noChangeArrowheads="1"/>
            </p:cNvSpPr>
            <p:nvPr>
              <p:custDataLst>
                <p:tags r:id="rId35"/>
              </p:custDataLst>
            </p:nvPr>
          </p:nvSpPr>
          <p:spPr bwMode="auto">
            <a:xfrm>
              <a:off x="602210" y="3017630"/>
              <a:ext cx="1979767" cy="3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Tx/>
              </a:pPr>
              <a:r>
                <a:rPr lang="zh-CN" altLang="en-US" sz="1800" dirty="0">
                  <a:latin typeface="黑体" panose="02010609060101010101" charset="-122"/>
                  <a:ea typeface="黑体" panose="02010609060101010101" charset="-122"/>
                </a:rPr>
                <a:t>消防器材架</a:t>
              </a:r>
            </a:p>
          </p:txBody>
        </p:sp>
        <p:cxnSp>
          <p:nvCxnSpPr>
            <p:cNvPr id="8" name="直接连接符 7"/>
            <p:cNvCxnSpPr/>
            <p:nvPr>
              <p:custDataLst>
                <p:tags r:id="rId36"/>
              </p:custDataLst>
            </p:nvPr>
          </p:nvCxnSpPr>
          <p:spPr>
            <a:xfrm>
              <a:off x="222833" y="3404912"/>
              <a:ext cx="23439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9" name="文本框 69"/>
            <p:cNvSpPr txBox="1">
              <a:spLocks noChangeArrowheads="1"/>
            </p:cNvSpPr>
            <p:nvPr>
              <p:custDataLst>
                <p:tags r:id="rId37"/>
              </p:custDataLst>
            </p:nvPr>
          </p:nvSpPr>
          <p:spPr bwMode="auto">
            <a:xfrm>
              <a:off x="127696" y="2963917"/>
              <a:ext cx="568988" cy="46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i="1">
                  <a:solidFill>
                    <a:srgbClr val="0070C0"/>
                  </a:solidFill>
                </a:rPr>
                <a:t>5.</a:t>
              </a:r>
              <a:endParaRPr lang="zh-CN" altLang="en-US" sz="2400" i="1">
                <a:solidFill>
                  <a:srgbClr val="0070C0"/>
                </a:solidFill>
              </a:endParaRPr>
            </a:p>
          </p:txBody>
        </p:sp>
      </p:grpSp>
      <p:sp>
        <p:nvSpPr>
          <p:cNvPr id="10" name="object 5"/>
          <p:cNvSpPr/>
          <p:nvPr>
            <p:custDataLst>
              <p:tags r:id="rId3"/>
            </p:custDataLst>
          </p:nvPr>
        </p:nvSpPr>
        <p:spPr>
          <a:xfrm>
            <a:off x="3187700" y="1057275"/>
            <a:ext cx="2703195" cy="1897380"/>
          </a:xfrm>
          <a:prstGeom prst="rect">
            <a:avLst/>
          </a:prstGeom>
          <a:blipFill>
            <a:blip r:embed="rId4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1" name="图片 10"/>
          <p:cNvPicPr>
            <a:picLocks noChangeAspect="1"/>
          </p:cNvPicPr>
          <p:nvPr>
            <p:custDataLst>
              <p:tags r:id="rId4"/>
            </p:custDataLst>
          </p:nvPr>
        </p:nvPicPr>
        <p:blipFill>
          <a:blip r:embed="rId43" cstate="print">
            <a:extLst>
              <a:ext uri="{28A0092B-C50C-407E-A947-70E740481C1C}">
                <a14:useLocalDpi xmlns:a14="http://schemas.microsoft.com/office/drawing/2010/main"/>
              </a:ext>
            </a:extLst>
          </a:blip>
          <a:stretch>
            <a:fillRect/>
          </a:stretch>
        </p:blipFill>
        <p:spPr>
          <a:xfrm>
            <a:off x="6261100" y="1057275"/>
            <a:ext cx="2708275" cy="1907540"/>
          </a:xfrm>
          <a:prstGeom prst="rect">
            <a:avLst/>
          </a:prstGeom>
        </p:spPr>
      </p:pic>
      <p:pic>
        <p:nvPicPr>
          <p:cNvPr id="12" name="图片 11"/>
          <p:cNvPicPr>
            <a:picLocks noChangeAspect="1"/>
          </p:cNvPicPr>
          <p:nvPr>
            <p:custDataLst>
              <p:tags r:id="rId5"/>
            </p:custDataLst>
          </p:nvPr>
        </p:nvPicPr>
        <p:blipFill>
          <a:blip r:embed="rId44" cstate="print">
            <a:extLst>
              <a:ext uri="{28A0092B-C50C-407E-A947-70E740481C1C}">
                <a14:useLocalDpi xmlns:a14="http://schemas.microsoft.com/office/drawing/2010/main"/>
              </a:ext>
            </a:extLst>
          </a:blip>
          <a:stretch>
            <a:fillRect/>
          </a:stretch>
        </p:blipFill>
        <p:spPr>
          <a:xfrm>
            <a:off x="226695" y="1136650"/>
            <a:ext cx="2665730" cy="1818005"/>
          </a:xfrm>
          <a:prstGeom prst="rect">
            <a:avLst/>
          </a:prstGeom>
        </p:spPr>
      </p:pic>
      <p:grpSp>
        <p:nvGrpSpPr>
          <p:cNvPr id="13" name="组合 50"/>
          <p:cNvGrpSpPr/>
          <p:nvPr>
            <p:custDataLst>
              <p:tags r:id="rId6"/>
            </p:custDataLst>
          </p:nvPr>
        </p:nvGrpSpPr>
        <p:grpSpPr bwMode="auto">
          <a:xfrm>
            <a:off x="6143308" y="3022600"/>
            <a:ext cx="2825750" cy="460375"/>
            <a:chOff x="127696" y="2963917"/>
            <a:chExt cx="2454281" cy="460104"/>
          </a:xfrm>
        </p:grpSpPr>
        <p:sp>
          <p:nvSpPr>
            <p:cNvPr id="14" name="文本框 51"/>
            <p:cNvSpPr txBox="1">
              <a:spLocks noChangeArrowheads="1"/>
            </p:cNvSpPr>
            <p:nvPr>
              <p:custDataLst>
                <p:tags r:id="rId32"/>
              </p:custDataLst>
            </p:nvPr>
          </p:nvSpPr>
          <p:spPr bwMode="auto">
            <a:xfrm>
              <a:off x="602210" y="3017629"/>
              <a:ext cx="1979767" cy="36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800" dirty="0">
                  <a:latin typeface="黑体" panose="02010609060101010101" charset="-122"/>
                  <a:ea typeface="黑体" panose="02010609060101010101" charset="-122"/>
                </a:rPr>
                <a:t>安全防护栏杆</a:t>
              </a:r>
              <a:endParaRPr lang="zh-CN" altLang="en-US" sz="1600">
                <a:solidFill>
                  <a:srgbClr val="000000"/>
                </a:solidFill>
                <a:latin typeface="微软雅黑" panose="020B0503020204020204" charset="-122"/>
                <a:ea typeface="微软雅黑" panose="020B0503020204020204" charset="-122"/>
              </a:endParaRPr>
            </a:p>
          </p:txBody>
        </p:sp>
        <p:cxnSp>
          <p:nvCxnSpPr>
            <p:cNvPr id="15" name="直接连接符 14"/>
            <p:cNvCxnSpPr/>
            <p:nvPr>
              <p:custDataLst>
                <p:tags r:id="rId33"/>
              </p:custDataLst>
            </p:nvPr>
          </p:nvCxnSpPr>
          <p:spPr>
            <a:xfrm>
              <a:off x="222833" y="3404982"/>
              <a:ext cx="23439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6" name="文本框 53"/>
            <p:cNvSpPr txBox="1">
              <a:spLocks noChangeArrowheads="1"/>
            </p:cNvSpPr>
            <p:nvPr>
              <p:custDataLst>
                <p:tags r:id="rId34"/>
              </p:custDataLst>
            </p:nvPr>
          </p:nvSpPr>
          <p:spPr bwMode="auto">
            <a:xfrm>
              <a:off x="127696" y="2963917"/>
              <a:ext cx="568988" cy="46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i="1">
                  <a:solidFill>
                    <a:srgbClr val="0070C0"/>
                  </a:solidFill>
                </a:rPr>
                <a:t>3.</a:t>
              </a:r>
              <a:endParaRPr lang="zh-CN" altLang="en-US" sz="2400" i="1">
                <a:solidFill>
                  <a:srgbClr val="0070C0"/>
                </a:solidFill>
              </a:endParaRPr>
            </a:p>
          </p:txBody>
        </p:sp>
      </p:grpSp>
      <p:grpSp>
        <p:nvGrpSpPr>
          <p:cNvPr id="17" name="组合 50"/>
          <p:cNvGrpSpPr/>
          <p:nvPr>
            <p:custDataLst>
              <p:tags r:id="rId7"/>
            </p:custDataLst>
          </p:nvPr>
        </p:nvGrpSpPr>
        <p:grpSpPr bwMode="auto">
          <a:xfrm>
            <a:off x="3055938" y="3043555"/>
            <a:ext cx="2825750" cy="460375"/>
            <a:chOff x="127696" y="2963917"/>
            <a:chExt cx="2454281" cy="460104"/>
          </a:xfrm>
        </p:grpSpPr>
        <p:sp>
          <p:nvSpPr>
            <p:cNvPr id="18" name="文本框 51"/>
            <p:cNvSpPr txBox="1">
              <a:spLocks noChangeArrowheads="1"/>
            </p:cNvSpPr>
            <p:nvPr>
              <p:custDataLst>
                <p:tags r:id="rId29"/>
              </p:custDataLst>
            </p:nvPr>
          </p:nvSpPr>
          <p:spPr bwMode="auto">
            <a:xfrm>
              <a:off x="602210" y="3017629"/>
              <a:ext cx="1979767" cy="36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Tx/>
              </a:pPr>
              <a:r>
                <a:rPr lang="zh-CN" altLang="en-US" sz="1800" dirty="0">
                  <a:latin typeface="黑体" panose="02010609060101010101" charset="-122"/>
                  <a:ea typeface="黑体" panose="02010609060101010101" charset="-122"/>
                </a:rPr>
                <a:t>配电箱防护棚</a:t>
              </a:r>
            </a:p>
          </p:txBody>
        </p:sp>
        <p:cxnSp>
          <p:nvCxnSpPr>
            <p:cNvPr id="19" name="直接连接符 18"/>
            <p:cNvCxnSpPr/>
            <p:nvPr>
              <p:custDataLst>
                <p:tags r:id="rId30"/>
              </p:custDataLst>
            </p:nvPr>
          </p:nvCxnSpPr>
          <p:spPr>
            <a:xfrm>
              <a:off x="222833" y="3404982"/>
              <a:ext cx="23439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0" name="文本框 53"/>
            <p:cNvSpPr txBox="1">
              <a:spLocks noChangeArrowheads="1"/>
            </p:cNvSpPr>
            <p:nvPr>
              <p:custDataLst>
                <p:tags r:id="rId31"/>
              </p:custDataLst>
            </p:nvPr>
          </p:nvSpPr>
          <p:spPr bwMode="auto">
            <a:xfrm>
              <a:off x="127696" y="2963917"/>
              <a:ext cx="568988" cy="46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i="1">
                  <a:solidFill>
                    <a:srgbClr val="0070C0"/>
                  </a:solidFill>
                </a:rPr>
                <a:t>2.</a:t>
              </a:r>
              <a:endParaRPr lang="zh-CN" altLang="en-US" sz="2400" i="1">
                <a:solidFill>
                  <a:srgbClr val="0070C0"/>
                </a:solidFill>
              </a:endParaRPr>
            </a:p>
          </p:txBody>
        </p:sp>
      </p:grpSp>
      <p:pic>
        <p:nvPicPr>
          <p:cNvPr id="21" name="图片 20"/>
          <p:cNvPicPr>
            <a:picLocks noChangeAspect="1"/>
          </p:cNvPicPr>
          <p:nvPr>
            <p:custDataLst>
              <p:tags r:id="rId8"/>
            </p:custDataLst>
          </p:nvPr>
        </p:nvPicPr>
        <p:blipFill>
          <a:blip r:embed="rId45" cstate="print">
            <a:extLst>
              <a:ext uri="{28A0092B-C50C-407E-A947-70E740481C1C}">
                <a14:useLocalDpi xmlns:a14="http://schemas.microsoft.com/office/drawing/2010/main"/>
              </a:ext>
            </a:extLst>
          </a:blip>
          <a:stretch>
            <a:fillRect/>
          </a:stretch>
        </p:blipFill>
        <p:spPr>
          <a:xfrm>
            <a:off x="9339580" y="1058545"/>
            <a:ext cx="2649855" cy="1906270"/>
          </a:xfrm>
          <a:prstGeom prst="rect">
            <a:avLst/>
          </a:prstGeom>
        </p:spPr>
      </p:pic>
      <p:grpSp>
        <p:nvGrpSpPr>
          <p:cNvPr id="22" name="组合 50"/>
          <p:cNvGrpSpPr/>
          <p:nvPr>
            <p:custDataLst>
              <p:tags r:id="rId9"/>
            </p:custDataLst>
          </p:nvPr>
        </p:nvGrpSpPr>
        <p:grpSpPr bwMode="auto">
          <a:xfrm>
            <a:off x="9163368" y="3022600"/>
            <a:ext cx="2825750" cy="460375"/>
            <a:chOff x="127696" y="2963917"/>
            <a:chExt cx="2454281" cy="460104"/>
          </a:xfrm>
        </p:grpSpPr>
        <p:sp>
          <p:nvSpPr>
            <p:cNvPr id="23" name="文本框 51"/>
            <p:cNvSpPr txBox="1">
              <a:spLocks noChangeArrowheads="1"/>
            </p:cNvSpPr>
            <p:nvPr>
              <p:custDataLst>
                <p:tags r:id="rId26"/>
              </p:custDataLst>
            </p:nvPr>
          </p:nvSpPr>
          <p:spPr bwMode="auto">
            <a:xfrm>
              <a:off x="602210" y="3017629"/>
              <a:ext cx="1979767" cy="36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Tx/>
              </a:pPr>
              <a:r>
                <a:rPr lang="zh-CN" altLang="en-US" sz="1800" dirty="0">
                  <a:latin typeface="黑体" panose="02010609060101010101" charset="-122"/>
                  <a:ea typeface="黑体" panose="02010609060101010101" charset="-122"/>
                </a:rPr>
                <a:t>安全通道</a:t>
              </a:r>
            </a:p>
          </p:txBody>
        </p:sp>
        <p:cxnSp>
          <p:nvCxnSpPr>
            <p:cNvPr id="24" name="直接连接符 23"/>
            <p:cNvCxnSpPr/>
            <p:nvPr>
              <p:custDataLst>
                <p:tags r:id="rId27"/>
              </p:custDataLst>
            </p:nvPr>
          </p:nvCxnSpPr>
          <p:spPr>
            <a:xfrm>
              <a:off x="222833" y="3404982"/>
              <a:ext cx="23439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5" name="文本框 53"/>
            <p:cNvSpPr txBox="1">
              <a:spLocks noChangeArrowheads="1"/>
            </p:cNvSpPr>
            <p:nvPr>
              <p:custDataLst>
                <p:tags r:id="rId28"/>
              </p:custDataLst>
            </p:nvPr>
          </p:nvSpPr>
          <p:spPr bwMode="auto">
            <a:xfrm>
              <a:off x="127696" y="2963917"/>
              <a:ext cx="568988" cy="46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i="1">
                  <a:solidFill>
                    <a:srgbClr val="0070C0"/>
                  </a:solidFill>
                </a:rPr>
                <a:t>4.</a:t>
              </a:r>
              <a:endParaRPr lang="zh-CN" altLang="en-US" sz="2400" i="1">
                <a:solidFill>
                  <a:srgbClr val="0070C0"/>
                </a:solidFill>
              </a:endParaRPr>
            </a:p>
          </p:txBody>
        </p:sp>
      </p:grpSp>
      <p:pic>
        <p:nvPicPr>
          <p:cNvPr id="26" name="图片 25"/>
          <p:cNvPicPr>
            <a:picLocks noChangeAspect="1"/>
          </p:cNvPicPr>
          <p:nvPr>
            <p:custDataLst>
              <p:tags r:id="rId10"/>
            </p:custDataLst>
          </p:nvPr>
        </p:nvPicPr>
        <p:blipFill>
          <a:blip r:embed="rId46" cstate="print">
            <a:extLst>
              <a:ext uri="{28A0092B-C50C-407E-A947-70E740481C1C}">
                <a14:useLocalDpi xmlns:a14="http://schemas.microsoft.com/office/drawing/2010/main"/>
              </a:ext>
            </a:extLst>
          </a:blip>
          <a:stretch>
            <a:fillRect/>
          </a:stretch>
        </p:blipFill>
        <p:spPr>
          <a:xfrm>
            <a:off x="193675" y="3743325"/>
            <a:ext cx="2701290" cy="1898015"/>
          </a:xfrm>
          <a:prstGeom prst="rect">
            <a:avLst/>
          </a:prstGeom>
        </p:spPr>
      </p:pic>
      <p:pic>
        <p:nvPicPr>
          <p:cNvPr id="27" name="图片 26"/>
          <p:cNvPicPr>
            <a:picLocks noChangeAspect="1"/>
          </p:cNvPicPr>
          <p:nvPr>
            <p:custDataLst>
              <p:tags r:id="rId11"/>
            </p:custDataLst>
          </p:nvPr>
        </p:nvPicPr>
        <p:blipFill>
          <a:blip r:embed="rId47" cstate="print">
            <a:extLst>
              <a:ext uri="{28A0092B-C50C-407E-A947-70E740481C1C}">
                <a14:useLocalDpi xmlns:a14="http://schemas.microsoft.com/office/drawing/2010/main"/>
              </a:ext>
            </a:extLst>
          </a:blip>
          <a:stretch>
            <a:fillRect/>
          </a:stretch>
        </p:blipFill>
        <p:spPr>
          <a:xfrm>
            <a:off x="3187700" y="3743325"/>
            <a:ext cx="2693670" cy="1898015"/>
          </a:xfrm>
          <a:prstGeom prst="rect">
            <a:avLst/>
          </a:prstGeom>
        </p:spPr>
      </p:pic>
      <p:grpSp>
        <p:nvGrpSpPr>
          <p:cNvPr id="28" name="组合 66"/>
          <p:cNvGrpSpPr/>
          <p:nvPr>
            <p:custDataLst>
              <p:tags r:id="rId12"/>
            </p:custDataLst>
          </p:nvPr>
        </p:nvGrpSpPr>
        <p:grpSpPr bwMode="auto">
          <a:xfrm>
            <a:off x="3064828" y="5730875"/>
            <a:ext cx="2825750" cy="460375"/>
            <a:chOff x="127696" y="2963917"/>
            <a:chExt cx="2454281" cy="461691"/>
          </a:xfrm>
        </p:grpSpPr>
        <p:sp>
          <p:nvSpPr>
            <p:cNvPr id="29" name="文本框 67"/>
            <p:cNvSpPr txBox="1">
              <a:spLocks noChangeArrowheads="1"/>
            </p:cNvSpPr>
            <p:nvPr>
              <p:custDataLst>
                <p:tags r:id="rId23"/>
              </p:custDataLst>
            </p:nvPr>
          </p:nvSpPr>
          <p:spPr bwMode="auto">
            <a:xfrm>
              <a:off x="602210" y="3017630"/>
              <a:ext cx="1979767" cy="3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Tx/>
              </a:pPr>
              <a:r>
                <a:rPr lang="zh-CN" altLang="en-US" sz="1800" dirty="0">
                  <a:latin typeface="黑体" panose="02010609060101010101" charset="-122"/>
                  <a:ea typeface="黑体" panose="02010609060101010101" charset="-122"/>
                </a:rPr>
                <a:t>悬挑架防护</a:t>
              </a:r>
            </a:p>
          </p:txBody>
        </p:sp>
        <p:cxnSp>
          <p:nvCxnSpPr>
            <p:cNvPr id="30" name="直接连接符 29"/>
            <p:cNvCxnSpPr/>
            <p:nvPr>
              <p:custDataLst>
                <p:tags r:id="rId24"/>
              </p:custDataLst>
            </p:nvPr>
          </p:nvCxnSpPr>
          <p:spPr>
            <a:xfrm>
              <a:off x="222833" y="3404912"/>
              <a:ext cx="23439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1" name="文本框 69"/>
            <p:cNvSpPr txBox="1">
              <a:spLocks noChangeArrowheads="1"/>
            </p:cNvSpPr>
            <p:nvPr>
              <p:custDataLst>
                <p:tags r:id="rId25"/>
              </p:custDataLst>
            </p:nvPr>
          </p:nvSpPr>
          <p:spPr bwMode="auto">
            <a:xfrm>
              <a:off x="127696" y="2963917"/>
              <a:ext cx="568988" cy="46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i="1">
                  <a:solidFill>
                    <a:srgbClr val="0070C0"/>
                  </a:solidFill>
                </a:rPr>
                <a:t>6.</a:t>
              </a:r>
              <a:endParaRPr lang="zh-CN" altLang="en-US" sz="2400" i="1">
                <a:solidFill>
                  <a:srgbClr val="0070C0"/>
                </a:solidFill>
              </a:endParaRPr>
            </a:p>
          </p:txBody>
        </p:sp>
      </p:grpSp>
      <p:pic>
        <p:nvPicPr>
          <p:cNvPr id="32" name="图片 31"/>
          <p:cNvPicPr>
            <a:picLocks noChangeAspect="1"/>
          </p:cNvPicPr>
          <p:nvPr>
            <p:custDataLst>
              <p:tags r:id="rId13"/>
            </p:custDataLst>
          </p:nvPr>
        </p:nvPicPr>
        <p:blipFill>
          <a:blip r:embed="rId48"/>
          <a:stretch>
            <a:fillRect/>
          </a:stretch>
        </p:blipFill>
        <p:spPr>
          <a:xfrm>
            <a:off x="6252845" y="3743325"/>
            <a:ext cx="2698750" cy="1897380"/>
          </a:xfrm>
          <a:prstGeom prst="rect">
            <a:avLst/>
          </a:prstGeom>
        </p:spPr>
      </p:pic>
      <p:grpSp>
        <p:nvGrpSpPr>
          <p:cNvPr id="33" name="组合 66"/>
          <p:cNvGrpSpPr/>
          <p:nvPr>
            <p:custDataLst>
              <p:tags r:id="rId14"/>
            </p:custDataLst>
          </p:nvPr>
        </p:nvGrpSpPr>
        <p:grpSpPr bwMode="auto">
          <a:xfrm>
            <a:off x="6125528" y="5730875"/>
            <a:ext cx="2825750" cy="460375"/>
            <a:chOff x="127696" y="2963917"/>
            <a:chExt cx="2454281" cy="461691"/>
          </a:xfrm>
        </p:grpSpPr>
        <p:sp>
          <p:nvSpPr>
            <p:cNvPr id="34" name="文本框 67"/>
            <p:cNvSpPr txBox="1">
              <a:spLocks noChangeArrowheads="1"/>
            </p:cNvSpPr>
            <p:nvPr>
              <p:custDataLst>
                <p:tags r:id="rId20"/>
              </p:custDataLst>
            </p:nvPr>
          </p:nvSpPr>
          <p:spPr bwMode="auto">
            <a:xfrm>
              <a:off x="602210" y="3017630"/>
              <a:ext cx="1979767" cy="3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800" dirty="0">
                  <a:latin typeface="黑体" panose="02010609060101010101" charset="-122"/>
                  <a:ea typeface="黑体" panose="02010609060101010101" charset="-122"/>
                </a:rPr>
                <a:t>消防管安装</a:t>
              </a:r>
            </a:p>
          </p:txBody>
        </p:sp>
        <p:cxnSp>
          <p:nvCxnSpPr>
            <p:cNvPr id="35" name="直接连接符 34"/>
            <p:cNvCxnSpPr/>
            <p:nvPr>
              <p:custDataLst>
                <p:tags r:id="rId21"/>
              </p:custDataLst>
            </p:nvPr>
          </p:nvCxnSpPr>
          <p:spPr>
            <a:xfrm>
              <a:off x="222833" y="3404912"/>
              <a:ext cx="23439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6" name="文本框 69"/>
            <p:cNvSpPr txBox="1">
              <a:spLocks noChangeArrowheads="1"/>
            </p:cNvSpPr>
            <p:nvPr>
              <p:custDataLst>
                <p:tags r:id="rId22"/>
              </p:custDataLst>
            </p:nvPr>
          </p:nvSpPr>
          <p:spPr bwMode="auto">
            <a:xfrm>
              <a:off x="127696" y="2963917"/>
              <a:ext cx="568988" cy="46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i="1">
                  <a:solidFill>
                    <a:srgbClr val="0070C0"/>
                  </a:solidFill>
                </a:rPr>
                <a:t>7.</a:t>
              </a:r>
              <a:endParaRPr lang="zh-CN" altLang="en-US" sz="2400" i="1">
                <a:solidFill>
                  <a:srgbClr val="0070C0"/>
                </a:solidFill>
              </a:endParaRPr>
            </a:p>
          </p:txBody>
        </p:sp>
      </p:grpSp>
      <p:grpSp>
        <p:nvGrpSpPr>
          <p:cNvPr id="41" name="组合 66"/>
          <p:cNvGrpSpPr/>
          <p:nvPr>
            <p:custDataLst>
              <p:tags r:id="rId15"/>
            </p:custDataLst>
          </p:nvPr>
        </p:nvGrpSpPr>
        <p:grpSpPr bwMode="auto">
          <a:xfrm>
            <a:off x="9050338" y="5731510"/>
            <a:ext cx="2825750" cy="460375"/>
            <a:chOff x="127696" y="2963917"/>
            <a:chExt cx="2454281" cy="461691"/>
          </a:xfrm>
        </p:grpSpPr>
        <p:sp>
          <p:nvSpPr>
            <p:cNvPr id="42" name="文本框 67"/>
            <p:cNvSpPr txBox="1">
              <a:spLocks noChangeArrowheads="1"/>
            </p:cNvSpPr>
            <p:nvPr>
              <p:custDataLst>
                <p:tags r:id="rId17"/>
              </p:custDataLst>
            </p:nvPr>
          </p:nvSpPr>
          <p:spPr bwMode="auto">
            <a:xfrm>
              <a:off x="602210" y="3017630"/>
              <a:ext cx="1979767" cy="3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Tx/>
                <a:buSzTx/>
                <a:buFontTx/>
              </a:pPr>
              <a:r>
                <a:rPr lang="zh-CN" altLang="en-US" sz="1800" dirty="0">
                  <a:latin typeface="黑体" panose="02010609060101010101" charset="-122"/>
                  <a:ea typeface="黑体" panose="02010609060101010101" charset="-122"/>
                </a:rPr>
                <a:t>现场标准化防护</a:t>
              </a:r>
            </a:p>
          </p:txBody>
        </p:sp>
        <p:cxnSp>
          <p:nvCxnSpPr>
            <p:cNvPr id="43" name="直接连接符 42"/>
            <p:cNvCxnSpPr/>
            <p:nvPr>
              <p:custDataLst>
                <p:tags r:id="rId18"/>
              </p:custDataLst>
            </p:nvPr>
          </p:nvCxnSpPr>
          <p:spPr>
            <a:xfrm>
              <a:off x="222833" y="3404912"/>
              <a:ext cx="23439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4" name="文本框 69"/>
            <p:cNvSpPr txBox="1">
              <a:spLocks noChangeArrowheads="1"/>
            </p:cNvSpPr>
            <p:nvPr>
              <p:custDataLst>
                <p:tags r:id="rId19"/>
              </p:custDataLst>
            </p:nvPr>
          </p:nvSpPr>
          <p:spPr bwMode="auto">
            <a:xfrm>
              <a:off x="127696" y="2963917"/>
              <a:ext cx="568988" cy="46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i="1">
                  <a:solidFill>
                    <a:srgbClr val="0070C0"/>
                  </a:solidFill>
                </a:rPr>
                <a:t>8.</a:t>
              </a:r>
              <a:endParaRPr lang="zh-CN" altLang="en-US" sz="2400" i="1">
                <a:solidFill>
                  <a:srgbClr val="0070C0"/>
                </a:solidFill>
              </a:endParaRPr>
            </a:p>
          </p:txBody>
        </p:sp>
      </p:grpSp>
      <p:pic>
        <p:nvPicPr>
          <p:cNvPr id="37" name="图片 36" descr="12"/>
          <p:cNvPicPr>
            <a:picLocks noChangeAspect="1"/>
          </p:cNvPicPr>
          <p:nvPr>
            <p:custDataLst>
              <p:tags r:id="rId16"/>
            </p:custDataLst>
          </p:nvPr>
        </p:nvPicPr>
        <p:blipFill>
          <a:blip r:embed="rId49" cstate="print">
            <a:extLst>
              <a:ext uri="{28A0092B-C50C-407E-A947-70E740481C1C}">
                <a14:useLocalDpi xmlns:a14="http://schemas.microsoft.com/office/drawing/2010/main"/>
              </a:ext>
            </a:extLst>
          </a:blip>
          <a:stretch>
            <a:fillRect/>
          </a:stretch>
        </p:blipFill>
        <p:spPr>
          <a:xfrm>
            <a:off x="9323705" y="3743960"/>
            <a:ext cx="2705100" cy="1897380"/>
          </a:xfrm>
          <a:prstGeom prst="rect">
            <a:avLst/>
          </a:prstGeom>
        </p:spPr>
      </p:pic>
      <p:sp>
        <p:nvSpPr>
          <p:cNvPr id="38" name="文本框 4"/>
          <p:cNvSpPr txBox="1"/>
          <p:nvPr/>
        </p:nvSpPr>
        <p:spPr>
          <a:xfrm>
            <a:off x="1619250" y="287338"/>
            <a:ext cx="29260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安全文明管理标准化</a:t>
            </a:r>
            <a:endParaRPr lang="zh-CN" altLang="en-US" b="1" dirty="0">
              <a:latin typeface="微软雅黑" panose="020B0503020204020204" charset="-122"/>
              <a:ea typeface="微软雅黑" panose="020B050302020402020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7158724" y="2354632"/>
            <a:ext cx="3990711" cy="34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None/>
            </a:pPr>
            <a:r>
              <a:rPr kumimoji="1" lang="zh-CN" altLang="en-US" sz="22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公司简介</a:t>
            </a:r>
          </a:p>
        </p:txBody>
      </p:sp>
      <p:sp>
        <p:nvSpPr>
          <p:cNvPr id="3" name="内容占位符 2"/>
          <p:cNvSpPr txBox="1"/>
          <p:nvPr/>
        </p:nvSpPr>
        <p:spPr>
          <a:xfrm>
            <a:off x="7158724" y="3067326"/>
            <a:ext cx="3990711" cy="34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None/>
            </a:pPr>
            <a:r>
              <a:rPr kumimoji="1" lang="zh-CN" altLang="en-US" sz="22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项目概况</a:t>
            </a:r>
          </a:p>
        </p:txBody>
      </p:sp>
      <p:sp>
        <p:nvSpPr>
          <p:cNvPr id="4" name="内容占位符 2"/>
          <p:cNvSpPr txBox="1"/>
          <p:nvPr>
            <p:custDataLst>
              <p:tags r:id="rId1"/>
            </p:custDataLst>
          </p:nvPr>
        </p:nvSpPr>
        <p:spPr>
          <a:xfrm>
            <a:off x="7158724" y="3780019"/>
            <a:ext cx="3990711" cy="34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None/>
            </a:pPr>
            <a:r>
              <a:rPr kumimoji="1" lang="zh-CN" altLang="en-US" sz="22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拟观摩展示整体情况</a:t>
            </a:r>
          </a:p>
        </p:txBody>
      </p:sp>
      <p:grpSp>
        <p:nvGrpSpPr>
          <p:cNvPr id="5" name="组合 5"/>
          <p:cNvGrpSpPr>
            <a:grpSpLocks noChangeAspect="1"/>
          </p:cNvGrpSpPr>
          <p:nvPr>
            <p:custDataLst>
              <p:tags r:id="rId2"/>
            </p:custDataLst>
          </p:nvPr>
        </p:nvGrpSpPr>
        <p:grpSpPr>
          <a:xfrm>
            <a:off x="6459339" y="3716527"/>
            <a:ext cx="476068" cy="476068"/>
            <a:chOff x="4788024" y="1275213"/>
            <a:chExt cx="432048" cy="432048"/>
          </a:xfrm>
        </p:grpSpPr>
        <p:sp>
          <p:nvSpPr>
            <p:cNvPr id="6" name="椭圆 65"/>
            <p:cNvSpPr>
              <a:spLocks noChangeArrowheads="1"/>
            </p:cNvSpPr>
            <p:nvPr>
              <p:custDataLst>
                <p:tags r:id="rId11"/>
              </p:custDataLst>
            </p:nvPr>
          </p:nvSpPr>
          <p:spPr bwMode="auto">
            <a:xfrm>
              <a:off x="4788024" y="1275213"/>
              <a:ext cx="432048" cy="432048"/>
            </a:xfrm>
            <a:prstGeom prst="ellipse">
              <a:avLst/>
            </a:prstGeom>
            <a:solidFill>
              <a:schemeClr val="accent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 name="Freeform 110"/>
            <p:cNvSpPr>
              <a:spLocks noChangeArrowheads="1"/>
            </p:cNvSpPr>
            <p:nvPr>
              <p:custDataLst>
                <p:tags r:id="rId12"/>
              </p:custDataLst>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8" name="组合 3"/>
          <p:cNvGrpSpPr>
            <a:grpSpLocks noChangeAspect="1"/>
          </p:cNvGrpSpPr>
          <p:nvPr/>
        </p:nvGrpSpPr>
        <p:grpSpPr>
          <a:xfrm>
            <a:off x="6459339" y="2290707"/>
            <a:ext cx="476933" cy="476934"/>
            <a:chOff x="3491880" y="1274820"/>
            <a:chExt cx="432833" cy="432834"/>
          </a:xfrm>
        </p:grpSpPr>
        <p:sp>
          <p:nvSpPr>
            <p:cNvPr id="9" name="椭圆 8"/>
            <p:cNvSpPr>
              <a:spLocks noChangeArrowheads="1"/>
            </p:cNvSpPr>
            <p:nvPr/>
          </p:nvSpPr>
          <p:spPr bwMode="auto">
            <a:xfrm>
              <a:off x="3491880" y="1274820"/>
              <a:ext cx="432833" cy="432834"/>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1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11" name="组合 4"/>
          <p:cNvGrpSpPr>
            <a:grpSpLocks noChangeAspect="1"/>
          </p:cNvGrpSpPr>
          <p:nvPr/>
        </p:nvGrpSpPr>
        <p:grpSpPr>
          <a:xfrm>
            <a:off x="6459339" y="3003401"/>
            <a:ext cx="476933" cy="476934"/>
            <a:chOff x="4139952" y="1274820"/>
            <a:chExt cx="432833" cy="432834"/>
          </a:xfrm>
        </p:grpSpPr>
        <p:sp>
          <p:nvSpPr>
            <p:cNvPr id="12" name="椭圆 16"/>
            <p:cNvSpPr>
              <a:spLocks noChangeArrowheads="1"/>
            </p:cNvSpPr>
            <p:nvPr/>
          </p:nvSpPr>
          <p:spPr bwMode="auto">
            <a:xfrm>
              <a:off x="4139952" y="1274820"/>
              <a:ext cx="432833" cy="432834"/>
            </a:xfrm>
            <a:prstGeom prst="ellipse">
              <a:avLst/>
            </a:prstGeom>
            <a:solidFill>
              <a:srgbClr val="00A0DC"/>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1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25" name="组合 6"/>
          <p:cNvGrpSpPr>
            <a:grpSpLocks noChangeAspect="1"/>
          </p:cNvGrpSpPr>
          <p:nvPr>
            <p:custDataLst>
              <p:tags r:id="rId3"/>
            </p:custDataLst>
          </p:nvPr>
        </p:nvGrpSpPr>
        <p:grpSpPr>
          <a:xfrm>
            <a:off x="6459340" y="5141048"/>
            <a:ext cx="476068" cy="476934"/>
            <a:chOff x="6084168" y="1274820"/>
            <a:chExt cx="432048" cy="432834"/>
          </a:xfrm>
        </p:grpSpPr>
        <p:sp>
          <p:nvSpPr>
            <p:cNvPr id="26" name="椭圆 22"/>
            <p:cNvSpPr>
              <a:spLocks noChangeArrowheads="1"/>
            </p:cNvSpPr>
            <p:nvPr>
              <p:custDataLst>
                <p:tags r:id="rId9"/>
              </p:custDataLst>
            </p:nvPr>
          </p:nvSpPr>
          <p:spPr bwMode="auto">
            <a:xfrm>
              <a:off x="6084168" y="1274820"/>
              <a:ext cx="432048" cy="432834"/>
            </a:xfrm>
            <a:prstGeom prst="ellipse">
              <a:avLst/>
            </a:prstGeom>
            <a:solidFill>
              <a:schemeClr val="accent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27" name="Freeform 59"/>
            <p:cNvSpPr>
              <a:spLocks noChangeArrowheads="1"/>
            </p:cNvSpPr>
            <p:nvPr>
              <p:custDataLst>
                <p:tags r:id="rId10"/>
              </p:custDataLst>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28" name="组合 8"/>
          <p:cNvGrpSpPr>
            <a:grpSpLocks noChangeAspect="1"/>
          </p:cNvGrpSpPr>
          <p:nvPr>
            <p:custDataLst>
              <p:tags r:id="rId4"/>
            </p:custDataLst>
          </p:nvPr>
        </p:nvGrpSpPr>
        <p:grpSpPr>
          <a:xfrm>
            <a:off x="6459339" y="4428787"/>
            <a:ext cx="476068" cy="476069"/>
            <a:chOff x="5436096" y="1274820"/>
            <a:chExt cx="432833" cy="432834"/>
          </a:xfrm>
        </p:grpSpPr>
        <p:sp>
          <p:nvSpPr>
            <p:cNvPr id="29" name="椭圆 28"/>
            <p:cNvSpPr>
              <a:spLocks noChangeArrowheads="1"/>
            </p:cNvSpPr>
            <p:nvPr>
              <p:custDataLst>
                <p:tags r:id="rId7"/>
              </p:custDataLst>
            </p:nvPr>
          </p:nvSpPr>
          <p:spPr bwMode="auto">
            <a:xfrm>
              <a:off x="5436096" y="1274820"/>
              <a:ext cx="432833" cy="432834"/>
            </a:xfrm>
            <a:prstGeom prst="ellipse">
              <a:avLst/>
            </a:pr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32" name="Freeform 16"/>
            <p:cNvSpPr>
              <a:spLocks noChangeArrowheads="1"/>
            </p:cNvSpPr>
            <p:nvPr>
              <p:custDataLst>
                <p:tags r:id="rId8"/>
              </p:custDataLst>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sp>
        <p:nvSpPr>
          <p:cNvPr id="33" name="内容占位符 2"/>
          <p:cNvSpPr txBox="1"/>
          <p:nvPr>
            <p:custDataLst>
              <p:tags r:id="rId5"/>
            </p:custDataLst>
          </p:nvPr>
        </p:nvSpPr>
        <p:spPr>
          <a:xfrm>
            <a:off x="7158724" y="4492712"/>
            <a:ext cx="3990711" cy="34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None/>
            </a:pPr>
            <a:r>
              <a:rPr kumimoji="1" lang="zh-CN" altLang="en-US" sz="2200" b="1"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拟展示观摩普通及特色亮点</a:t>
            </a:r>
            <a:endParaRPr kumimoji="1" lang="zh-CN" altLang="en-US" sz="22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34" name="内容占位符 2"/>
          <p:cNvSpPr txBox="1"/>
          <p:nvPr>
            <p:custDataLst>
              <p:tags r:id="rId6"/>
            </p:custDataLst>
          </p:nvPr>
        </p:nvSpPr>
        <p:spPr>
          <a:xfrm>
            <a:off x="7158724" y="5205405"/>
            <a:ext cx="3990711" cy="34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None/>
            </a:pPr>
            <a:r>
              <a:rPr kumimoji="1" lang="zh-CN" altLang="en-US" sz="2200" b="1"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拟展示观摩核心亮点</a:t>
            </a:r>
            <a:endParaRPr kumimoji="1" lang="zh-CN" altLang="en-US" sz="22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35" name="图片 34" descr="F:/无锡梁溪科技城EPC/009项目文件/梁溪科技城效果图/科技城效果图 (5).jpg科技城效果图 (5)"/>
          <p:cNvPicPr>
            <a:picLocks noChangeAspect="1"/>
          </p:cNvPicPr>
          <p:nvPr/>
        </p:nvPicPr>
        <p:blipFill>
          <a:blip r:embed="rId14" cstate="print">
            <a:alphaModFix amt="80000"/>
            <a:extLst>
              <a:ext uri="{28A0092B-C50C-407E-A947-70E740481C1C}">
                <a14:useLocalDpi xmlns:a14="http://schemas.microsoft.com/office/drawing/2010/main"/>
              </a:ext>
            </a:extLst>
          </a:blip>
          <a:srcRect/>
          <a:stretch>
            <a:fillRect/>
          </a:stretch>
        </p:blipFill>
        <p:spPr>
          <a:xfrm>
            <a:off x="2040890" y="1824355"/>
            <a:ext cx="3829685" cy="4260850"/>
          </a:xfrm>
          <a:prstGeom prst="roundRect">
            <a:avLst/>
          </a:prstGeom>
          <a:effectLst>
            <a:outerShdw blurRad="50800" dist="38100" dir="2700000" algn="tl" rotWithShape="0">
              <a:prstClr val="black">
                <a:alpha val="40000"/>
              </a:prstClr>
            </a:outerShdw>
            <a:softEdge rad="63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员工空间幸福化</a:t>
            </a:r>
            <a:endParaRPr lang="zh-CN" altLang="en-US" b="1" dirty="0">
              <a:latin typeface="微软雅黑" panose="020B0503020204020204" charset="-122"/>
              <a:ea typeface="微软雅黑" panose="020B0503020204020204" charset="-122"/>
              <a:sym typeface="+mn-ea"/>
            </a:endParaRPr>
          </a:p>
        </p:txBody>
      </p:sp>
      <p:pic>
        <p:nvPicPr>
          <p:cNvPr id="3" name="图片 14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077335" y="864235"/>
            <a:ext cx="3515995" cy="2594610"/>
          </a:xfrm>
          <a:prstGeom prst="rect">
            <a:avLst/>
          </a:prstGeom>
          <a:noFill/>
          <a:ln w="9525">
            <a:noFill/>
          </a:ln>
        </p:spPr>
      </p:pic>
      <p:sp>
        <p:nvSpPr>
          <p:cNvPr id="31" name="文本框 30"/>
          <p:cNvSpPr txBox="1"/>
          <p:nvPr>
            <p:custDataLst>
              <p:tags r:id="rId1"/>
            </p:custDataLst>
          </p:nvPr>
        </p:nvSpPr>
        <p:spPr>
          <a:xfrm>
            <a:off x="4730750" y="3458845"/>
            <a:ext cx="2107565" cy="36830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淋浴设施</a:t>
            </a:r>
          </a:p>
        </p:txBody>
      </p:sp>
      <p:sp>
        <p:nvSpPr>
          <p:cNvPr id="19" name="文本框 18"/>
          <p:cNvSpPr txBox="1"/>
          <p:nvPr>
            <p:custDataLst>
              <p:tags r:id="rId2"/>
            </p:custDataLst>
          </p:nvPr>
        </p:nvSpPr>
        <p:spPr>
          <a:xfrm>
            <a:off x="1096982" y="3488690"/>
            <a:ext cx="2191632" cy="439658"/>
          </a:xfrm>
          <a:prstGeom prst="rect">
            <a:avLst/>
          </a:prstGeom>
          <a:noFill/>
        </p:spPr>
        <p:txBody>
          <a:bodyPr wrap="square" rtlCol="0" anchor="t">
            <a:noAutofit/>
          </a:bodyPr>
          <a:lstStyle/>
          <a:p>
            <a:pPr algn="ctr">
              <a:buClrTx/>
              <a:buSzTx/>
              <a:buFontTx/>
            </a:pPr>
            <a:r>
              <a:rPr lang="en-US" altLang="zh-CN" sz="1800" dirty="0">
                <a:latin typeface="黑体" panose="02010609060101010101" charset="-122"/>
                <a:ea typeface="黑体" panose="02010609060101010101" charset="-122"/>
                <a:cs typeface="黑体" panose="02010609060101010101" charset="-122"/>
                <a:sym typeface="+mn-ea"/>
              </a:rPr>
              <a:t>  </a:t>
            </a:r>
            <a:r>
              <a:rPr lang="zh-CN" sz="1800" dirty="0">
                <a:latin typeface="黑体" panose="02010609060101010101" charset="-122"/>
                <a:ea typeface="黑体" panose="02010609060101010101" charset="-122"/>
                <a:cs typeface="黑体" panose="02010609060101010101" charset="-122"/>
                <a:sym typeface="+mn-ea"/>
              </a:rPr>
              <a:t>一体式充电柜</a:t>
            </a:r>
          </a:p>
        </p:txBody>
      </p:sp>
      <p:pic>
        <p:nvPicPr>
          <p:cNvPr id="22" name="图片 21" descr="一体式充电柜"/>
          <p:cNvPicPr>
            <a:picLocks noChangeAspect="1"/>
          </p:cNvPicPr>
          <p:nvPr>
            <p:custDataLst>
              <p:tags r:id="rId3"/>
            </p:custDataLst>
          </p:nvPr>
        </p:nvPicPr>
        <p:blipFill>
          <a:blip r:embed="rId13" cstate="print">
            <a:extLst>
              <a:ext uri="{28A0092B-C50C-407E-A947-70E740481C1C}">
                <a14:useLocalDpi xmlns:a14="http://schemas.microsoft.com/office/drawing/2010/main"/>
              </a:ext>
            </a:extLst>
          </a:blip>
          <a:stretch>
            <a:fillRect/>
          </a:stretch>
        </p:blipFill>
        <p:spPr>
          <a:xfrm rot="5400000">
            <a:off x="1142365" y="708660"/>
            <a:ext cx="2594610" cy="2905760"/>
          </a:xfrm>
          <a:prstGeom prst="rect">
            <a:avLst/>
          </a:prstGeom>
        </p:spPr>
      </p:pic>
      <p:pic>
        <p:nvPicPr>
          <p:cNvPr id="29" name="图片 28"/>
          <p:cNvPicPr>
            <a:picLocks noChangeAspect="1"/>
          </p:cNvPicPr>
          <p:nvPr>
            <p:custDataLst>
              <p:tags r:id="rId4"/>
            </p:custDataLst>
          </p:nvPr>
        </p:nvPicPr>
        <p:blipFill>
          <a:blip r:embed="rId14"/>
          <a:stretch>
            <a:fillRect/>
          </a:stretch>
        </p:blipFill>
        <p:spPr bwMode="auto">
          <a:xfrm flipV="1">
            <a:off x="986790" y="3957955"/>
            <a:ext cx="2905760" cy="2418080"/>
          </a:xfrm>
          <a:prstGeom prst="rect">
            <a:avLst/>
          </a:prstGeom>
        </p:spPr>
      </p:pic>
      <p:sp>
        <p:nvSpPr>
          <p:cNvPr id="30" name="文本框 29"/>
          <p:cNvSpPr txBox="1"/>
          <p:nvPr>
            <p:custDataLst>
              <p:tags r:id="rId5"/>
            </p:custDataLst>
          </p:nvPr>
        </p:nvSpPr>
        <p:spPr>
          <a:xfrm>
            <a:off x="1226820" y="6419850"/>
            <a:ext cx="2425700" cy="572770"/>
          </a:xfrm>
          <a:prstGeom prst="rect">
            <a:avLst/>
          </a:prstGeom>
          <a:noFill/>
        </p:spPr>
        <p:txBody>
          <a:bodyPr wrap="square" rtlCol="0" anchor="t">
            <a:noAutofit/>
          </a:bodyPr>
          <a:lstStyle/>
          <a:p>
            <a:pPr algn="l">
              <a:buClrTx/>
              <a:buSzTx/>
              <a:buFontTx/>
            </a:pPr>
            <a:r>
              <a:rPr lang="en-US" altLang="zh-CN" sz="1800" dirty="0">
                <a:latin typeface="黑体" panose="02010609060101010101" charset="-122"/>
                <a:ea typeface="黑体" panose="02010609060101010101" charset="-122"/>
                <a:cs typeface="黑体" panose="02010609060101010101" charset="-122"/>
                <a:sym typeface="+mn-ea"/>
              </a:rPr>
              <a:t>    </a:t>
            </a:r>
            <a:r>
              <a:rPr lang="zh-CN" altLang="en-US" sz="1800" dirty="0">
                <a:latin typeface="黑体" panose="02010609060101010101" charset="-122"/>
                <a:ea typeface="黑体" panose="02010609060101010101" charset="-122"/>
                <a:cs typeface="黑体" panose="02010609060101010101" charset="-122"/>
                <a:sym typeface="+mn-ea"/>
              </a:rPr>
              <a:t>USB墙体插座</a:t>
            </a:r>
          </a:p>
        </p:txBody>
      </p:sp>
      <p:pic>
        <p:nvPicPr>
          <p:cNvPr id="2" name="图片 1" descr="/private/var/folders/sz/zp77ytp12b7747cqsnh12lhr0000gn/T/com.kingsoft.wpsoffice.mac/picturecompress_20241122151241/output_1.jpgoutput_1"/>
          <p:cNvPicPr>
            <a:picLocks noChangeAspect="1"/>
          </p:cNvPicPr>
          <p:nvPr>
            <p:custDataLst>
              <p:tags r:id="rId6"/>
            </p:custDataLst>
          </p:nvPr>
        </p:nvPicPr>
        <p:blipFill>
          <a:blip r:embed="rId15" cstate="print">
            <a:extLst>
              <a:ext uri="{28A0092B-C50C-407E-A947-70E740481C1C}">
                <a14:useLocalDpi xmlns:a14="http://schemas.microsoft.com/office/drawing/2010/main"/>
              </a:ext>
            </a:extLst>
          </a:blip>
          <a:stretch>
            <a:fillRect/>
          </a:stretch>
        </p:blipFill>
        <p:spPr>
          <a:xfrm>
            <a:off x="4077335" y="3957955"/>
            <a:ext cx="3515995" cy="2418080"/>
          </a:xfrm>
          <a:prstGeom prst="rect">
            <a:avLst/>
          </a:prstGeom>
        </p:spPr>
      </p:pic>
      <p:pic>
        <p:nvPicPr>
          <p:cNvPr id="18" name="图片 17"/>
          <p:cNvPicPr>
            <a:picLocks noChangeAspect="1"/>
          </p:cNvPicPr>
          <p:nvPr>
            <p:custDataLst>
              <p:tags r:id="rId7"/>
            </p:custDataLst>
          </p:nvPr>
        </p:nvPicPr>
        <p:blipFill>
          <a:blip r:embed="rId16"/>
          <a:stretch>
            <a:fillRect/>
          </a:stretch>
        </p:blipFill>
        <p:spPr>
          <a:xfrm>
            <a:off x="7898765" y="864235"/>
            <a:ext cx="3377565" cy="2564765"/>
          </a:xfrm>
          <a:prstGeom prst="rect">
            <a:avLst/>
          </a:prstGeom>
        </p:spPr>
      </p:pic>
      <p:sp>
        <p:nvSpPr>
          <p:cNvPr id="36" name="文本框 35"/>
          <p:cNvSpPr txBox="1"/>
          <p:nvPr>
            <p:custDataLst>
              <p:tags r:id="rId8"/>
            </p:custDataLst>
          </p:nvPr>
        </p:nvSpPr>
        <p:spPr>
          <a:xfrm>
            <a:off x="8280400" y="3429000"/>
            <a:ext cx="2614295" cy="368300"/>
          </a:xfrm>
          <a:prstGeom prst="rect">
            <a:avLst/>
          </a:prstGeom>
          <a:noFill/>
        </p:spPr>
        <p:txBody>
          <a:bodyPr wrap="square">
            <a:spAutoFit/>
          </a:bodyPr>
          <a:lstStyle/>
          <a:p>
            <a:pPr algn="ctr"/>
            <a:r>
              <a:rPr kumimoji="0" lang="zh-CN" altLang="en-US" b="0" i="0" kern="1200" cap="none" spc="0" normalizeH="0" baseline="0" noProof="0" dirty="0">
                <a:solidFill>
                  <a:srgbClr val="000000"/>
                </a:solidFill>
                <a:latin typeface="黑体" panose="02010609060101010101" charset="-122"/>
                <a:ea typeface="黑体" panose="02010609060101010101" charset="-122"/>
                <a:cs typeface="+mn-cs"/>
                <a:sym typeface="Arial" panose="020B0604020202020204" pitchFamily="34" charset="0"/>
              </a:rPr>
              <a:t>可周转定型晾衣棚</a:t>
            </a:r>
            <a:endParaRPr lang="zh-CN" altLang="en-US" dirty="0"/>
          </a:p>
        </p:txBody>
      </p:sp>
      <p:sp>
        <p:nvSpPr>
          <p:cNvPr id="9" name="文本框 8"/>
          <p:cNvSpPr txBox="1"/>
          <p:nvPr>
            <p:custDataLst>
              <p:tags r:id="rId9"/>
            </p:custDataLst>
          </p:nvPr>
        </p:nvSpPr>
        <p:spPr>
          <a:xfrm>
            <a:off x="4731385" y="6390005"/>
            <a:ext cx="2425700" cy="356870"/>
          </a:xfrm>
          <a:prstGeom prst="rect">
            <a:avLst/>
          </a:prstGeom>
          <a:noFill/>
        </p:spPr>
        <p:txBody>
          <a:bodyPr wrap="square" rtlCol="0" anchor="t">
            <a:noAutofit/>
          </a:bodyPr>
          <a:lstStyle/>
          <a:p>
            <a:pPr algn="l">
              <a:buClrTx/>
              <a:buSzTx/>
              <a:buFontTx/>
            </a:pPr>
            <a:r>
              <a:rPr lang="en-US" altLang="zh-CN" sz="1800" dirty="0">
                <a:latin typeface="黑体" panose="02010609060101010101" charset="-122"/>
                <a:ea typeface="黑体" panose="02010609060101010101" charset="-122"/>
                <a:cs typeface="黑体" panose="02010609060101010101" charset="-122"/>
                <a:sym typeface="+mn-ea"/>
              </a:rPr>
              <a:t>    </a:t>
            </a:r>
            <a:r>
              <a:rPr lang="zh-CN" altLang="en-US" sz="1800" dirty="0">
                <a:latin typeface="黑体" panose="02010609060101010101" charset="-122"/>
                <a:ea typeface="黑体" panose="02010609060101010101" charset="-122"/>
                <a:cs typeface="黑体" panose="02010609060101010101" charset="-122"/>
                <a:sym typeface="+mn-ea"/>
              </a:rPr>
              <a:t>文体活动室</a:t>
            </a:r>
          </a:p>
        </p:txBody>
      </p:sp>
      <p:pic>
        <p:nvPicPr>
          <p:cNvPr id="20" name="图片 19" descr="/private/var/folders/sz/zp77ytp12b7747cqsnh12lhr0000gn/T/com.kingsoft.wpsoffice.mac/picturecompress_20241127222546/output_1.pngoutput_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98765" y="3957955"/>
            <a:ext cx="3463290" cy="2418080"/>
          </a:xfrm>
          <a:prstGeom prst="rect">
            <a:avLst/>
          </a:prstGeom>
        </p:spPr>
      </p:pic>
      <p:sp>
        <p:nvSpPr>
          <p:cNvPr id="10" name="文本框 9"/>
          <p:cNvSpPr txBox="1"/>
          <p:nvPr>
            <p:custDataLst>
              <p:tags r:id="rId10"/>
            </p:custDataLst>
          </p:nvPr>
        </p:nvSpPr>
        <p:spPr>
          <a:xfrm>
            <a:off x="8623300" y="6376035"/>
            <a:ext cx="2425700" cy="356870"/>
          </a:xfrm>
          <a:prstGeom prst="rect">
            <a:avLst/>
          </a:prstGeom>
          <a:noFill/>
        </p:spPr>
        <p:txBody>
          <a:bodyPr wrap="square" rtlCol="0" anchor="t">
            <a:noAutofit/>
          </a:bodyPr>
          <a:lstStyle/>
          <a:p>
            <a:pPr algn="l">
              <a:buClrTx/>
              <a:buSzTx/>
              <a:buFontTx/>
            </a:pPr>
            <a:r>
              <a:rPr lang="en-US" altLang="zh-CN" sz="1800" dirty="0">
                <a:latin typeface="黑体" panose="02010609060101010101" charset="-122"/>
                <a:ea typeface="黑体" panose="02010609060101010101" charset="-122"/>
                <a:cs typeface="黑体" panose="02010609060101010101" charset="-122"/>
                <a:sym typeface="+mn-ea"/>
              </a:rPr>
              <a:t>    </a:t>
            </a:r>
            <a:r>
              <a:rPr lang="zh-CN" altLang="en-US" sz="1800" dirty="0">
                <a:latin typeface="黑体" panose="02010609060101010101" charset="-122"/>
                <a:ea typeface="黑体" panose="02010609060101010101" charset="-122"/>
                <a:cs typeface="黑体" panose="02010609060101010101" charset="-122"/>
                <a:sym typeface="+mn-ea"/>
              </a:rPr>
              <a:t>文体活动室</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29540" y="914400"/>
            <a:ext cx="12440920" cy="5436235"/>
            <a:chOff x="-204" y="1440"/>
            <a:chExt cx="19592" cy="8561"/>
          </a:xfrm>
        </p:grpSpPr>
        <p:sp>
          <p:nvSpPr>
            <p:cNvPr id="45" name="文本框 44"/>
            <p:cNvSpPr txBox="1"/>
            <p:nvPr/>
          </p:nvSpPr>
          <p:spPr>
            <a:xfrm>
              <a:off x="962" y="5261"/>
              <a:ext cx="2289" cy="761"/>
            </a:xfrm>
            <a:prstGeom prst="rect">
              <a:avLst/>
            </a:prstGeom>
            <a:noFill/>
          </p:spPr>
          <p:txBody>
            <a:bodyPr wrap="square" rtlCol="0" anchor="t">
              <a:noAutofit/>
            </a:bodyPr>
            <a:lstStyle/>
            <a:p>
              <a:pPr>
                <a:buClrTx/>
                <a:buSzTx/>
                <a:buFontTx/>
              </a:pPr>
              <a:endParaRPr lang="zh-CN" altLang="en-US" sz="1400">
                <a:sym typeface="+mn-ea"/>
              </a:endParaRPr>
            </a:p>
          </p:txBody>
        </p:sp>
        <p:sp>
          <p:nvSpPr>
            <p:cNvPr id="35" name="文本框 34"/>
            <p:cNvSpPr txBox="1"/>
            <p:nvPr/>
          </p:nvSpPr>
          <p:spPr>
            <a:xfrm>
              <a:off x="12525" y="5979"/>
              <a:ext cx="2289" cy="761"/>
            </a:xfrm>
            <a:prstGeom prst="rect">
              <a:avLst/>
            </a:prstGeom>
            <a:noFill/>
          </p:spPr>
          <p:txBody>
            <a:bodyPr wrap="square" rtlCol="0" anchor="t">
              <a:noAutofit/>
            </a:bodyPr>
            <a:lstStyle/>
            <a:p>
              <a:pPr>
                <a:buClrTx/>
                <a:buSzTx/>
                <a:buFontTx/>
              </a:pPr>
              <a:endParaRPr lang="zh-CN" altLang="en-US" sz="1400">
                <a:sym typeface="+mn-ea"/>
              </a:endParaRPr>
            </a:p>
          </p:txBody>
        </p:sp>
        <p:sp>
          <p:nvSpPr>
            <p:cNvPr id="36" name="文本框 35"/>
            <p:cNvSpPr txBox="1"/>
            <p:nvPr/>
          </p:nvSpPr>
          <p:spPr>
            <a:xfrm>
              <a:off x="16487" y="5979"/>
              <a:ext cx="1952" cy="761"/>
            </a:xfrm>
            <a:prstGeom prst="rect">
              <a:avLst/>
            </a:prstGeom>
            <a:noFill/>
          </p:spPr>
          <p:txBody>
            <a:bodyPr wrap="square" rtlCol="0" anchor="t">
              <a:noAutofit/>
            </a:bodyPr>
            <a:lstStyle/>
            <a:p>
              <a:pPr>
                <a:buClrTx/>
                <a:buSzTx/>
                <a:buFontTx/>
              </a:pPr>
              <a:endParaRPr lang="zh-CN" altLang="en-US" sz="1400">
                <a:sym typeface="+mn-ea"/>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2" y="1440"/>
              <a:ext cx="2499" cy="3561"/>
            </a:xfrm>
            <a:prstGeom prst="rect">
              <a:avLst/>
            </a:prstGeom>
          </p:spPr>
        </p:pic>
        <p:sp>
          <p:nvSpPr>
            <p:cNvPr id="4" name="文本框 3"/>
            <p:cNvSpPr txBox="1"/>
            <p:nvPr/>
          </p:nvSpPr>
          <p:spPr>
            <a:xfrm>
              <a:off x="546" y="5370"/>
              <a:ext cx="2285" cy="580"/>
            </a:xfrm>
            <a:prstGeom prst="rect">
              <a:avLst/>
            </a:prstGeom>
            <a:noFill/>
          </p:spPr>
          <p:txBody>
            <a:bodyPr wrap="square" rtlCol="0" anchor="t">
              <a:spAutoFit/>
            </a:bodyPr>
            <a:lstStyle/>
            <a:p>
              <a:pPr algn="ctr"/>
              <a:r>
                <a:rPr lang="zh-CN" altLang="en-US">
                  <a:latin typeface="黑体" panose="02010609060101010101" charset="-122"/>
                  <a:ea typeface="黑体" panose="02010609060101010101" charset="-122"/>
                  <a:sym typeface="+mn-ea"/>
                </a:rPr>
                <a:t>消杀记录</a:t>
              </a:r>
            </a:p>
          </p:txBody>
        </p:sp>
        <p:pic>
          <p:nvPicPr>
            <p:cNvPr id="7" name="图片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09" y="1731"/>
              <a:ext cx="2449" cy="3390"/>
            </a:xfrm>
            <a:prstGeom prst="rect">
              <a:avLst/>
            </a:prstGeom>
          </p:spPr>
        </p:pic>
        <p:sp>
          <p:nvSpPr>
            <p:cNvPr id="8" name="文本框 7"/>
            <p:cNvSpPr txBox="1"/>
            <p:nvPr/>
          </p:nvSpPr>
          <p:spPr>
            <a:xfrm>
              <a:off x="9535" y="5389"/>
              <a:ext cx="3605" cy="580"/>
            </a:xfrm>
            <a:prstGeom prst="rect">
              <a:avLst/>
            </a:prstGeom>
            <a:noFill/>
          </p:spPr>
          <p:txBody>
            <a:bodyPr wrap="square" rtlCol="0" anchor="t">
              <a:spAutoFit/>
            </a:bodyPr>
            <a:lstStyle/>
            <a:p>
              <a:pPr algn="ctr"/>
              <a:r>
                <a:rPr lang="zh-CN" altLang="en-US">
                  <a:latin typeface="黑体" panose="02010609060101010101" charset="-122"/>
                  <a:ea typeface="黑体" panose="02010609060101010101" charset="-122"/>
                  <a:sym typeface="+mn-ea"/>
                </a:rPr>
                <a:t>合理安排施工时间</a:t>
              </a:r>
            </a:p>
          </p:txBody>
        </p:sp>
        <p:pic>
          <p:nvPicPr>
            <p:cNvPr id="9" name="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52" y="1731"/>
              <a:ext cx="4836" cy="3389"/>
            </a:xfrm>
            <a:prstGeom prst="rect">
              <a:avLst/>
            </a:prstGeom>
          </p:spPr>
        </p:pic>
        <p:sp>
          <p:nvSpPr>
            <p:cNvPr id="10" name="文本框 9"/>
            <p:cNvSpPr txBox="1"/>
            <p:nvPr/>
          </p:nvSpPr>
          <p:spPr>
            <a:xfrm>
              <a:off x="14468" y="5408"/>
              <a:ext cx="3605" cy="580"/>
            </a:xfrm>
            <a:prstGeom prst="rect">
              <a:avLst/>
            </a:prstGeom>
            <a:noFill/>
          </p:spPr>
          <p:txBody>
            <a:bodyPr wrap="square" rtlCol="0" anchor="t">
              <a:spAutoFit/>
            </a:bodyPr>
            <a:lstStyle/>
            <a:p>
              <a:pPr algn="ctr"/>
              <a:r>
                <a:rPr lang="zh-CN" altLang="en-US">
                  <a:latin typeface="黑体" panose="02010609060101010101" charset="-122"/>
                  <a:ea typeface="黑体" panose="02010609060101010101" charset="-122"/>
                  <a:sym typeface="+mn-ea"/>
                </a:rPr>
                <a:t>健康义诊</a:t>
              </a:r>
            </a:p>
          </p:txBody>
        </p:sp>
        <p:sp>
          <p:nvSpPr>
            <p:cNvPr id="12" name="文本框 11"/>
            <p:cNvSpPr txBox="1"/>
            <p:nvPr/>
          </p:nvSpPr>
          <p:spPr>
            <a:xfrm>
              <a:off x="5541" y="9325"/>
              <a:ext cx="2285" cy="580"/>
            </a:xfrm>
            <a:prstGeom prst="rect">
              <a:avLst/>
            </a:prstGeom>
            <a:noFill/>
          </p:spPr>
          <p:txBody>
            <a:bodyPr wrap="square" rtlCol="0" anchor="t">
              <a:spAutoFit/>
            </a:bodyPr>
            <a:lstStyle/>
            <a:p>
              <a:pPr algn="ctr"/>
              <a:r>
                <a:rPr lang="zh-CN" altLang="en-US">
                  <a:latin typeface="黑体" panose="02010609060101010101" charset="-122"/>
                  <a:ea typeface="黑体" panose="02010609060101010101" charset="-122"/>
                  <a:sym typeface="+mn-ea"/>
                </a:rPr>
                <a:t>厨师健康证</a:t>
              </a:r>
            </a:p>
          </p:txBody>
        </p:sp>
        <p:pic>
          <p:nvPicPr>
            <p:cNvPr id="13" name="图片 12"/>
            <p:cNvPicPr>
              <a:picLocks noChangeAspect="1"/>
            </p:cNvPicPr>
            <p:nvPr/>
          </p:nvPicPr>
          <p:blipFill>
            <a:blip r:embed="rId5"/>
            <a:stretch>
              <a:fillRect/>
            </a:stretch>
          </p:blipFill>
          <p:spPr>
            <a:xfrm>
              <a:off x="10185" y="5988"/>
              <a:ext cx="2473" cy="3336"/>
            </a:xfrm>
            <a:prstGeom prst="rect">
              <a:avLst/>
            </a:prstGeom>
          </p:spPr>
        </p:pic>
        <p:sp>
          <p:nvSpPr>
            <p:cNvPr id="14" name="文本框 13"/>
            <p:cNvSpPr txBox="1"/>
            <p:nvPr/>
          </p:nvSpPr>
          <p:spPr>
            <a:xfrm>
              <a:off x="9788" y="9324"/>
              <a:ext cx="9600" cy="580"/>
            </a:xfrm>
            <a:prstGeom prst="rect">
              <a:avLst/>
            </a:prstGeom>
            <a:noFill/>
          </p:spPr>
          <p:txBody>
            <a:bodyPr wrap="square" rtlCol="0" anchor="t">
              <a:spAutoFit/>
            </a:bodyPr>
            <a:lstStyle/>
            <a:p>
              <a:r>
                <a:rPr lang="zh-CN" altLang="en-US">
                  <a:latin typeface="黑体" panose="02010609060101010101" charset="-122"/>
                  <a:ea typeface="黑体" panose="02010609060101010101" charset="-122"/>
                </a:rPr>
                <a:t>宿舍消防报警装置</a:t>
              </a:r>
            </a:p>
          </p:txBody>
        </p:sp>
        <p:pic>
          <p:nvPicPr>
            <p:cNvPr id="17" name="图片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2" y="5927"/>
              <a:ext cx="2755" cy="3377"/>
            </a:xfrm>
            <a:prstGeom prst="rect">
              <a:avLst/>
            </a:prstGeom>
          </p:spPr>
        </p:pic>
        <p:sp>
          <p:nvSpPr>
            <p:cNvPr id="18" name="文本框 17"/>
            <p:cNvSpPr txBox="1"/>
            <p:nvPr/>
          </p:nvSpPr>
          <p:spPr>
            <a:xfrm>
              <a:off x="-204" y="9421"/>
              <a:ext cx="3784" cy="580"/>
            </a:xfrm>
            <a:prstGeom prst="rect">
              <a:avLst/>
            </a:prstGeom>
            <a:noFill/>
          </p:spPr>
          <p:txBody>
            <a:bodyPr wrap="square" rtlCol="0" anchor="t">
              <a:spAutoFit/>
            </a:bodyPr>
            <a:lstStyle/>
            <a:p>
              <a:pPr algn="ctr"/>
              <a:r>
                <a:rPr lang="zh-CN" altLang="en-US">
                  <a:latin typeface="黑体" panose="02010609060101010101" charset="-122"/>
                  <a:ea typeface="黑体" panose="02010609060101010101" charset="-122"/>
                  <a:sym typeface="+mn-ea"/>
                </a:rPr>
                <a:t>熟食留样</a:t>
              </a:r>
            </a:p>
          </p:txBody>
        </p:sp>
        <p:pic>
          <p:nvPicPr>
            <p:cNvPr id="21" name="图片 20"/>
            <p:cNvPicPr>
              <a:picLocks noChangeAspect="1"/>
            </p:cNvPicPr>
            <p:nvPr/>
          </p:nvPicPr>
          <p:blipFill>
            <a:blip r:embed="rId7"/>
            <a:stretch>
              <a:fillRect/>
            </a:stretch>
          </p:blipFill>
          <p:spPr>
            <a:xfrm>
              <a:off x="13847" y="5927"/>
              <a:ext cx="4841" cy="3359"/>
            </a:xfrm>
            <a:prstGeom prst="rect">
              <a:avLst/>
            </a:prstGeom>
          </p:spPr>
        </p:pic>
        <p:sp>
          <p:nvSpPr>
            <p:cNvPr id="22" name="文本框 21"/>
            <p:cNvSpPr txBox="1"/>
            <p:nvPr/>
          </p:nvSpPr>
          <p:spPr>
            <a:xfrm>
              <a:off x="14103" y="9363"/>
              <a:ext cx="3760" cy="580"/>
            </a:xfrm>
            <a:prstGeom prst="rect">
              <a:avLst/>
            </a:prstGeom>
            <a:noFill/>
          </p:spPr>
          <p:txBody>
            <a:bodyPr wrap="square" rtlCol="0" anchor="t">
              <a:spAutoFit/>
            </a:bodyPr>
            <a:lstStyle/>
            <a:p>
              <a:pPr lvl="0" algn="ctr">
                <a:buClrTx/>
                <a:buSzTx/>
                <a:buFontTx/>
              </a:pPr>
              <a:r>
                <a:rPr lang="zh-CN" altLang="en-US">
                  <a:latin typeface="黑体" panose="02010609060101010101" charset="-122"/>
                  <a:ea typeface="黑体" panose="02010609060101010101" charset="-122"/>
                  <a:sym typeface="+mn-ea"/>
                </a:rPr>
                <a:t>实名制管理</a:t>
              </a:r>
            </a:p>
          </p:txBody>
        </p:sp>
      </p:grpSp>
      <p:pic>
        <p:nvPicPr>
          <p:cNvPr id="3" name="图片 2"/>
          <p:cNvPicPr>
            <a:picLocks noChangeAspect="1"/>
          </p:cNvPicPr>
          <p:nvPr/>
        </p:nvPicPr>
        <p:blipFill>
          <a:blip r:embed="rId8"/>
          <a:stretch>
            <a:fillRect/>
          </a:stretch>
        </p:blipFill>
        <p:spPr>
          <a:xfrm>
            <a:off x="2438400" y="1099185"/>
            <a:ext cx="3403600" cy="2152650"/>
          </a:xfrm>
          <a:prstGeom prst="rect">
            <a:avLst/>
          </a:prstGeom>
        </p:spPr>
      </p:pic>
      <p:sp>
        <p:nvSpPr>
          <p:cNvPr id="5" name="文本框 4"/>
          <p:cNvSpPr txBox="1"/>
          <p:nvPr/>
        </p:nvSpPr>
        <p:spPr>
          <a:xfrm>
            <a:off x="3202940" y="3422015"/>
            <a:ext cx="2402840" cy="368300"/>
          </a:xfrm>
          <a:prstGeom prst="rect">
            <a:avLst/>
          </a:prstGeom>
          <a:noFill/>
        </p:spPr>
        <p:txBody>
          <a:bodyPr wrap="square" rtlCol="0" anchor="t">
            <a:spAutoFit/>
          </a:bodyPr>
          <a:lstStyle/>
          <a:p>
            <a:r>
              <a:rPr lang="zh-CN" altLang="en-US">
                <a:latin typeface="黑体" panose="02010609060101010101" charset="-122"/>
                <a:ea typeface="黑体" panose="02010609060101010101" charset="-122"/>
                <a:sym typeface="+mn-ea"/>
              </a:rPr>
              <a:t>食堂管理相关制度</a:t>
            </a:r>
          </a:p>
        </p:txBody>
      </p:sp>
      <p:pic>
        <p:nvPicPr>
          <p:cNvPr id="6" name="图片 5"/>
          <p:cNvPicPr>
            <a:picLocks noChangeAspect="1"/>
          </p:cNvPicPr>
          <p:nvPr/>
        </p:nvPicPr>
        <p:blipFill>
          <a:blip r:embed="rId9"/>
          <a:stretch>
            <a:fillRect/>
          </a:stretch>
        </p:blipFill>
        <p:spPr>
          <a:xfrm>
            <a:off x="2200275" y="3790315"/>
            <a:ext cx="3698875" cy="2076450"/>
          </a:xfrm>
          <a:prstGeom prst="rect">
            <a:avLst/>
          </a:prstGeom>
        </p:spPr>
      </p:pic>
      <p:sp>
        <p:nvSpPr>
          <p:cNvPr id="11"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员工空间幸福化</a:t>
            </a:r>
            <a:endParaRPr lang="zh-CN" altLang="en-US" b="1" dirty="0">
              <a:latin typeface="微软雅黑" panose="020B0503020204020204" charset="-122"/>
              <a:ea typeface="微软雅黑" panose="020B0503020204020204" charset="-122"/>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7810" y="718185"/>
            <a:ext cx="11249025" cy="1176655"/>
          </a:xfrm>
          <a:prstGeom prst="rect">
            <a:avLst/>
          </a:prstGeom>
          <a:noFill/>
        </p:spPr>
        <p:txBody>
          <a:bodyPr wrap="square" rtlCol="0" anchor="t">
            <a:noAutofit/>
          </a:bodyPr>
          <a:lstStyle/>
          <a:p>
            <a:pPr indent="0" fontAlgn="auto">
              <a:lnSpc>
                <a:spcPct val="150000"/>
              </a:lnSpc>
            </a:pPr>
            <a:r>
              <a:rPr lang="en-US" altLang="zh-CN" sz="1600" b="1">
                <a:ln w="15875">
                  <a:noFill/>
                </a:ln>
                <a:solidFill>
                  <a:srgbClr val="00A1E9"/>
                </a:solidFill>
                <a:effectLst/>
                <a:sym typeface="+mn-ea"/>
              </a:rPr>
              <a:t>       </a:t>
            </a:r>
            <a:r>
              <a:rPr lang="zh-CN" altLang="en-US" sz="1600" b="1">
                <a:ln w="15875">
                  <a:noFill/>
                </a:ln>
                <a:solidFill>
                  <a:srgbClr val="00A1E9"/>
                </a:solidFill>
                <a:effectLst/>
                <a:sym typeface="+mn-ea"/>
              </a:rPr>
              <a:t>通过建立各项环境保护制度，设置责任公示牌实施监督，构建建立高围挡喷淋、新能源雾炮洒水车、全自动循环洗车池、环境监测仪为一体的全方位立体交叉控尘降尘系统，有效抑制施工现场的扬尘产生，使得施工现场扬尘控制在地基与基础阶段1.5m以下，主体结构阶段、二次结构及装饰装修阶段扬尘低于0.5m，确保项目环境保护达到要求。</a:t>
            </a:r>
          </a:p>
        </p:txBody>
      </p:sp>
      <p:sp>
        <p:nvSpPr>
          <p:cNvPr id="3" name="文本框 2"/>
          <p:cNvSpPr txBox="1"/>
          <p:nvPr/>
        </p:nvSpPr>
        <p:spPr>
          <a:xfrm>
            <a:off x="257810" y="3956685"/>
            <a:ext cx="3137535" cy="368300"/>
          </a:xfrm>
          <a:prstGeom prst="rect">
            <a:avLst/>
          </a:prstGeom>
          <a:noFill/>
        </p:spPr>
        <p:txBody>
          <a:bodyPr wrap="square" rtlCol="0" anchor="t">
            <a:spAutoFit/>
          </a:bodyPr>
          <a:lstStyle/>
          <a:p>
            <a:pPr lvl="0" algn="ctr">
              <a:buClrTx/>
              <a:buSzTx/>
              <a:buFontTx/>
            </a:pPr>
            <a:r>
              <a:rPr lang="zh-CN" altLang="en-US">
                <a:latin typeface="黑体" panose="02010609060101010101" charset="-122"/>
                <a:ea typeface="黑体" panose="02010609060101010101" charset="-122"/>
                <a:sym typeface="+mn-ea"/>
              </a:rPr>
              <a:t>环境保护管理制度</a:t>
            </a:r>
          </a:p>
        </p:txBody>
      </p:sp>
      <p:grpSp>
        <p:nvGrpSpPr>
          <p:cNvPr id="22" name="组合 21"/>
          <p:cNvGrpSpPr/>
          <p:nvPr/>
        </p:nvGrpSpPr>
        <p:grpSpPr>
          <a:xfrm>
            <a:off x="768985" y="1877060"/>
            <a:ext cx="10925175" cy="5047615"/>
            <a:chOff x="1372" y="2956"/>
            <a:chExt cx="17205" cy="7949"/>
          </a:xfrm>
        </p:grpSpPr>
        <p:pic>
          <p:nvPicPr>
            <p:cNvPr id="42" name="图片 41"/>
            <p:cNvPicPr>
              <a:picLocks noChangeAspect="1"/>
            </p:cNvPicPr>
            <p:nvPr>
              <p:custDataLst>
                <p:tags r:id="rId1"/>
              </p:custDataLst>
            </p:nvPr>
          </p:nvPicPr>
          <p:blipFill>
            <a:blip r:embed="rId4" cstate="print">
              <a:extLst>
                <a:ext uri="{28A0092B-C50C-407E-A947-70E740481C1C}">
                  <a14:useLocalDpi xmlns:a14="http://schemas.microsoft.com/office/drawing/2010/main"/>
                </a:ext>
              </a:extLst>
            </a:blip>
            <a:stretch>
              <a:fillRect/>
            </a:stretch>
          </p:blipFill>
          <p:spPr>
            <a:xfrm>
              <a:off x="1372" y="7026"/>
              <a:ext cx="3593" cy="2852"/>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33" y="3068"/>
              <a:ext cx="2682" cy="3196"/>
            </a:xfrm>
            <a:prstGeom prst="rect">
              <a:avLst/>
            </a:prstGeom>
          </p:spPr>
        </p:pic>
        <p:sp>
          <p:nvSpPr>
            <p:cNvPr id="4" name="文本框 3"/>
            <p:cNvSpPr txBox="1"/>
            <p:nvPr>
              <p:custDataLst>
                <p:tags r:id="rId2"/>
              </p:custDataLst>
            </p:nvPr>
          </p:nvSpPr>
          <p:spPr>
            <a:xfrm>
              <a:off x="1472" y="9876"/>
              <a:ext cx="3257"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绿色施工宣传墙</a:t>
              </a:r>
            </a:p>
          </p:txBody>
        </p:sp>
        <p:pic>
          <p:nvPicPr>
            <p:cNvPr id="5" name="图片 4" descr="降噪标语"/>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5400000">
              <a:off x="15734" y="1800"/>
              <a:ext cx="1465" cy="3777"/>
            </a:xfrm>
            <a:prstGeom prst="rect">
              <a:avLst/>
            </a:prstGeom>
          </p:spPr>
        </p:pic>
        <p:sp>
          <p:nvSpPr>
            <p:cNvPr id="6" name="文本框 5"/>
            <p:cNvSpPr txBox="1"/>
            <p:nvPr/>
          </p:nvSpPr>
          <p:spPr>
            <a:xfrm>
              <a:off x="4997" y="6264"/>
              <a:ext cx="4648"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工程重要环境因素公示牌</a:t>
              </a:r>
            </a:p>
          </p:txBody>
        </p:sp>
        <p:sp>
          <p:nvSpPr>
            <p:cNvPr id="9" name="文本框 8"/>
            <p:cNvSpPr txBox="1"/>
            <p:nvPr/>
          </p:nvSpPr>
          <p:spPr>
            <a:xfrm>
              <a:off x="14519" y="6277"/>
              <a:ext cx="3698"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环境保护标语</a:t>
              </a:r>
            </a:p>
          </p:txBody>
        </p:sp>
        <p:pic>
          <p:nvPicPr>
            <p:cNvPr id="10" name="图片 9"/>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347" y="3058"/>
              <a:ext cx="3692" cy="320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9946" y="3068"/>
              <a:ext cx="3725" cy="3206"/>
            </a:xfrm>
            <a:prstGeom prst="rect">
              <a:avLst/>
            </a:prstGeom>
          </p:spPr>
        </p:pic>
        <p:sp>
          <p:nvSpPr>
            <p:cNvPr id="12" name="文本框 11"/>
            <p:cNvSpPr txBox="1"/>
            <p:nvPr/>
          </p:nvSpPr>
          <p:spPr>
            <a:xfrm>
              <a:off x="9485" y="6231"/>
              <a:ext cx="4648"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环境保护管理责任公示牌</a:t>
              </a:r>
            </a:p>
          </p:txBody>
        </p:sp>
        <p:pic>
          <p:nvPicPr>
            <p:cNvPr id="13" name="图片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499" y="7026"/>
              <a:ext cx="3861" cy="2763"/>
            </a:xfrm>
            <a:prstGeom prst="rect">
              <a:avLst/>
            </a:prstGeom>
          </p:spPr>
        </p:pic>
        <p:pic>
          <p:nvPicPr>
            <p:cNvPr id="58" name="图片 57" descr="/private/var/folders/sz/zp77ytp12b7747cqsnh12lhr0000gn/T/com.kingsoft.wpsoffice.mac/picturecompress_20240908181501/output_1.jpgoutput_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28" y="7019"/>
              <a:ext cx="3737" cy="2859"/>
            </a:xfrm>
            <a:prstGeom prst="rect">
              <a:avLst/>
            </a:prstGeom>
          </p:spPr>
        </p:pic>
        <p:sp>
          <p:nvSpPr>
            <p:cNvPr id="14" name="文本框 13"/>
            <p:cNvSpPr txBox="1"/>
            <p:nvPr/>
          </p:nvSpPr>
          <p:spPr>
            <a:xfrm>
              <a:off x="5486" y="9878"/>
              <a:ext cx="3698"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项目大门环境要求</a:t>
              </a:r>
            </a:p>
          </p:txBody>
        </p:sp>
        <p:sp>
          <p:nvSpPr>
            <p:cNvPr id="15" name="文本框 14"/>
            <p:cNvSpPr txBox="1"/>
            <p:nvPr/>
          </p:nvSpPr>
          <p:spPr>
            <a:xfrm>
              <a:off x="14133" y="9889"/>
              <a:ext cx="4444" cy="1016"/>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科创、产业工人教育基地</a:t>
              </a:r>
            </a:p>
            <a:p>
              <a:pPr algn="ctr">
                <a:buClrTx/>
                <a:buSzTx/>
                <a:buFontTx/>
              </a:pPr>
              <a:r>
                <a:rPr lang="zh-CN" altLang="en-US">
                  <a:latin typeface="黑体" panose="02010609060101010101" charset="-122"/>
                  <a:ea typeface="黑体" panose="02010609060101010101" charset="-122"/>
                  <a:sym typeface="+mn-ea"/>
                </a:rPr>
                <a:t>开展绿色施工主题教育</a:t>
              </a:r>
            </a:p>
          </p:txBody>
        </p:sp>
        <p:pic>
          <p:nvPicPr>
            <p:cNvPr id="19" name="图片 18"/>
            <p:cNvPicPr>
              <a:picLocks noChangeAspect="1"/>
            </p:cNvPicPr>
            <p:nvPr/>
          </p:nvPicPr>
          <p:blipFill>
            <a:blip r:embed="rId11"/>
            <a:stretch>
              <a:fillRect/>
            </a:stretch>
          </p:blipFill>
          <p:spPr>
            <a:xfrm>
              <a:off x="14578" y="4464"/>
              <a:ext cx="3799" cy="1819"/>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42" y="7019"/>
              <a:ext cx="3724" cy="2921"/>
            </a:xfrm>
            <a:prstGeom prst="rect">
              <a:avLst/>
            </a:prstGeom>
          </p:spPr>
        </p:pic>
        <p:sp>
          <p:nvSpPr>
            <p:cNvPr id="21" name="文本框 20"/>
            <p:cNvSpPr txBox="1"/>
            <p:nvPr/>
          </p:nvSpPr>
          <p:spPr>
            <a:xfrm>
              <a:off x="9184" y="9876"/>
              <a:ext cx="5124" cy="1016"/>
            </a:xfrm>
            <a:prstGeom prst="rect">
              <a:avLst/>
            </a:prstGeom>
            <a:noFill/>
          </p:spPr>
          <p:txBody>
            <a:bodyPr wrap="square" rtlCol="0" anchor="t">
              <a:spAutoFit/>
            </a:bodyPr>
            <a:lstStyle/>
            <a:p>
              <a:pPr lvl="0" algn="ctr">
                <a:buClrTx/>
                <a:buSzTx/>
                <a:buFontTx/>
              </a:pPr>
              <a:r>
                <a:rPr lang="zh-CN" altLang="en-US">
                  <a:latin typeface="黑体" panose="02010609060101010101" charset="-122"/>
                  <a:ea typeface="黑体" panose="02010609060101010101" charset="-122"/>
                  <a:sym typeface="+mn-ea"/>
                </a:rPr>
                <a:t>经勘查，原场区内无绿植，仅为杂草，无名胜古迹，墓群</a:t>
              </a:r>
            </a:p>
          </p:txBody>
        </p:sp>
      </p:grpSp>
      <p:sp>
        <p:nvSpPr>
          <p:cNvPr id="9257"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绿色施工全面化</a:t>
            </a:r>
            <a:endParaRPr lang="zh-CN" altLang="en-US" b="1" dirty="0">
              <a:latin typeface="微软雅黑" panose="020B0503020204020204" charset="-122"/>
              <a:ea typeface="微软雅黑" panose="020B0503020204020204"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80695" y="1565910"/>
            <a:ext cx="10578465" cy="4410075"/>
            <a:chOff x="757" y="1729"/>
            <a:chExt cx="16659" cy="6945"/>
          </a:xfrm>
        </p:grpSpPr>
        <p:grpSp>
          <p:nvGrpSpPr>
            <p:cNvPr id="9" name="组合 8"/>
            <p:cNvGrpSpPr/>
            <p:nvPr/>
          </p:nvGrpSpPr>
          <p:grpSpPr>
            <a:xfrm>
              <a:off x="757" y="1729"/>
              <a:ext cx="16659" cy="6868"/>
              <a:chOff x="409" y="2569"/>
              <a:chExt cx="16659" cy="6868"/>
            </a:xfrm>
          </p:grpSpPr>
          <p:pic>
            <p:nvPicPr>
              <p:cNvPr id="76" name="图片 75"/>
              <p:cNvPicPr>
                <a:picLocks noChangeAspect="1"/>
              </p:cNvPicPr>
              <p:nvPr>
                <p:custDataLst>
                  <p:tags r:id="rId3"/>
                </p:custDataLst>
              </p:nvPr>
            </p:nvPicPr>
            <p:blipFill>
              <a:blip r:embed="rId15" cstate="print">
                <a:extLst>
                  <a:ext uri="{28A0092B-C50C-407E-A947-70E740481C1C}">
                    <a14:useLocalDpi xmlns:a14="http://schemas.microsoft.com/office/drawing/2010/main"/>
                  </a:ext>
                </a:extLst>
              </a:blip>
              <a:stretch>
                <a:fillRect/>
              </a:stretch>
            </p:blipFill>
            <p:spPr>
              <a:xfrm>
                <a:off x="9458" y="2582"/>
                <a:ext cx="3557" cy="2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7" name="图片 76"/>
              <p:cNvPicPr>
                <a:picLocks noChangeAspect="1"/>
              </p:cNvPicPr>
              <p:nvPr>
                <p:custDataLst>
                  <p:tags r:id="rId4"/>
                </p:custDataLst>
              </p:nvPr>
            </p:nvPicPr>
            <p:blipFill>
              <a:blip r:embed="rId16" cstate="print">
                <a:extLst>
                  <a:ext uri="{28A0092B-C50C-407E-A947-70E740481C1C}">
                    <a14:useLocalDpi xmlns:a14="http://schemas.microsoft.com/office/drawing/2010/main"/>
                  </a:ext>
                </a:extLst>
              </a:blip>
              <a:stretch>
                <a:fillRect/>
              </a:stretch>
            </p:blipFill>
            <p:spPr>
              <a:xfrm>
                <a:off x="5121" y="2571"/>
                <a:ext cx="3526" cy="2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 name="图片 79"/>
              <p:cNvPicPr>
                <a:picLocks noChangeAspect="1"/>
              </p:cNvPicPr>
              <p:nvPr>
                <p:custDataLst>
                  <p:tags r:id="rId5"/>
                </p:custDataLst>
              </p:nvPr>
            </p:nvPicPr>
            <p:blipFill>
              <a:blip r:embed="rId17" cstate="print">
                <a:extLst>
                  <a:ext uri="{28A0092B-C50C-407E-A947-70E740481C1C}">
                    <a14:useLocalDpi xmlns:a14="http://schemas.microsoft.com/office/drawing/2010/main"/>
                  </a:ext>
                </a:extLst>
              </a:blip>
              <a:stretch>
                <a:fillRect/>
              </a:stretch>
            </p:blipFill>
            <p:spPr>
              <a:xfrm>
                <a:off x="5169" y="6099"/>
                <a:ext cx="3483" cy="2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4" name="文本框 83"/>
              <p:cNvSpPr txBox="1"/>
              <p:nvPr>
                <p:custDataLst>
                  <p:tags r:id="rId6"/>
                </p:custDataLst>
              </p:nvPr>
            </p:nvSpPr>
            <p:spPr>
              <a:xfrm>
                <a:off x="409" y="5414"/>
                <a:ext cx="4354" cy="580"/>
              </a:xfrm>
              <a:prstGeom prst="rect">
                <a:avLst/>
              </a:prstGeom>
              <a:noFill/>
            </p:spPr>
            <p:txBody>
              <a:bodyPr wrap="square" rtlCol="0" anchor="t">
                <a:spAutoFit/>
              </a:bodyPr>
              <a:lstStyle/>
              <a:p>
                <a:pPr lvl="0" algn="ctr">
                  <a:buClrTx/>
                  <a:buSzTx/>
                  <a:buFontTx/>
                </a:pPr>
                <a:r>
                  <a:rPr lang="zh-CN" altLang="en-US">
                    <a:latin typeface="黑体" panose="02010609060101010101" charset="-122"/>
                    <a:ea typeface="黑体" panose="02010609060101010101" charset="-122"/>
                    <a:cs typeface="黑体" panose="02010609060101010101" charset="-122"/>
                    <a:sym typeface="+mn-ea"/>
                  </a:rPr>
                  <a:t>360°高杆喷淋</a:t>
                </a:r>
              </a:p>
            </p:txBody>
          </p:sp>
          <p:sp>
            <p:nvSpPr>
              <p:cNvPr id="85" name="文本框 84"/>
              <p:cNvSpPr txBox="1"/>
              <p:nvPr>
                <p:custDataLst>
                  <p:tags r:id="rId7"/>
                </p:custDataLst>
              </p:nvPr>
            </p:nvSpPr>
            <p:spPr>
              <a:xfrm>
                <a:off x="5636" y="5389"/>
                <a:ext cx="2550" cy="580"/>
              </a:xfrm>
              <a:prstGeom prst="rect">
                <a:avLst/>
              </a:prstGeom>
              <a:noFill/>
            </p:spPr>
            <p:txBody>
              <a:bodyPr wrap="square" rtlCol="0" anchor="t">
                <a:spAutoFit/>
              </a:bodyPr>
              <a:lstStyle/>
              <a:p>
                <a:pPr lvl="0" algn="ctr">
                  <a:buClrTx/>
                  <a:buSzTx/>
                  <a:buFontTx/>
                </a:pPr>
                <a:r>
                  <a:rPr lang="zh-CN" altLang="en-US">
                    <a:latin typeface="黑体" panose="02010609060101010101" charset="-122"/>
                    <a:ea typeface="黑体" panose="02010609060101010101" charset="-122"/>
                    <a:sym typeface="+mn-ea"/>
                  </a:rPr>
                  <a:t>围墙喷淋</a:t>
                </a:r>
              </a:p>
            </p:txBody>
          </p:sp>
          <p:sp>
            <p:nvSpPr>
              <p:cNvPr id="86" name="文本框 85"/>
              <p:cNvSpPr txBox="1"/>
              <p:nvPr>
                <p:custDataLst>
                  <p:tags r:id="rId8"/>
                </p:custDataLst>
              </p:nvPr>
            </p:nvSpPr>
            <p:spPr>
              <a:xfrm>
                <a:off x="10077" y="5404"/>
                <a:ext cx="2550" cy="580"/>
              </a:xfrm>
              <a:prstGeom prst="rect">
                <a:avLst/>
              </a:prstGeom>
              <a:noFill/>
            </p:spPr>
            <p:txBody>
              <a:bodyPr wrap="square" rtlCol="0" anchor="t">
                <a:spAutoFit/>
              </a:bodyPr>
              <a:lstStyle/>
              <a:p>
                <a:pPr lvl="0" algn="ctr">
                  <a:buClrTx/>
                  <a:buSzTx/>
                  <a:buFontTx/>
                </a:pPr>
                <a:r>
                  <a:rPr lang="zh-CN" altLang="en-US">
                    <a:latin typeface="黑体" panose="02010609060101010101" charset="-122"/>
                    <a:ea typeface="黑体" panose="02010609060101010101" charset="-122"/>
                    <a:sym typeface="+mn-ea"/>
                  </a:rPr>
                  <a:t>环境检测</a:t>
                </a:r>
              </a:p>
            </p:txBody>
          </p:sp>
          <p:sp>
            <p:nvSpPr>
              <p:cNvPr id="88" name="文本框 87"/>
              <p:cNvSpPr txBox="1"/>
              <p:nvPr>
                <p:custDataLst>
                  <p:tags r:id="rId9"/>
                </p:custDataLst>
              </p:nvPr>
            </p:nvSpPr>
            <p:spPr>
              <a:xfrm>
                <a:off x="1241" y="8856"/>
                <a:ext cx="2798" cy="580"/>
              </a:xfrm>
              <a:prstGeom prst="rect">
                <a:avLst/>
              </a:prstGeom>
              <a:noFill/>
            </p:spPr>
            <p:txBody>
              <a:bodyPr wrap="square" rtlCol="0" anchor="t">
                <a:spAutoFit/>
              </a:bodyPr>
              <a:lstStyle/>
              <a:p>
                <a:pPr algn="ctr"/>
                <a:r>
                  <a:rPr lang="zh-CN" altLang="en-US">
                    <a:latin typeface="黑体" panose="02010609060101010101" charset="-122"/>
                    <a:ea typeface="黑体" panose="02010609060101010101" charset="-122"/>
                    <a:sym typeface="+mn-ea"/>
                  </a:rPr>
                  <a:t>塔吊喷淋</a:t>
                </a:r>
              </a:p>
            </p:txBody>
          </p:sp>
          <p:sp>
            <p:nvSpPr>
              <p:cNvPr id="89" name="文本框 88"/>
              <p:cNvSpPr txBox="1"/>
              <p:nvPr>
                <p:custDataLst>
                  <p:tags r:id="rId10"/>
                </p:custDataLst>
              </p:nvPr>
            </p:nvSpPr>
            <p:spPr>
              <a:xfrm>
                <a:off x="6115" y="8857"/>
                <a:ext cx="1790" cy="580"/>
              </a:xfrm>
              <a:prstGeom prst="rect">
                <a:avLst/>
              </a:prstGeom>
              <a:noFill/>
            </p:spPr>
            <p:txBody>
              <a:bodyPr wrap="square" rtlCol="0" anchor="t">
                <a:spAutoFit/>
              </a:bodyPr>
              <a:lstStyle/>
              <a:p>
                <a:r>
                  <a:rPr lang="zh-CN" altLang="en-US">
                    <a:latin typeface="黑体" panose="02010609060101010101" charset="-122"/>
                    <a:ea typeface="黑体" panose="02010609060101010101" charset="-122"/>
                    <a:sym typeface="+mn-ea"/>
                  </a:rPr>
                  <a:t>垃圾管道</a:t>
                </a:r>
              </a:p>
            </p:txBody>
          </p:sp>
          <p:pic>
            <p:nvPicPr>
              <p:cNvPr id="39" name="图片 38" descr="塔吊喷淋"/>
              <p:cNvPicPr>
                <a:picLocks noChangeAspect="1"/>
              </p:cNvPicPr>
              <p:nvPr>
                <p:custDataLst>
                  <p:tags r:id="rId11"/>
                </p:custDataLst>
              </p:nvPr>
            </p:nvPicPr>
            <p:blipFill>
              <a:blip r:embed="rId18" cstate="print">
                <a:extLst>
                  <a:ext uri="{28A0092B-C50C-407E-A947-70E740481C1C}">
                    <a14:useLocalDpi xmlns:a14="http://schemas.microsoft.com/office/drawing/2010/main"/>
                  </a:ext>
                </a:extLst>
              </a:blip>
              <a:stretch>
                <a:fillRect/>
              </a:stretch>
            </p:blipFill>
            <p:spPr>
              <a:xfrm>
                <a:off x="851" y="6085"/>
                <a:ext cx="3471" cy="2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图片 40"/>
              <p:cNvPicPr>
                <a:picLocks noChangeAspect="1"/>
              </p:cNvPicPr>
              <p:nvPr>
                <p:custDataLst>
                  <p:tags r:id="rId12"/>
                </p:custDataLst>
              </p:nvPr>
            </p:nvPicPr>
            <p:blipFill>
              <a:blip r:embed="rId19" cstate="print">
                <a:extLst>
                  <a:ext uri="{28A0092B-C50C-407E-A947-70E740481C1C}">
                    <a14:useLocalDpi xmlns:a14="http://schemas.microsoft.com/office/drawing/2010/main"/>
                  </a:ext>
                </a:extLst>
              </a:blip>
              <a:stretch>
                <a:fillRect/>
              </a:stretch>
            </p:blipFill>
            <p:spPr>
              <a:xfrm>
                <a:off x="815" y="2569"/>
                <a:ext cx="3495" cy="2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6"/>
              <p:cNvSpPr txBox="1"/>
              <p:nvPr>
                <p:custDataLst>
                  <p:tags r:id="rId13"/>
                </p:custDataLst>
              </p:nvPr>
            </p:nvSpPr>
            <p:spPr>
              <a:xfrm>
                <a:off x="14518" y="5399"/>
                <a:ext cx="2550" cy="580"/>
              </a:xfrm>
              <a:prstGeom prst="rect">
                <a:avLst/>
              </a:prstGeom>
              <a:noFill/>
            </p:spPr>
            <p:txBody>
              <a:bodyPr wrap="square" rtlCol="0" anchor="t">
                <a:spAutoFit/>
              </a:bodyPr>
              <a:lstStyle/>
              <a:p>
                <a:pPr lvl="0" algn="ctr">
                  <a:buClrTx/>
                  <a:buSzTx/>
                  <a:buFontTx/>
                </a:pPr>
                <a:r>
                  <a:rPr lang="zh-CN" altLang="en-US">
                    <a:latin typeface="黑体" panose="02010609060101010101" charset="-122"/>
                    <a:ea typeface="黑体" panose="02010609060101010101" charset="-122"/>
                    <a:sym typeface="+mn-ea"/>
                  </a:rPr>
                  <a:t>垃圾池天幕</a:t>
                </a:r>
              </a:p>
            </p:txBody>
          </p:sp>
        </p:grpSp>
        <p:pic>
          <p:nvPicPr>
            <p:cNvPr id="25" name="图片 24"/>
            <p:cNvPicPr>
              <a:picLocks noChangeAspect="1"/>
            </p:cNvPicPr>
            <p:nvPr/>
          </p:nvPicPr>
          <p:blipFill>
            <a:blip r:embed="rId20"/>
            <a:stretch>
              <a:fillRect/>
            </a:stretch>
          </p:blipFill>
          <p:spPr>
            <a:xfrm>
              <a:off x="9899" y="5260"/>
              <a:ext cx="3464" cy="2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本框 9"/>
            <p:cNvSpPr txBox="1"/>
            <p:nvPr/>
          </p:nvSpPr>
          <p:spPr>
            <a:xfrm>
              <a:off x="9708" y="8094"/>
              <a:ext cx="3984"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坡道裸土绿草皮全覆盖</a:t>
              </a:r>
            </a:p>
          </p:txBody>
        </p:sp>
      </p:grpSp>
      <p:pic>
        <p:nvPicPr>
          <p:cNvPr id="3" name="图片 2"/>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9000490" y="1574165"/>
            <a:ext cx="2209800" cy="1805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绿色施工全面化</a:t>
            </a:r>
            <a:endParaRPr lang="zh-CN" altLang="en-US" b="1" dirty="0">
              <a:latin typeface="微软雅黑" panose="020B0503020204020204" charset="-122"/>
              <a:ea typeface="微软雅黑" panose="020B0503020204020204" charset="-122"/>
              <a:sym typeface="+mn-ea"/>
            </a:endParaRPr>
          </a:p>
        </p:txBody>
      </p:sp>
      <p:sp>
        <p:nvSpPr>
          <p:cNvPr id="6" name="文本框 5"/>
          <p:cNvSpPr txBox="1"/>
          <p:nvPr/>
        </p:nvSpPr>
        <p:spPr>
          <a:xfrm>
            <a:off x="738505" y="935355"/>
            <a:ext cx="1818640" cy="460375"/>
          </a:xfrm>
          <a:prstGeom prst="rect">
            <a:avLst/>
          </a:prstGeom>
          <a:noFill/>
        </p:spPr>
        <p:txBody>
          <a:bodyPr wrap="square" rtlCol="0">
            <a:spAutoFit/>
            <a:scene3d>
              <a:camera prst="orthographicFront"/>
              <a:lightRig rig="threePt" dir="t"/>
            </a:scene3d>
          </a:bodyPr>
          <a:lstStyle/>
          <a:p>
            <a:r>
              <a:rPr lang="zh-CN" altLang="en-US" sz="2400" b="1">
                <a:solidFill>
                  <a:srgbClr val="92D050"/>
                </a:solidFill>
                <a:effectLst>
                  <a:outerShdw blurRad="38100" dist="19050" dir="2700000" algn="tl" rotWithShape="0">
                    <a:schemeClr val="dk1">
                      <a:alpha val="40000"/>
                    </a:schemeClr>
                  </a:outerShdw>
                </a:effectLst>
              </a:rPr>
              <a:t>扬尘控制</a:t>
            </a:r>
          </a:p>
        </p:txBody>
      </p:sp>
      <p:grpSp>
        <p:nvGrpSpPr>
          <p:cNvPr id="11" name="组合 10"/>
          <p:cNvGrpSpPr/>
          <p:nvPr/>
        </p:nvGrpSpPr>
        <p:grpSpPr>
          <a:xfrm>
            <a:off x="8992235" y="3808248"/>
            <a:ext cx="2331085" cy="2178651"/>
            <a:chOff x="13357" y="6222"/>
            <a:chExt cx="4720" cy="3827"/>
          </a:xfrm>
        </p:grpSpPr>
        <p:pic>
          <p:nvPicPr>
            <p:cNvPr id="19" name="图片 18"/>
            <p:cNvPicPr>
              <a:picLocks noChangeAspect="1"/>
            </p:cNvPicPr>
            <p:nvPr>
              <p:custDataLst>
                <p:tags r:id="rId1"/>
              </p:custDataLst>
            </p:nvPr>
          </p:nvPicPr>
          <p:blipFill>
            <a:blip r:embed="rId22" cstate="print">
              <a:extLst>
                <a:ext uri="{28A0092B-C50C-407E-A947-70E740481C1C}">
                  <a14:useLocalDpi xmlns:a14="http://schemas.microsoft.com/office/drawing/2010/main"/>
                </a:ext>
              </a:extLst>
            </a:blip>
            <a:stretch>
              <a:fillRect/>
            </a:stretch>
          </p:blipFill>
          <p:spPr>
            <a:xfrm>
              <a:off x="13357" y="6222"/>
              <a:ext cx="4496" cy="3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文本框 36"/>
            <p:cNvSpPr txBox="1"/>
            <p:nvPr>
              <p:custDataLst>
                <p:tags r:id="rId2"/>
              </p:custDataLst>
            </p:nvPr>
          </p:nvSpPr>
          <p:spPr>
            <a:xfrm>
              <a:off x="13960" y="9402"/>
              <a:ext cx="4117" cy="647"/>
            </a:xfrm>
            <a:prstGeom prst="rect">
              <a:avLst/>
            </a:prstGeom>
            <a:solidFill>
              <a:srgbClr val="FFFFFF">
                <a:shade val="85000"/>
              </a:srgbClr>
            </a:solidFill>
            <a:ln>
              <a:noFill/>
            </a:ln>
            <a:effectLst>
              <a:reflection blurRad="12700" stA="38000" endPos="28000" dist="5000" dir="5400000" sy="-100000" algn="bl" rotWithShape="0"/>
            </a:effectLst>
          </p:spPr>
          <p:txBody>
            <a:bodyPr wrap="square">
              <a:spAutoFit/>
            </a:bodyPr>
            <a:lstStyle/>
            <a:p>
              <a:pPr algn="ctr"/>
              <a:r>
                <a:rPr kumimoji="0" lang="zh-CN" altLang="en-US" b="0" i="0" kern="1200" cap="none" spc="0" normalizeH="0" baseline="0" noProof="0" dirty="0">
                  <a:solidFill>
                    <a:srgbClr val="000000"/>
                  </a:solidFill>
                  <a:latin typeface="黑体" panose="02010609060101010101" charset="-122"/>
                  <a:ea typeface="黑体" panose="02010609060101010101" charset="-122"/>
                  <a:cs typeface="+mn-cs"/>
                  <a:sym typeface="Arial" panose="020B0604020202020204" pitchFamily="34" charset="0"/>
                </a:rPr>
                <a:t>绿色低碳集装箱</a:t>
              </a:r>
              <a:endParaRPr lang="zh-CN" altLang="en-US"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30885" y="995680"/>
            <a:ext cx="4812665" cy="460375"/>
          </a:xfrm>
          <a:prstGeom prst="rect">
            <a:avLst/>
          </a:prstGeom>
          <a:noFill/>
        </p:spPr>
        <p:txBody>
          <a:bodyPr wrap="square" rtlCol="0">
            <a:spAutoFit/>
            <a:scene3d>
              <a:camera prst="orthographic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zh-CN" altLang="en-US" sz="2400" b="1">
                <a:solidFill>
                  <a:srgbClr val="92D050"/>
                </a:solidFill>
                <a:effectLst>
                  <a:outerShdw blurRad="38100" dist="19050" dir="2700000" algn="tl" rotWithShape="0">
                    <a:schemeClr val="dk1">
                      <a:alpha val="40000"/>
                    </a:schemeClr>
                  </a:outerShdw>
                </a:effectLst>
                <a:sym typeface="+mn-ea"/>
              </a:rPr>
              <a:t>有害气体排放控制</a:t>
            </a:r>
          </a:p>
        </p:txBody>
      </p:sp>
      <p:sp>
        <p:nvSpPr>
          <p:cNvPr id="6" name="矩形 5"/>
          <p:cNvSpPr/>
          <p:nvPr/>
        </p:nvSpPr>
        <p:spPr>
          <a:xfrm>
            <a:off x="5951220" y="1670685"/>
            <a:ext cx="5454650" cy="3415030"/>
          </a:xfrm>
          <a:prstGeom prst="rect">
            <a:avLst/>
          </a:prstGeom>
          <a:ln>
            <a:solidFill>
              <a:schemeClr val="accent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dirty="0"/>
              <a:t>1</a:t>
            </a:r>
            <a:r>
              <a:rPr lang="zh-CN" altLang="en-US" dirty="0"/>
              <a:t>）</a:t>
            </a:r>
            <a:r>
              <a:rPr lang="zh-CN" altLang="zh-CN" dirty="0"/>
              <a:t>所有进出场的车辆和设备，</a:t>
            </a:r>
            <a:r>
              <a:rPr lang="en-US" altLang="zh-CN" dirty="0"/>
              <a:t>100%</a:t>
            </a:r>
            <a:r>
              <a:rPr lang="zh-CN" altLang="zh-CN" dirty="0"/>
              <a:t>检查有害气体排放检测结果，并检查对应的检测报告</a:t>
            </a:r>
            <a:r>
              <a:rPr lang="zh-CN" altLang="en-US" dirty="0"/>
              <a:t>；</a:t>
            </a:r>
            <a:endParaRPr lang="en-US" altLang="zh-CN" dirty="0"/>
          </a:p>
          <a:p>
            <a:pPr>
              <a:lnSpc>
                <a:spcPct val="150000"/>
              </a:lnSpc>
            </a:pPr>
            <a:r>
              <a:rPr lang="en-US" altLang="zh-CN" dirty="0"/>
              <a:t>2</a:t>
            </a:r>
            <a:r>
              <a:rPr lang="zh-CN" altLang="en-US" dirty="0"/>
              <a:t>）</a:t>
            </a:r>
            <a:r>
              <a:rPr lang="zh-CN" altLang="zh-CN" dirty="0"/>
              <a:t>厨房配备油烟净化装置，并确保正常运行</a:t>
            </a:r>
            <a:r>
              <a:rPr lang="zh-CN" altLang="en-US" dirty="0"/>
              <a:t>；</a:t>
            </a:r>
            <a:endParaRPr lang="en-US" altLang="zh-CN" dirty="0"/>
          </a:p>
          <a:p>
            <a:pPr>
              <a:lnSpc>
                <a:spcPct val="150000"/>
              </a:lnSpc>
            </a:pPr>
            <a:r>
              <a:rPr lang="en-US" altLang="zh-CN" dirty="0"/>
              <a:t>3</a:t>
            </a:r>
            <a:r>
              <a:rPr lang="zh-CN" altLang="zh-CN" dirty="0"/>
              <a:t>）现场机电加工区集中进行机电管线的切割、焊接等工作，配备焊烟净化装置</a:t>
            </a:r>
            <a:r>
              <a:rPr lang="zh-CN" altLang="en-US" dirty="0"/>
              <a:t>；</a:t>
            </a:r>
            <a:endParaRPr lang="en-US" altLang="zh-CN" dirty="0"/>
          </a:p>
          <a:p>
            <a:pPr>
              <a:lnSpc>
                <a:spcPct val="150000"/>
              </a:lnSpc>
            </a:pPr>
            <a:r>
              <a:rPr lang="zh-CN" altLang="zh-CN" dirty="0"/>
              <a:t>通过上述措施实施进行了定期检测，形成了相应的检查记录，有毒气体得到了有效控制，对不符合规定的设备进行禁用，避免对大气造成污染。</a:t>
            </a:r>
          </a:p>
        </p:txBody>
      </p:sp>
      <p:pic>
        <p:nvPicPr>
          <p:cNvPr id="2" name="图片 1" descr="C:\Users\THINKPAD\Desktop\绿色建造水平评价\绿施照片\表二\3-1国五证.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546735" y="1670685"/>
            <a:ext cx="2438400" cy="2366010"/>
          </a:xfrm>
          <a:prstGeom prst="rect">
            <a:avLst/>
          </a:prstGeom>
          <a:noFill/>
          <a:ln>
            <a:noFill/>
          </a:ln>
        </p:spPr>
      </p:pic>
      <p:pic>
        <p:nvPicPr>
          <p:cNvPr id="3" name="图片 2" descr="抽油烟机"/>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4195" y="1670685"/>
            <a:ext cx="2326640" cy="2365375"/>
          </a:xfrm>
          <a:prstGeom prst="rect">
            <a:avLst/>
          </a:prstGeom>
        </p:spPr>
      </p:pic>
      <p:pic>
        <p:nvPicPr>
          <p:cNvPr id="4" name="图片 3"/>
          <p:cNvPicPr>
            <a:picLocks noChangeAspect="1"/>
          </p:cNvPicPr>
          <p:nvPr/>
        </p:nvPicPr>
        <p:blipFill>
          <a:blip r:embed="rId4"/>
          <a:stretch>
            <a:fillRect/>
          </a:stretch>
        </p:blipFill>
        <p:spPr>
          <a:xfrm>
            <a:off x="546735" y="4140835"/>
            <a:ext cx="2438400" cy="2299335"/>
          </a:xfrm>
          <a:prstGeom prst="rect">
            <a:avLst/>
          </a:prstGeom>
        </p:spPr>
      </p:pic>
      <p:pic>
        <p:nvPicPr>
          <p:cNvPr id="7" name="图片 6"/>
          <p:cNvPicPr>
            <a:picLocks noChangeAspect="1"/>
          </p:cNvPicPr>
          <p:nvPr/>
        </p:nvPicPr>
        <p:blipFill>
          <a:blip r:embed="rId5"/>
          <a:stretch>
            <a:fillRect/>
          </a:stretch>
        </p:blipFill>
        <p:spPr>
          <a:xfrm>
            <a:off x="3063875" y="4140835"/>
            <a:ext cx="2348865" cy="2291715"/>
          </a:xfrm>
          <a:prstGeom prst="rect">
            <a:avLst/>
          </a:prstGeom>
        </p:spPr>
      </p:pic>
      <p:sp>
        <p:nvSpPr>
          <p:cNvPr id="8"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绿色施工全面化</a:t>
            </a:r>
            <a:endParaRPr lang="zh-CN" altLang="en-US" b="1" dirty="0">
              <a:latin typeface="微软雅黑" panose="020B0503020204020204" charset="-122"/>
              <a:ea typeface="微软雅黑" panose="020B050302020402020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30885" y="995680"/>
            <a:ext cx="4812665" cy="460375"/>
          </a:xfrm>
          <a:prstGeom prst="rect">
            <a:avLst/>
          </a:prstGeom>
          <a:noFill/>
        </p:spPr>
        <p:txBody>
          <a:bodyPr wrap="square" rtlCol="0">
            <a:spAutoFit/>
            <a:scene3d>
              <a:camera prst="orthographic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zh-CN" altLang="en-US" sz="2400" b="1">
                <a:solidFill>
                  <a:srgbClr val="92D050"/>
                </a:solidFill>
                <a:effectLst>
                  <a:outerShdw blurRad="38100" dist="19050" dir="2700000" algn="tl" rotWithShape="0">
                    <a:schemeClr val="dk1">
                      <a:alpha val="40000"/>
                    </a:schemeClr>
                  </a:outerShdw>
                </a:effectLst>
                <a:sym typeface="+mn-ea"/>
              </a:rPr>
              <a:t>建筑垃圾处置</a:t>
            </a:r>
          </a:p>
        </p:txBody>
      </p:sp>
      <p:sp>
        <p:nvSpPr>
          <p:cNvPr id="18" name="文本框 17"/>
          <p:cNvSpPr txBox="1"/>
          <p:nvPr/>
        </p:nvSpPr>
        <p:spPr>
          <a:xfrm>
            <a:off x="4642485" y="4116070"/>
            <a:ext cx="2588895" cy="64516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有毒有害、可回收、不可回收封闭垃圾池</a:t>
            </a:r>
          </a:p>
        </p:txBody>
      </p:sp>
      <p:pic>
        <p:nvPicPr>
          <p:cNvPr id="4" name="图片 3" descr="图片2"/>
          <p:cNvPicPr>
            <a:picLocks noChangeAspect="1"/>
          </p:cNvPicPr>
          <p:nvPr/>
        </p:nvPicPr>
        <p:blipFill>
          <a:blip r:embed="rId2"/>
          <a:stretch>
            <a:fillRect/>
          </a:stretch>
        </p:blipFill>
        <p:spPr>
          <a:xfrm>
            <a:off x="7789545" y="1852930"/>
            <a:ext cx="3581400" cy="2076450"/>
          </a:xfrm>
          <a:prstGeom prst="rect">
            <a:avLst/>
          </a:prstGeom>
        </p:spPr>
      </p:pic>
      <p:sp>
        <p:nvSpPr>
          <p:cNvPr id="7" name="文本框 6"/>
          <p:cNvSpPr txBox="1"/>
          <p:nvPr/>
        </p:nvSpPr>
        <p:spPr>
          <a:xfrm>
            <a:off x="8774430" y="4175760"/>
            <a:ext cx="1450975" cy="368300"/>
          </a:xfrm>
          <a:prstGeom prst="rect">
            <a:avLst/>
          </a:prstGeom>
          <a:noFill/>
        </p:spPr>
        <p:txBody>
          <a:bodyPr wrap="square" rtlCol="0" anchor="t">
            <a:spAutoFit/>
          </a:bodyPr>
          <a:lstStyle/>
          <a:p>
            <a:pPr algn="ctr"/>
            <a:r>
              <a:rPr lang="zh-CN" altLang="en-US">
                <a:latin typeface="黑体" panose="02010609060101010101" charset="-122"/>
                <a:ea typeface="黑体" panose="02010609060101010101" charset="-122"/>
                <a:sym typeface="+mn-ea"/>
              </a:rPr>
              <a:t>垃圾分类</a:t>
            </a:r>
          </a:p>
        </p:txBody>
      </p:sp>
      <p:pic>
        <p:nvPicPr>
          <p:cNvPr id="9" name="图片 8"/>
          <p:cNvPicPr>
            <a:picLocks noChangeAspect="1"/>
          </p:cNvPicPr>
          <p:nvPr/>
        </p:nvPicPr>
        <p:blipFill>
          <a:blip r:embed="rId3"/>
          <a:stretch>
            <a:fillRect/>
          </a:stretch>
        </p:blipFill>
        <p:spPr>
          <a:xfrm>
            <a:off x="388620" y="1788160"/>
            <a:ext cx="3302000" cy="2286635"/>
          </a:xfrm>
          <a:prstGeom prst="rect">
            <a:avLst/>
          </a:prstGeom>
        </p:spPr>
      </p:pic>
      <p:sp>
        <p:nvSpPr>
          <p:cNvPr id="10" name="文本框 9"/>
          <p:cNvSpPr txBox="1"/>
          <p:nvPr/>
        </p:nvSpPr>
        <p:spPr>
          <a:xfrm>
            <a:off x="887730" y="4243070"/>
            <a:ext cx="2588895" cy="36830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办理相关手续</a:t>
            </a:r>
          </a:p>
        </p:txBody>
      </p:sp>
      <p:sp>
        <p:nvSpPr>
          <p:cNvPr id="11" name="文本框 10"/>
          <p:cNvSpPr txBox="1"/>
          <p:nvPr/>
        </p:nvSpPr>
        <p:spPr>
          <a:xfrm>
            <a:off x="887730" y="4952365"/>
            <a:ext cx="10483215" cy="368300"/>
          </a:xfrm>
          <a:prstGeom prst="rect">
            <a:avLst/>
          </a:prstGeom>
          <a:noFill/>
        </p:spPr>
        <p:txBody>
          <a:bodyPr wrap="square" rtlCol="0" anchor="t">
            <a:spAutoFit/>
          </a:bodyPr>
          <a:lstStyle/>
          <a:p>
            <a:r>
              <a:rPr lang="zh-CN" altLang="en-US"/>
              <a:t>项目部制订建筑垃圾减量化专项方案，明确减量化、资源化具体指标及各项措施</a:t>
            </a:r>
          </a:p>
        </p:txBody>
      </p:sp>
      <p:sp>
        <p:nvSpPr>
          <p:cNvPr id="2"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绿色施工全面化</a:t>
            </a:r>
            <a:endParaRPr lang="zh-CN" altLang="en-US" b="1" dirty="0">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83685" y="1781175"/>
            <a:ext cx="3482340" cy="22415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绿色施工全面化</a:t>
            </a:r>
            <a:endParaRPr lang="zh-CN" altLang="en-US" b="1" dirty="0">
              <a:latin typeface="微软雅黑" panose="020B0503020204020204" charset="-122"/>
              <a:ea typeface="微软雅黑" panose="020B0503020204020204" charset="-122"/>
              <a:sym typeface="+mn-ea"/>
            </a:endParaRPr>
          </a:p>
        </p:txBody>
      </p:sp>
      <p:sp>
        <p:nvSpPr>
          <p:cNvPr id="15" name="文本框 14"/>
          <p:cNvSpPr txBox="1"/>
          <p:nvPr/>
        </p:nvSpPr>
        <p:spPr>
          <a:xfrm>
            <a:off x="730885" y="995680"/>
            <a:ext cx="4812665" cy="460375"/>
          </a:xfrm>
          <a:prstGeom prst="rect">
            <a:avLst/>
          </a:prstGeom>
          <a:noFill/>
        </p:spPr>
        <p:txBody>
          <a:bodyPr wrap="square" rtlCol="0">
            <a:spAutoFit/>
            <a:scene3d>
              <a:camera prst="orthographic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zh-CN" altLang="en-US" sz="2400" b="1">
                <a:solidFill>
                  <a:srgbClr val="92D050"/>
                </a:solidFill>
                <a:effectLst>
                  <a:outerShdw blurRad="38100" dist="19050" dir="2700000" algn="tl" rotWithShape="0">
                    <a:schemeClr val="dk1">
                      <a:alpha val="40000"/>
                    </a:schemeClr>
                  </a:outerShdw>
                </a:effectLst>
                <a:sym typeface="+mn-ea"/>
              </a:rPr>
              <a:t>污水排放控制</a:t>
            </a:r>
          </a:p>
        </p:txBody>
      </p:sp>
      <p:pic>
        <p:nvPicPr>
          <p:cNvPr id="8" name="图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07760" y="1679575"/>
            <a:ext cx="2831465" cy="2100580"/>
          </a:xfrm>
          <a:prstGeom prst="rect">
            <a:avLst/>
          </a:prstGeom>
        </p:spPr>
      </p:pic>
      <p:pic>
        <p:nvPicPr>
          <p:cNvPr id="9" name="图片 8" descr="成品化粪池沟"/>
          <p:cNvPicPr>
            <a:picLocks noChangeAspect="1"/>
          </p:cNvPicPr>
          <p:nvPr/>
        </p:nvPicPr>
        <p:blipFill>
          <a:blip r:embed="rId4"/>
          <a:stretch>
            <a:fillRect/>
          </a:stretch>
        </p:blipFill>
        <p:spPr>
          <a:xfrm>
            <a:off x="2591435" y="1679575"/>
            <a:ext cx="3119120" cy="2077085"/>
          </a:xfrm>
          <a:prstGeom prst="rect">
            <a:avLst/>
          </a:prstGeom>
        </p:spPr>
      </p:pic>
      <p:sp>
        <p:nvSpPr>
          <p:cNvPr id="10" name="文本框 9"/>
          <p:cNvSpPr txBox="1"/>
          <p:nvPr/>
        </p:nvSpPr>
        <p:spPr>
          <a:xfrm>
            <a:off x="2980055" y="3756660"/>
            <a:ext cx="2120265" cy="36830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成品化粪池</a:t>
            </a:r>
          </a:p>
        </p:txBody>
      </p:sp>
      <p:sp>
        <p:nvSpPr>
          <p:cNvPr id="11" name="文本框 10"/>
          <p:cNvSpPr txBox="1"/>
          <p:nvPr/>
        </p:nvSpPr>
        <p:spPr>
          <a:xfrm>
            <a:off x="6563360" y="3780155"/>
            <a:ext cx="2120265" cy="36830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成品隔油池</a:t>
            </a:r>
          </a:p>
        </p:txBody>
      </p:sp>
      <p:pic>
        <p:nvPicPr>
          <p:cNvPr id="19" name="图片 18"/>
          <p:cNvPicPr>
            <a:picLocks noChangeAspect="1"/>
          </p:cNvPicPr>
          <p:nvPr/>
        </p:nvPicPr>
        <p:blipFill>
          <a:blip r:embed="rId5"/>
          <a:stretch>
            <a:fillRect/>
          </a:stretch>
        </p:blipFill>
        <p:spPr>
          <a:xfrm>
            <a:off x="2591435" y="4149090"/>
            <a:ext cx="3129280" cy="2052955"/>
          </a:xfrm>
          <a:prstGeom prst="rect">
            <a:avLst/>
          </a:prstGeom>
        </p:spPr>
      </p:pic>
      <p:pic>
        <p:nvPicPr>
          <p:cNvPr id="21509" name="Picture 5" descr="E:\资源\图片汇总(1)\复杂背景\浅色\电脑（商务）\blurred-background-coffee-cup-contemporary-908284.jpgblurred-background-coffee-cup-contemporary-908284"/>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a:ext>
            </a:extLst>
          </a:blip>
          <a:srcRect/>
          <a:stretch>
            <a:fillRect/>
          </a:stretch>
        </p:blipFill>
        <p:spPr bwMode="auto">
          <a:xfrm>
            <a:off x="6207760" y="4148455"/>
            <a:ext cx="2784475" cy="204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p:cNvSpPr txBox="1"/>
          <p:nvPr/>
        </p:nvSpPr>
        <p:spPr>
          <a:xfrm>
            <a:off x="2830830" y="6202045"/>
            <a:ext cx="2665095" cy="36830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现场可周转卫生间</a:t>
            </a:r>
          </a:p>
        </p:txBody>
      </p:sp>
      <p:sp>
        <p:nvSpPr>
          <p:cNvPr id="13" name="文本框 12"/>
          <p:cNvSpPr txBox="1"/>
          <p:nvPr/>
        </p:nvSpPr>
        <p:spPr>
          <a:xfrm>
            <a:off x="6563360" y="6195695"/>
            <a:ext cx="2120265" cy="36830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泥浆分离装置</a:t>
            </a:r>
          </a:p>
        </p:txBody>
      </p:sp>
      <p:sp>
        <p:nvSpPr>
          <p:cNvPr id="16" name="文本框 15"/>
          <p:cNvSpPr txBox="1"/>
          <p:nvPr/>
        </p:nvSpPr>
        <p:spPr>
          <a:xfrm>
            <a:off x="3078480" y="857250"/>
            <a:ext cx="8737600" cy="737235"/>
          </a:xfrm>
          <a:prstGeom prst="rect">
            <a:avLst/>
          </a:prstGeom>
          <a:noFill/>
        </p:spPr>
        <p:txBody>
          <a:bodyPr wrap="square" rtlCol="0" anchor="t">
            <a:spAutoFit/>
          </a:bodyPr>
          <a:lstStyle/>
          <a:p>
            <a:pPr indent="0" fontAlgn="auto">
              <a:lnSpc>
                <a:spcPct val="150000"/>
              </a:lnSpc>
            </a:pPr>
            <a:r>
              <a:rPr lang="zh-CN" altLang="zh-CN" sz="1400" dirty="0">
                <a:latin typeface="+mn-ea"/>
                <a:sym typeface="+mn-ea"/>
              </a:rPr>
              <a:t>现场厨房设置防水隔油池，与市政污水相连接，对隔油池水质进行检测，确保符合排放标准。生活用水设置防水化粪池，经沉淀后排入市政管网，化粪池定期由专业公司进行清掏。</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绿色施工全面化</a:t>
            </a:r>
            <a:endParaRPr lang="zh-CN" altLang="en-US" b="1" dirty="0">
              <a:latin typeface="微软雅黑" panose="020B0503020204020204" charset="-122"/>
              <a:ea typeface="微软雅黑" panose="020B0503020204020204" charset="-122"/>
              <a:sym typeface="+mn-ea"/>
            </a:endParaRPr>
          </a:p>
        </p:txBody>
      </p:sp>
      <p:sp>
        <p:nvSpPr>
          <p:cNvPr id="14" name="文本框 13"/>
          <p:cNvSpPr txBox="1"/>
          <p:nvPr/>
        </p:nvSpPr>
        <p:spPr>
          <a:xfrm>
            <a:off x="426720" y="885190"/>
            <a:ext cx="11486515" cy="1337945"/>
          </a:xfrm>
          <a:prstGeom prst="rect">
            <a:avLst/>
          </a:prstGeom>
          <a:noFill/>
        </p:spPr>
        <p:txBody>
          <a:bodyPr wrap="square" rtlCol="0" anchor="t">
            <a:spAutoFit/>
          </a:bodyPr>
          <a:lstStyle/>
          <a:p>
            <a:pPr indent="457200" fontAlgn="auto">
              <a:lnSpc>
                <a:spcPct val="150000"/>
              </a:lnSpc>
              <a:extLst>
                <a:ext uri="{35155182-B16C-46BC-9424-99874614C6A1}">
                  <wpsdc:indentchars xmlns:wpsdc="http://www.wps.cn/officeDocument/2017/drawingmlCustomData" xmlns="" val="200" checksum="59296752"/>
                </a:ext>
              </a:extLst>
            </a:pPr>
            <a:r>
              <a:rPr lang="zh-CN" altLang="en-US" sz="1800" dirty="0">
                <a:latin typeface="黑体" panose="02010609060101010101" charset="-122"/>
                <a:ea typeface="黑体" panose="02010609060101010101" charset="-122"/>
                <a:cs typeface="黑体" panose="02010609060101010101" charset="-122"/>
                <a:sym typeface="+mn-ea"/>
              </a:rPr>
              <a:t>在施工过程中，通过采用高效节能的施工设备和工艺，以及优化施工方案，减少能源消耗。同时，加强施工现场的能源管理，合理安排施工时间，避免在高峰时段进行高能耗作业，进一步降低能源消耗，通过手机APP应用，实现了无纸化办公，节约能源。</a:t>
            </a:r>
          </a:p>
        </p:txBody>
      </p:sp>
      <p:grpSp>
        <p:nvGrpSpPr>
          <p:cNvPr id="19" name="组合 18"/>
          <p:cNvGrpSpPr/>
          <p:nvPr/>
        </p:nvGrpSpPr>
        <p:grpSpPr>
          <a:xfrm>
            <a:off x="865002" y="2469515"/>
            <a:ext cx="10929488" cy="3865847"/>
            <a:chOff x="496" y="3976"/>
            <a:chExt cx="17212" cy="6088"/>
          </a:xfrm>
        </p:grpSpPr>
        <p:grpSp>
          <p:nvGrpSpPr>
            <p:cNvPr id="15" name="组合 14"/>
            <p:cNvGrpSpPr/>
            <p:nvPr>
              <p:custDataLst>
                <p:tags r:id="rId1"/>
              </p:custDataLst>
            </p:nvPr>
          </p:nvGrpSpPr>
          <p:grpSpPr>
            <a:xfrm>
              <a:off x="496" y="4035"/>
              <a:ext cx="10463" cy="6029"/>
              <a:chOff x="478" y="3727"/>
              <a:chExt cx="10397" cy="5391"/>
            </a:xfrm>
          </p:grpSpPr>
          <p:grpSp>
            <p:nvGrpSpPr>
              <p:cNvPr id="43" name="组合 42"/>
              <p:cNvGrpSpPr/>
              <p:nvPr/>
            </p:nvGrpSpPr>
            <p:grpSpPr>
              <a:xfrm>
                <a:off x="509" y="3727"/>
                <a:ext cx="10365" cy="3907"/>
                <a:chOff x="1162" y="3696"/>
                <a:chExt cx="7998" cy="2533"/>
              </a:xfrm>
            </p:grpSpPr>
            <p:pic>
              <p:nvPicPr>
                <p:cNvPr id="34" name="图片 33"/>
                <p:cNvPicPr>
                  <a:picLocks noChangeAspect="1"/>
                </p:cNvPicPr>
                <p:nvPr>
                  <p:custDataLst>
                    <p:tags r:id="rId4"/>
                  </p:custDataLst>
                </p:nvPr>
              </p:nvPicPr>
              <p:blipFill>
                <a:blip r:embed="rId7" cstate="print">
                  <a:extLst>
                    <a:ext uri="{28A0092B-C50C-407E-A947-70E740481C1C}">
                      <a14:useLocalDpi xmlns:a14="http://schemas.microsoft.com/office/drawing/2010/main"/>
                    </a:ext>
                  </a:extLst>
                </a:blip>
                <a:stretch>
                  <a:fillRect/>
                </a:stretch>
              </p:blipFill>
              <p:spPr bwMode="auto">
                <a:xfrm>
                  <a:off x="1162" y="3696"/>
                  <a:ext cx="3365" cy="2533"/>
                </a:xfrm>
                <a:prstGeom prst="rect">
                  <a:avLst/>
                </a:prstGeom>
              </p:spPr>
            </p:pic>
            <p:pic>
              <p:nvPicPr>
                <p:cNvPr id="36" name="图片 35"/>
                <p:cNvPicPr/>
                <p:nvPr>
                  <p:custDataLst>
                    <p:tags r:id="rId5"/>
                  </p:custDataLst>
                </p:nvPr>
              </p:nvPicPr>
              <p:blipFill>
                <a:blip r:embed="rId8"/>
                <a:stretch>
                  <a:fillRect/>
                </a:stretch>
              </p:blipFill>
              <p:spPr bwMode="auto">
                <a:xfrm>
                  <a:off x="5371" y="3712"/>
                  <a:ext cx="3789" cy="2505"/>
                </a:xfrm>
                <a:prstGeom prst="rect">
                  <a:avLst/>
                </a:prstGeom>
              </p:spPr>
            </p:pic>
          </p:grpSp>
          <p:grpSp>
            <p:nvGrpSpPr>
              <p:cNvPr id="2" name="组合 1"/>
              <p:cNvGrpSpPr/>
              <p:nvPr/>
            </p:nvGrpSpPr>
            <p:grpSpPr>
              <a:xfrm>
                <a:off x="478" y="7743"/>
                <a:ext cx="10397" cy="1375"/>
                <a:chOff x="763" y="4393"/>
                <a:chExt cx="7749" cy="1375"/>
              </a:xfrm>
            </p:grpSpPr>
            <p:sp>
              <p:nvSpPr>
                <p:cNvPr id="45" name="文本框 44"/>
                <p:cNvSpPr txBox="1"/>
                <p:nvPr>
                  <p:custDataLst>
                    <p:tags r:id="rId2"/>
                  </p:custDataLst>
                </p:nvPr>
              </p:nvSpPr>
              <p:spPr>
                <a:xfrm>
                  <a:off x="763" y="4393"/>
                  <a:ext cx="3274" cy="1375"/>
                </a:xfrm>
                <a:prstGeom prst="rect">
                  <a:avLst/>
                </a:prstGeom>
              </p:spPr>
              <p:txBody>
                <a:bodyPr wrap="square" rtlCol="0" anchor="t">
                  <a:noAutofit/>
                </a:bodyPr>
                <a:lstStyle/>
                <a:p>
                  <a:pPr algn="l">
                    <a:buClrTx/>
                    <a:buSzTx/>
                    <a:buFontTx/>
                  </a:pPr>
                  <a:r>
                    <a:rPr lang="en-US" altLang="zh-CN" sz="1800" dirty="0">
                      <a:latin typeface="黑体" panose="02010609060101010101" charset="-122"/>
                      <a:ea typeface="黑体" panose="02010609060101010101" charset="-122"/>
                      <a:cs typeface="黑体" panose="02010609060101010101" charset="-122"/>
                      <a:sym typeface="+mn-ea"/>
                    </a:rPr>
                    <a:t> </a:t>
                  </a:r>
                  <a:r>
                    <a:rPr sz="1800" dirty="0">
                      <a:latin typeface="黑体" panose="02010609060101010101" charset="-122"/>
                      <a:ea typeface="黑体" panose="02010609060101010101" charset="-122"/>
                      <a:cs typeface="黑体" panose="02010609060101010101" charset="-122"/>
                      <a:sym typeface="+mn-ea"/>
                    </a:rPr>
                    <a:t>施工现场临时用电选用节能型灯具，办公区采用节能灯</a:t>
                  </a:r>
                  <a:r>
                    <a:rPr lang="zh-CN" sz="1800" dirty="0">
                      <a:latin typeface="黑体" panose="02010609060101010101" charset="-122"/>
                      <a:ea typeface="黑体" panose="02010609060101010101" charset="-122"/>
                      <a:cs typeface="黑体" panose="02010609060101010101" charset="-122"/>
                      <a:sym typeface="+mn-ea"/>
                    </a:rPr>
                    <a:t>、</a:t>
                  </a:r>
                  <a:r>
                    <a:rPr lang="zh-CN" altLang="en-US" sz="1800" dirty="0">
                      <a:latin typeface="黑体" panose="02010609060101010101" charset="-122"/>
                      <a:ea typeface="黑体" panose="02010609060101010101" charset="-122"/>
                      <a:cs typeface="黑体" panose="02010609060101010101" charset="-122"/>
                      <a:sym typeface="+mn-ea"/>
                    </a:rPr>
                    <a:t>太阳能路灯</a:t>
                  </a:r>
                </a:p>
              </p:txBody>
            </p:sp>
            <p:sp>
              <p:nvSpPr>
                <p:cNvPr id="47" name="文本框 46"/>
                <p:cNvSpPr txBox="1"/>
                <p:nvPr>
                  <p:custDataLst>
                    <p:tags r:id="rId3"/>
                  </p:custDataLst>
                </p:nvPr>
              </p:nvSpPr>
              <p:spPr>
                <a:xfrm>
                  <a:off x="4659" y="4394"/>
                  <a:ext cx="3853" cy="807"/>
                </a:xfrm>
                <a:prstGeom prst="rect">
                  <a:avLst/>
                </a:prstGeom>
              </p:spPr>
              <p:txBody>
                <a:bodyPr wrap="square" rtlCol="0" anchor="t">
                  <a:noAutofit/>
                </a:bodyPr>
                <a:lstStyle/>
                <a:p>
                  <a:pPr algn="l">
                    <a:buClrTx/>
                    <a:buSzTx/>
                    <a:buFontTx/>
                  </a:pPr>
                  <a:r>
                    <a:rPr lang="zh-CN" altLang="en-US" sz="1800" dirty="0">
                      <a:latin typeface="黑体" panose="02010609060101010101" charset="-122"/>
                      <a:ea typeface="黑体" panose="02010609060101010101" charset="-122"/>
                      <a:cs typeface="黑体" panose="02010609060101010101" charset="-122"/>
                      <a:sym typeface="+mn-ea"/>
                    </a:rPr>
                    <a:t>地下室、地上楼梯间采用LED亮化感应式灯带</a:t>
                  </a:r>
                </a:p>
              </p:txBody>
            </p:sp>
          </p:grpSp>
        </p:grpSp>
        <p:pic>
          <p:nvPicPr>
            <p:cNvPr id="25" name="图片 24"/>
            <p:cNvPicPr>
              <a:picLocks noChangeAspect="1"/>
            </p:cNvPicPr>
            <p:nvPr/>
          </p:nvPicPr>
          <p:blipFill>
            <a:blip r:embed="rId9"/>
            <a:stretch>
              <a:fillRect/>
            </a:stretch>
          </p:blipFill>
          <p:spPr>
            <a:xfrm>
              <a:off x="11532" y="3976"/>
              <a:ext cx="5107" cy="4408"/>
            </a:xfrm>
            <a:prstGeom prst="rect">
              <a:avLst/>
            </a:prstGeom>
          </p:spPr>
        </p:pic>
        <p:sp>
          <p:nvSpPr>
            <p:cNvPr id="26" name="文本框 25"/>
            <p:cNvSpPr txBox="1"/>
            <p:nvPr/>
          </p:nvSpPr>
          <p:spPr>
            <a:xfrm>
              <a:off x="11163" y="8526"/>
              <a:ext cx="6545" cy="1016"/>
            </a:xfrm>
            <a:prstGeom prst="rect">
              <a:avLst/>
            </a:prstGeom>
          </p:spPr>
          <p:txBody>
            <a:bodyPr wrap="square">
              <a:spAutoFit/>
            </a:bodyPr>
            <a:lstStyle/>
            <a:p>
              <a:r>
                <a:rPr lang="zh-CN" altLang="en-US" sz="1800" dirty="0">
                  <a:latin typeface="黑体" panose="02010609060101010101" charset="-122"/>
                  <a:ea typeface="黑体" panose="02010609060101010101" charset="-122"/>
                  <a:cs typeface="黑体" panose="02010609060101010101" charset="-122"/>
                </a:rPr>
                <a:t>合理规划合理的电缆直径、简捷的线路，有效地减少线路和电缆的浪费</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绿色施工全面化</a:t>
            </a:r>
            <a:endParaRPr lang="zh-CN" altLang="en-US" b="1" dirty="0">
              <a:latin typeface="微软雅黑" panose="020B0503020204020204" charset="-122"/>
              <a:ea typeface="微软雅黑" panose="020B0503020204020204" charset="-122"/>
              <a:sym typeface="+mn-ea"/>
            </a:endParaRPr>
          </a:p>
        </p:txBody>
      </p:sp>
      <p:grpSp>
        <p:nvGrpSpPr>
          <p:cNvPr id="46" name="组合 45"/>
          <p:cNvGrpSpPr/>
          <p:nvPr/>
        </p:nvGrpSpPr>
        <p:grpSpPr>
          <a:xfrm>
            <a:off x="2303177" y="1249680"/>
            <a:ext cx="7674578" cy="4963160"/>
            <a:chOff x="5574" y="1714"/>
            <a:chExt cx="12086" cy="7816"/>
          </a:xfrm>
        </p:grpSpPr>
        <p:pic>
          <p:nvPicPr>
            <p:cNvPr id="10" name="图片 9" descr="时控开关1"/>
            <p:cNvPicPr>
              <a:picLocks noChangeAspect="1"/>
            </p:cNvPicPr>
            <p:nvPr>
              <p:custDataLst>
                <p:tags r:id="rId1"/>
              </p:custDataLst>
            </p:nvPr>
          </p:nvPicPr>
          <p:blipFill>
            <a:blip r:embed="rId12"/>
            <a:stretch>
              <a:fillRect/>
            </a:stretch>
          </p:blipFill>
          <p:spPr>
            <a:xfrm>
              <a:off x="5657" y="1714"/>
              <a:ext cx="3386" cy="3008"/>
            </a:xfrm>
            <a:prstGeom prst="rect">
              <a:avLst/>
            </a:prstGeom>
          </p:spPr>
        </p:pic>
        <p:grpSp>
          <p:nvGrpSpPr>
            <p:cNvPr id="12" name="组合 11"/>
            <p:cNvGrpSpPr/>
            <p:nvPr>
              <p:custDataLst>
                <p:tags r:id="rId2"/>
              </p:custDataLst>
            </p:nvPr>
          </p:nvGrpSpPr>
          <p:grpSpPr>
            <a:xfrm>
              <a:off x="5574" y="4720"/>
              <a:ext cx="12000" cy="764"/>
              <a:chOff x="4709" y="4026"/>
              <a:chExt cx="9836" cy="891"/>
            </a:xfrm>
          </p:grpSpPr>
          <p:sp>
            <p:nvSpPr>
              <p:cNvPr id="18" name="文本框 17"/>
              <p:cNvSpPr txBox="1"/>
              <p:nvPr>
                <p:custDataLst>
                  <p:tags r:id="rId8"/>
                </p:custDataLst>
              </p:nvPr>
            </p:nvSpPr>
            <p:spPr>
              <a:xfrm>
                <a:off x="4709" y="4026"/>
                <a:ext cx="2829" cy="807"/>
              </a:xfrm>
              <a:prstGeom prst="rect">
                <a:avLst/>
              </a:prstGeom>
              <a:noFill/>
            </p:spPr>
            <p:txBody>
              <a:bodyPr wrap="square" rtlCol="0" anchor="t">
                <a:noAutofit/>
              </a:bodyPr>
              <a:lstStyle/>
              <a:p>
                <a:pPr algn="ctr">
                  <a:buClrTx/>
                  <a:buSzTx/>
                  <a:buFontTx/>
                </a:pPr>
                <a:r>
                  <a:rPr lang="en-US" altLang="zh-CN" sz="1800" dirty="0">
                    <a:latin typeface="黑体" panose="02010609060101010101" charset="-122"/>
                    <a:ea typeface="黑体" panose="02010609060101010101" charset="-122"/>
                    <a:cs typeface="黑体" panose="02010609060101010101" charset="-122"/>
                    <a:sym typeface="+mn-ea"/>
                  </a:rPr>
                  <a:t>   </a:t>
                </a:r>
                <a:r>
                  <a:rPr lang="zh-CN" altLang="en-US" sz="1800" dirty="0">
                    <a:latin typeface="黑体" panose="02010609060101010101" charset="-122"/>
                    <a:ea typeface="黑体" panose="02010609060101010101" charset="-122"/>
                    <a:cs typeface="黑体" panose="02010609060101010101" charset="-122"/>
                    <a:sym typeface="+mn-ea"/>
                  </a:rPr>
                  <a:t>时控开关</a:t>
                </a:r>
              </a:p>
            </p:txBody>
          </p:sp>
          <p:sp>
            <p:nvSpPr>
              <p:cNvPr id="20" name="文本框 19"/>
              <p:cNvSpPr txBox="1"/>
              <p:nvPr>
                <p:custDataLst>
                  <p:tags r:id="rId9"/>
                </p:custDataLst>
              </p:nvPr>
            </p:nvSpPr>
            <p:spPr>
              <a:xfrm>
                <a:off x="7894" y="4110"/>
                <a:ext cx="3201" cy="807"/>
              </a:xfrm>
              <a:prstGeom prst="rect">
                <a:avLst/>
              </a:prstGeom>
              <a:noFill/>
            </p:spPr>
            <p:txBody>
              <a:bodyPr wrap="square" rtlCol="0" anchor="t">
                <a:noAutofit/>
              </a:bodyPr>
              <a:lstStyle/>
              <a:p>
                <a:pPr algn="ctr">
                  <a:buClrTx/>
                  <a:buSzTx/>
                  <a:buFontTx/>
                </a:pPr>
                <a:r>
                  <a:rPr lang="zh-CN" altLang="en-US" dirty="0">
                    <a:latin typeface="黑体" panose="02010609060101010101" charset="-122"/>
                    <a:ea typeface="黑体" panose="02010609060101010101" charset="-122"/>
                    <a:sym typeface="+mn-ea"/>
                  </a:rPr>
                  <a:t>钢筋无齿锯切割机</a:t>
                </a:r>
                <a:endParaRPr lang="zh-CN" altLang="en-US" sz="1800" dirty="0">
                  <a:latin typeface="黑体" panose="02010609060101010101" charset="-122"/>
                  <a:ea typeface="黑体" panose="02010609060101010101" charset="-122"/>
                  <a:sym typeface="+mn-ea"/>
                </a:endParaRPr>
              </a:p>
            </p:txBody>
          </p:sp>
          <p:sp>
            <p:nvSpPr>
              <p:cNvPr id="21" name="文本框 20"/>
              <p:cNvSpPr txBox="1"/>
              <p:nvPr>
                <p:custDataLst>
                  <p:tags r:id="rId10"/>
                </p:custDataLst>
              </p:nvPr>
            </p:nvSpPr>
            <p:spPr>
              <a:xfrm>
                <a:off x="11716" y="4110"/>
                <a:ext cx="2829" cy="807"/>
              </a:xfrm>
              <a:prstGeom prst="rect">
                <a:avLst/>
              </a:prstGeom>
              <a:noFill/>
            </p:spPr>
            <p:txBody>
              <a:bodyPr wrap="square" rtlCol="0" anchor="t">
                <a:noAutofit/>
              </a:bodyPr>
              <a:lstStyle/>
              <a:p>
                <a:pPr algn="l">
                  <a:buClrTx/>
                  <a:buSzTx/>
                  <a:buFontTx/>
                </a:pPr>
                <a:r>
                  <a:rPr lang="en-US" altLang="zh-CN" sz="1800" dirty="0">
                    <a:latin typeface="黑体" panose="02010609060101010101" charset="-122"/>
                    <a:ea typeface="黑体" panose="02010609060101010101" charset="-122"/>
                    <a:cs typeface="黑体" panose="02010609060101010101" charset="-122"/>
                    <a:sym typeface="+mn-ea"/>
                  </a:rPr>
                  <a:t>   </a:t>
                </a:r>
                <a:r>
                  <a:rPr lang="zh-CN" altLang="en-US" sz="1800" dirty="0">
                    <a:latin typeface="黑体" panose="02010609060101010101" charset="-122"/>
                    <a:ea typeface="黑体" panose="02010609060101010101" charset="-122"/>
                    <a:cs typeface="黑体" panose="02010609060101010101" charset="-122"/>
                    <a:sym typeface="+mn-ea"/>
                  </a:rPr>
                  <a:t>空气能热水器</a:t>
                </a:r>
              </a:p>
            </p:txBody>
          </p:sp>
        </p:grpSp>
        <p:pic>
          <p:nvPicPr>
            <p:cNvPr id="23" name="图片 22" descr="空气能热水器"/>
            <p:cNvPicPr>
              <a:picLocks noChangeAspect="1"/>
            </p:cNvPicPr>
            <p:nvPr>
              <p:custDataLst>
                <p:tags r:id="rId3"/>
              </p:custDataLst>
            </p:nvPr>
          </p:nvPicPr>
          <p:blipFill>
            <a:blip r:embed="rId13"/>
            <a:stretch>
              <a:fillRect/>
            </a:stretch>
          </p:blipFill>
          <p:spPr>
            <a:xfrm>
              <a:off x="14123" y="1753"/>
              <a:ext cx="3537" cy="2971"/>
            </a:xfrm>
            <a:prstGeom prst="rect">
              <a:avLst/>
            </a:prstGeom>
          </p:spPr>
        </p:pic>
        <p:pic>
          <p:nvPicPr>
            <p:cNvPr id="24" name="图片 23"/>
            <p:cNvPicPr>
              <a:picLocks noChangeAspect="1"/>
            </p:cNvPicPr>
            <p:nvPr>
              <p:custDataLst>
                <p:tags r:id="rId4"/>
              </p:custDataLst>
            </p:nvPr>
          </p:nvPicPr>
          <p:blipFill>
            <a:blip r:embed="rId14"/>
            <a:stretch>
              <a:fillRect/>
            </a:stretch>
          </p:blipFill>
          <p:spPr>
            <a:xfrm>
              <a:off x="9663" y="1783"/>
              <a:ext cx="3490" cy="2941"/>
            </a:xfrm>
            <a:prstGeom prst="rect">
              <a:avLst/>
            </a:prstGeom>
          </p:spPr>
        </p:pic>
        <p:pic>
          <p:nvPicPr>
            <p:cNvPr id="27" name="图片 26"/>
            <p:cNvPicPr>
              <a:picLocks noChangeAspect="1"/>
            </p:cNvPicPr>
            <p:nvPr>
              <p:custDataLst>
                <p:tags r:id="rId5"/>
              </p:custDataLst>
            </p:nvPr>
          </p:nvPicPr>
          <p:blipFill>
            <a:blip r:embed="rId15"/>
            <a:stretch>
              <a:fillRect/>
            </a:stretch>
          </p:blipFill>
          <p:spPr bwMode="auto">
            <a:xfrm>
              <a:off x="5657" y="5415"/>
              <a:ext cx="3302" cy="2984"/>
            </a:xfrm>
            <a:prstGeom prst="rect">
              <a:avLst/>
            </a:prstGeom>
          </p:spPr>
        </p:pic>
        <p:sp>
          <p:nvSpPr>
            <p:cNvPr id="28" name="文本框 27"/>
            <p:cNvSpPr txBox="1"/>
            <p:nvPr>
              <p:custDataLst>
                <p:tags r:id="rId6"/>
              </p:custDataLst>
            </p:nvPr>
          </p:nvSpPr>
          <p:spPr>
            <a:xfrm>
              <a:off x="5913" y="8559"/>
              <a:ext cx="2440" cy="682"/>
            </a:xfrm>
            <a:prstGeom prst="rect">
              <a:avLst/>
            </a:prstGeom>
            <a:noFill/>
          </p:spPr>
          <p:txBody>
            <a:bodyPr wrap="square" rtlCol="0" anchor="t">
              <a:noAutofit/>
            </a:bodyPr>
            <a:lstStyle/>
            <a:p>
              <a:pPr algn="ctr">
                <a:buClrTx/>
                <a:buSzTx/>
                <a:buFontTx/>
              </a:pPr>
              <a:r>
                <a:rPr lang="zh-CN" altLang="en-US" sz="1800" dirty="0">
                  <a:latin typeface="黑体" panose="02010609060101010101" charset="-122"/>
                  <a:ea typeface="黑体" panose="02010609060101010101" charset="-122"/>
                  <a:cs typeface="黑体" panose="02010609060101010101" charset="-122"/>
                  <a:sym typeface="+mn-ea"/>
                </a:rPr>
                <a:t>节能标语</a:t>
              </a:r>
            </a:p>
          </p:txBody>
        </p:sp>
        <p:pic>
          <p:nvPicPr>
            <p:cNvPr id="33" name="图片 32"/>
            <p:cNvPicPr>
              <a:picLocks noChangeAspect="1"/>
            </p:cNvPicPr>
            <p:nvPr/>
          </p:nvPicPr>
          <p:blipFill>
            <a:blip r:embed="rId16"/>
            <a:stretch>
              <a:fillRect/>
            </a:stretch>
          </p:blipFill>
          <p:spPr>
            <a:xfrm>
              <a:off x="9700" y="5427"/>
              <a:ext cx="3445" cy="3201"/>
            </a:xfrm>
            <a:prstGeom prst="rect">
              <a:avLst/>
            </a:prstGeom>
          </p:spPr>
        </p:pic>
        <p:sp>
          <p:nvSpPr>
            <p:cNvPr id="35" name="文本框 34"/>
            <p:cNvSpPr txBox="1"/>
            <p:nvPr>
              <p:custDataLst>
                <p:tags r:id="rId7"/>
              </p:custDataLst>
            </p:nvPr>
          </p:nvSpPr>
          <p:spPr>
            <a:xfrm>
              <a:off x="9545" y="8628"/>
              <a:ext cx="3820" cy="902"/>
            </a:xfrm>
            <a:prstGeom prst="rect">
              <a:avLst/>
            </a:prstGeom>
            <a:noFill/>
          </p:spPr>
          <p:txBody>
            <a:bodyPr wrap="square" rtlCol="0" anchor="t">
              <a:noAutofit/>
            </a:bodyPr>
            <a:lstStyle/>
            <a:p>
              <a:pPr algn="l">
                <a:buClrTx/>
                <a:buSzTx/>
                <a:buFontTx/>
              </a:pPr>
              <a:r>
                <a:rPr lang="en-US" altLang="zh-CN" sz="1800" dirty="0">
                  <a:latin typeface="黑体" panose="02010609060101010101" charset="-122"/>
                  <a:ea typeface="黑体" panose="02010609060101010101" charset="-122"/>
                  <a:cs typeface="黑体" panose="02010609060101010101" charset="-122"/>
                  <a:sym typeface="+mn-ea"/>
                </a:rPr>
                <a:t>   </a:t>
              </a:r>
              <a:r>
                <a:rPr lang="zh-CN" sz="1800" dirty="0">
                  <a:latin typeface="黑体" panose="02010609060101010101" charset="-122"/>
                  <a:ea typeface="黑体" panose="02010609060101010101" charset="-122"/>
                  <a:cs typeface="黑体" panose="02010609060101010101" charset="-122"/>
                  <a:sym typeface="+mn-ea"/>
                </a:rPr>
                <a:t>可拆卸式镝灯</a:t>
              </a:r>
            </a:p>
          </p:txBody>
        </p:sp>
        <p:grpSp>
          <p:nvGrpSpPr>
            <p:cNvPr id="37" name="组合 36"/>
            <p:cNvGrpSpPr/>
            <p:nvPr/>
          </p:nvGrpSpPr>
          <p:grpSpPr>
            <a:xfrm>
              <a:off x="14110" y="5415"/>
              <a:ext cx="1781" cy="3213"/>
              <a:chOff x="1904" y="3999"/>
              <a:chExt cx="2570" cy="4826"/>
            </a:xfrm>
          </p:grpSpPr>
          <p:pic>
            <p:nvPicPr>
              <p:cNvPr id="38" name="图片 37"/>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a:xfrm>
                <a:off x="1904" y="4933"/>
                <a:ext cx="2571" cy="3893"/>
              </a:xfrm>
              <a:prstGeom prst="rect">
                <a:avLst/>
              </a:prstGeom>
              <a:ln>
                <a:solidFill>
                  <a:schemeClr val="accent1"/>
                </a:solidFill>
              </a:ln>
            </p:spPr>
          </p:pic>
          <p:pic>
            <p:nvPicPr>
              <p:cNvPr id="39" name="图片 38"/>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1904" y="3999"/>
                <a:ext cx="2571" cy="986"/>
              </a:xfrm>
              <a:prstGeom prst="rect">
                <a:avLst/>
              </a:prstGeom>
              <a:ln>
                <a:solidFill>
                  <a:schemeClr val="accent1"/>
                </a:solidFill>
              </a:ln>
            </p:spPr>
          </p:pic>
        </p:grpSp>
        <p:pic>
          <p:nvPicPr>
            <p:cNvPr id="41" name="图片 4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5892" y="5415"/>
              <a:ext cx="1768" cy="3214"/>
            </a:xfrm>
            <a:prstGeom prst="rect">
              <a:avLst/>
            </a:prstGeom>
          </p:spPr>
        </p:pic>
        <p:sp>
          <p:nvSpPr>
            <p:cNvPr id="44" name="文本框 43"/>
            <p:cNvSpPr txBox="1"/>
            <p:nvPr/>
          </p:nvSpPr>
          <p:spPr>
            <a:xfrm>
              <a:off x="14865" y="8629"/>
              <a:ext cx="2400" cy="580"/>
            </a:xfrm>
            <a:prstGeom prst="rect">
              <a:avLst/>
            </a:prstGeom>
            <a:noFill/>
          </p:spPr>
          <p:txBody>
            <a:bodyPr wrap="square" rtlCol="0" anchor="t">
              <a:spAutoFit/>
            </a:bodyPr>
            <a:lstStyle/>
            <a:p>
              <a:pPr algn="l">
                <a:buClrTx/>
                <a:buSzTx/>
                <a:buFontTx/>
              </a:pPr>
              <a:r>
                <a:rPr lang="zh-CN" sz="1800" dirty="0">
                  <a:latin typeface="黑体" panose="02010609060101010101" charset="-122"/>
                  <a:ea typeface="黑体" panose="02010609060101010101" charset="-122"/>
                  <a:cs typeface="黑体" panose="02010609060101010101" charset="-122"/>
                  <a:sym typeface="+mn-ea"/>
                </a:rPr>
                <a:t>无纸化办公</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绿色施工全面化</a:t>
            </a:r>
            <a:endParaRPr lang="zh-CN" altLang="en-US" b="1" dirty="0">
              <a:latin typeface="微软雅黑" panose="020B0503020204020204" charset="-122"/>
              <a:ea typeface="微软雅黑" panose="020B0503020204020204" charset="-122"/>
              <a:sym typeface="+mn-ea"/>
            </a:endParaRPr>
          </a:p>
        </p:txBody>
      </p:sp>
      <p:sp>
        <p:nvSpPr>
          <p:cNvPr id="45" name="文本框 44"/>
          <p:cNvSpPr txBox="1"/>
          <p:nvPr/>
        </p:nvSpPr>
        <p:spPr>
          <a:xfrm>
            <a:off x="610870" y="3340735"/>
            <a:ext cx="1453515" cy="483235"/>
          </a:xfrm>
          <a:prstGeom prst="rect">
            <a:avLst/>
          </a:prstGeom>
          <a:noFill/>
        </p:spPr>
        <p:txBody>
          <a:bodyPr wrap="square" rtlCol="0" anchor="t">
            <a:noAutofit/>
          </a:bodyPr>
          <a:lstStyle/>
          <a:p>
            <a:pPr>
              <a:buClrTx/>
              <a:buSzTx/>
              <a:buFontTx/>
            </a:pPr>
            <a:endParaRPr lang="zh-CN" altLang="en-US" sz="1400">
              <a:sym typeface="+mn-ea"/>
            </a:endParaRPr>
          </a:p>
        </p:txBody>
      </p:sp>
      <p:sp>
        <p:nvSpPr>
          <p:cNvPr id="35" name="文本框 34"/>
          <p:cNvSpPr txBox="1"/>
          <p:nvPr/>
        </p:nvSpPr>
        <p:spPr>
          <a:xfrm>
            <a:off x="3013075" y="3314065"/>
            <a:ext cx="1453515" cy="483235"/>
          </a:xfrm>
          <a:prstGeom prst="rect">
            <a:avLst/>
          </a:prstGeom>
          <a:noFill/>
        </p:spPr>
        <p:txBody>
          <a:bodyPr wrap="square" rtlCol="0" anchor="t">
            <a:noAutofit/>
          </a:bodyPr>
          <a:lstStyle/>
          <a:p>
            <a:pPr>
              <a:buClrTx/>
              <a:buSzTx/>
              <a:buFontTx/>
            </a:pPr>
            <a:endParaRPr lang="zh-CN" altLang="en-US" sz="1400">
              <a:sym typeface="+mn-ea"/>
            </a:endParaRPr>
          </a:p>
        </p:txBody>
      </p:sp>
      <p:sp>
        <p:nvSpPr>
          <p:cNvPr id="36" name="文本框 35"/>
          <p:cNvSpPr txBox="1"/>
          <p:nvPr/>
        </p:nvSpPr>
        <p:spPr>
          <a:xfrm>
            <a:off x="5528945" y="3314065"/>
            <a:ext cx="1239520" cy="483235"/>
          </a:xfrm>
          <a:prstGeom prst="rect">
            <a:avLst/>
          </a:prstGeom>
          <a:noFill/>
        </p:spPr>
        <p:txBody>
          <a:bodyPr wrap="square" rtlCol="0" anchor="t">
            <a:noAutofit/>
          </a:bodyPr>
          <a:lstStyle/>
          <a:p>
            <a:pPr>
              <a:buClrTx/>
              <a:buSzTx/>
              <a:buFontTx/>
            </a:pPr>
            <a:endParaRPr lang="zh-CN" altLang="en-US" sz="1400">
              <a:sym typeface="+mn-ea"/>
            </a:endParaRPr>
          </a:p>
        </p:txBody>
      </p:sp>
      <p:grpSp>
        <p:nvGrpSpPr>
          <p:cNvPr id="39" name="组合 38"/>
          <p:cNvGrpSpPr/>
          <p:nvPr>
            <p:custDataLst>
              <p:tags r:id="rId1"/>
            </p:custDataLst>
          </p:nvPr>
        </p:nvGrpSpPr>
        <p:grpSpPr>
          <a:xfrm>
            <a:off x="610870" y="905510"/>
            <a:ext cx="11929110" cy="5597525"/>
            <a:chOff x="-1082" y="1461"/>
            <a:chExt cx="18786" cy="8815"/>
          </a:xfrm>
        </p:grpSpPr>
        <p:pic>
          <p:nvPicPr>
            <p:cNvPr id="25" name="图片 24" descr="DSC_0148"/>
            <p:cNvPicPr>
              <a:picLocks noChangeAspect="1"/>
            </p:cNvPicPr>
            <p:nvPr>
              <p:custDataLst>
                <p:tags r:id="rId2"/>
              </p:custDataLst>
            </p:nvPr>
          </p:nvPicPr>
          <p:blipFill>
            <a:blip r:embed="rId20" cstate="print">
              <a:extLst>
                <a:ext uri="{28A0092B-C50C-407E-A947-70E740481C1C}">
                  <a14:useLocalDpi xmlns:a14="http://schemas.microsoft.com/office/drawing/2010/main"/>
                </a:ext>
              </a:extLst>
            </a:blip>
            <a:stretch>
              <a:fillRect/>
            </a:stretch>
          </p:blipFill>
          <p:spPr bwMode="auto">
            <a:xfrm>
              <a:off x="4991" y="6266"/>
              <a:ext cx="4336" cy="3419"/>
            </a:xfrm>
            <a:prstGeom prst="rect">
              <a:avLst/>
            </a:prstGeom>
            <a:ln>
              <a:noFill/>
            </a:ln>
            <a:effectLst>
              <a:outerShdw blurRad="292100" dist="139700" dir="2700000" algn="tl" rotWithShape="0">
                <a:srgbClr val="333333">
                  <a:alpha val="65000"/>
                </a:srgbClr>
              </a:outerShdw>
            </a:effectLst>
          </p:spPr>
        </p:pic>
        <p:sp>
          <p:nvSpPr>
            <p:cNvPr id="26" name="文本框 25"/>
            <p:cNvSpPr txBox="1"/>
            <p:nvPr>
              <p:custDataLst>
                <p:tags r:id="rId3"/>
              </p:custDataLst>
            </p:nvPr>
          </p:nvSpPr>
          <p:spPr>
            <a:xfrm>
              <a:off x="-1082" y="1461"/>
              <a:ext cx="18786" cy="2263"/>
            </a:xfrm>
            <a:prstGeom prst="rect">
              <a:avLst/>
            </a:prstGeom>
            <a:noFill/>
          </p:spPr>
          <p:txBody>
            <a:bodyPr wrap="square">
              <a:noAutofit/>
            </a:bodyPr>
            <a:lstStyle/>
            <a:p>
              <a:pPr indent="0">
                <a:buFont typeface="Arial" panose="020B0604020202020204" pitchFamily="34" charset="0"/>
                <a:buNone/>
              </a:pPr>
              <a:r>
                <a:rPr sz="2000" b="1">
                  <a:ln w="15875">
                    <a:noFill/>
                  </a:ln>
                  <a:solidFill>
                    <a:srgbClr val="00A1E9"/>
                  </a:solidFill>
                  <a:effectLst/>
                </a:rPr>
                <a:t>项目采用智能车辆冲洗装置、自动喷淋系统、节水型洁具灯相关措施达到节水及水资源利用。</a:t>
              </a:r>
              <a:endParaRPr lang="zh-CN" altLang="en-US" dirty="0">
                <a:latin typeface="微软雅黑" panose="020B0503020204020204" charset="-122"/>
                <a:ea typeface="微软雅黑" panose="020B0503020204020204" charset="-122"/>
              </a:endParaRPr>
            </a:p>
          </p:txBody>
        </p:sp>
        <p:grpSp>
          <p:nvGrpSpPr>
            <p:cNvPr id="38" name="组合 37"/>
            <p:cNvGrpSpPr/>
            <p:nvPr/>
          </p:nvGrpSpPr>
          <p:grpSpPr>
            <a:xfrm>
              <a:off x="234" y="2182"/>
              <a:ext cx="14574" cy="8094"/>
              <a:chOff x="234" y="2182"/>
              <a:chExt cx="14574" cy="8094"/>
            </a:xfrm>
          </p:grpSpPr>
          <p:grpSp>
            <p:nvGrpSpPr>
              <p:cNvPr id="24" name="组合 23"/>
              <p:cNvGrpSpPr/>
              <p:nvPr>
                <p:custDataLst>
                  <p:tags r:id="rId4"/>
                </p:custDataLst>
              </p:nvPr>
            </p:nvGrpSpPr>
            <p:grpSpPr>
              <a:xfrm>
                <a:off x="278" y="2182"/>
                <a:ext cx="14530" cy="8083"/>
                <a:chOff x="382" y="2171"/>
                <a:chExt cx="14530" cy="8083"/>
              </a:xfrm>
            </p:grpSpPr>
            <p:sp>
              <p:nvSpPr>
                <p:cNvPr id="8" name="文本框 7"/>
                <p:cNvSpPr txBox="1"/>
                <p:nvPr>
                  <p:custDataLst>
                    <p:tags r:id="rId9"/>
                  </p:custDataLst>
                </p:nvPr>
              </p:nvSpPr>
              <p:spPr>
                <a:xfrm>
                  <a:off x="10449" y="5722"/>
                  <a:ext cx="3319"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智能饮水机</a:t>
                  </a:r>
                </a:p>
              </p:txBody>
            </p:sp>
            <p:grpSp>
              <p:nvGrpSpPr>
                <p:cNvPr id="18" name="组合 17"/>
                <p:cNvGrpSpPr/>
                <p:nvPr>
                  <p:custDataLst>
                    <p:tags r:id="rId10"/>
                  </p:custDataLst>
                </p:nvPr>
              </p:nvGrpSpPr>
              <p:grpSpPr>
                <a:xfrm>
                  <a:off x="382" y="2171"/>
                  <a:ext cx="14530" cy="8083"/>
                  <a:chOff x="427" y="3103"/>
                  <a:chExt cx="14530" cy="8083"/>
                </a:xfrm>
              </p:grpSpPr>
              <p:grpSp>
                <p:nvGrpSpPr>
                  <p:cNvPr id="34" name="组合 33"/>
                  <p:cNvGrpSpPr/>
                  <p:nvPr>
                    <p:custDataLst>
                      <p:tags r:id="rId11"/>
                    </p:custDataLst>
                  </p:nvPr>
                </p:nvGrpSpPr>
                <p:grpSpPr>
                  <a:xfrm>
                    <a:off x="5140" y="3103"/>
                    <a:ext cx="9074" cy="3552"/>
                    <a:chOff x="4900" y="3477"/>
                    <a:chExt cx="6837" cy="2254"/>
                  </a:xfrm>
                </p:grpSpPr>
                <p:pic>
                  <p:nvPicPr>
                    <p:cNvPr id="5" name="图片 4"/>
                    <p:cNvPicPr>
                      <a:picLocks noChangeAspect="1"/>
                    </p:cNvPicPr>
                    <p:nvPr>
                      <p:custDataLst>
                        <p:tags r:id="rId17"/>
                      </p:custDataLst>
                    </p:nvPr>
                  </p:nvPicPr>
                  <p:blipFill>
                    <a:blip r:embed="rId21" cstate="print">
                      <a:extLst>
                        <a:ext uri="{28A0092B-C50C-407E-A947-70E740481C1C}">
                          <a14:useLocalDpi xmlns:a14="http://schemas.microsoft.com/office/drawing/2010/main"/>
                        </a:ext>
                      </a:extLst>
                    </a:blip>
                    <a:stretch>
                      <a:fillRect/>
                    </a:stretch>
                  </p:blipFill>
                  <p:spPr bwMode="auto">
                    <a:xfrm>
                      <a:off x="4900" y="3483"/>
                      <a:ext cx="3260" cy="2225"/>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custDataLst>
                        <p:tags r:id="rId18"/>
                      </p:custDataLst>
                    </p:nvPr>
                  </p:nvPicPr>
                  <p:blipFill>
                    <a:blip r:embed="rId22" cstate="print">
                      <a:extLst>
                        <a:ext uri="{28A0092B-C50C-407E-A947-70E740481C1C}">
                          <a14:useLocalDpi xmlns:a14="http://schemas.microsoft.com/office/drawing/2010/main"/>
                        </a:ext>
                      </a:extLst>
                    </a:blip>
                    <a:stretch>
                      <a:fillRect/>
                    </a:stretch>
                  </p:blipFill>
                  <p:spPr bwMode="auto">
                    <a:xfrm>
                      <a:off x="8369" y="3477"/>
                      <a:ext cx="3368" cy="2254"/>
                    </a:xfrm>
                    <a:prstGeom prst="rect">
                      <a:avLst/>
                    </a:prstGeom>
                    <a:ln>
                      <a:noFill/>
                    </a:ln>
                    <a:effectLst>
                      <a:outerShdw blurRad="292100" dist="139700" dir="2700000" algn="tl" rotWithShape="0">
                        <a:srgbClr val="333333">
                          <a:alpha val="65000"/>
                        </a:srgbClr>
                      </a:outerShdw>
                    </a:effectLst>
                  </p:spPr>
                </p:pic>
              </p:grpSp>
              <p:grpSp>
                <p:nvGrpSpPr>
                  <p:cNvPr id="17" name="组合 16"/>
                  <p:cNvGrpSpPr/>
                  <p:nvPr>
                    <p:custDataLst>
                      <p:tags r:id="rId12"/>
                    </p:custDataLst>
                  </p:nvPr>
                </p:nvGrpSpPr>
                <p:grpSpPr>
                  <a:xfrm>
                    <a:off x="427" y="3112"/>
                    <a:ext cx="14530" cy="8074"/>
                    <a:chOff x="427" y="3112"/>
                    <a:chExt cx="14530" cy="8074"/>
                  </a:xfrm>
                </p:grpSpPr>
                <p:sp>
                  <p:nvSpPr>
                    <p:cNvPr id="37" name="文本框 36"/>
                    <p:cNvSpPr txBox="1"/>
                    <p:nvPr/>
                  </p:nvSpPr>
                  <p:spPr>
                    <a:xfrm>
                      <a:off x="12190" y="6525"/>
                      <a:ext cx="2767" cy="761"/>
                    </a:xfrm>
                    <a:prstGeom prst="rect">
                      <a:avLst/>
                    </a:prstGeom>
                    <a:noFill/>
                  </p:spPr>
                  <p:txBody>
                    <a:bodyPr wrap="square" rtlCol="0" anchor="t">
                      <a:noAutofit/>
                    </a:bodyPr>
                    <a:lstStyle/>
                    <a:p>
                      <a:pPr algn="l">
                        <a:buClrTx/>
                        <a:buSzTx/>
                        <a:buFontTx/>
                      </a:pPr>
                      <a:endParaRPr lang="zh-CN" altLang="en-US" sz="1400">
                        <a:sym typeface="+mn-ea"/>
                      </a:endParaRPr>
                    </a:p>
                  </p:txBody>
                </p:sp>
                <p:sp>
                  <p:nvSpPr>
                    <p:cNvPr id="2" name="文本框 1"/>
                    <p:cNvSpPr txBox="1"/>
                    <p:nvPr>
                      <p:custDataLst>
                        <p:tags r:id="rId13"/>
                      </p:custDataLst>
                    </p:nvPr>
                  </p:nvSpPr>
                  <p:spPr>
                    <a:xfrm>
                      <a:off x="5492" y="6607"/>
                      <a:ext cx="3319"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成品冲洗池</a:t>
                      </a:r>
                    </a:p>
                  </p:txBody>
                </p:sp>
                <p:sp>
                  <p:nvSpPr>
                    <p:cNvPr id="13" name="文本框 12"/>
                    <p:cNvSpPr txBox="1"/>
                    <p:nvPr>
                      <p:custDataLst>
                        <p:tags r:id="rId14"/>
                      </p:custDataLst>
                    </p:nvPr>
                  </p:nvSpPr>
                  <p:spPr>
                    <a:xfrm>
                      <a:off x="5492" y="10606"/>
                      <a:ext cx="3319"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全自动洗车池</a:t>
                      </a:r>
                    </a:p>
                  </p:txBody>
                </p:sp>
                <p:pic>
                  <p:nvPicPr>
                    <p:cNvPr id="14" name="图片 13"/>
                    <p:cNvPicPr>
                      <a:picLocks noChangeAspect="1"/>
                    </p:cNvPicPr>
                    <p:nvPr>
                      <p:custDataLst>
                        <p:tags r:id="rId15"/>
                      </p:custDataLst>
                    </p:nvPr>
                  </p:nvPicPr>
                  <p:blipFill>
                    <a:blip r:embed="rId23" cstate="print">
                      <a:extLst>
                        <a:ext uri="{28A0092B-C50C-407E-A947-70E740481C1C}">
                          <a14:useLocalDpi xmlns:a14="http://schemas.microsoft.com/office/drawing/2010/main"/>
                        </a:ext>
                      </a:extLst>
                    </a:blip>
                    <a:stretch>
                      <a:fillRect/>
                    </a:stretch>
                  </p:blipFill>
                  <p:spPr bwMode="auto">
                    <a:xfrm>
                      <a:off x="427" y="3112"/>
                      <a:ext cx="4436" cy="3435"/>
                    </a:xfrm>
                    <a:prstGeom prst="rect">
                      <a:avLst/>
                    </a:prstGeom>
                    <a:ln>
                      <a:noFill/>
                    </a:ln>
                    <a:effectLst>
                      <a:outerShdw blurRad="292100" dist="139700" dir="2700000" algn="tl" rotWithShape="0">
                        <a:srgbClr val="333333">
                          <a:alpha val="65000"/>
                        </a:srgbClr>
                      </a:outerShdw>
                    </a:effectLst>
                  </p:spPr>
                </p:pic>
                <p:sp>
                  <p:nvSpPr>
                    <p:cNvPr id="15" name="文本框 14"/>
                    <p:cNvSpPr txBox="1"/>
                    <p:nvPr>
                      <p:custDataLst>
                        <p:tags r:id="rId16"/>
                      </p:custDataLst>
                    </p:nvPr>
                  </p:nvSpPr>
                  <p:spPr>
                    <a:xfrm>
                      <a:off x="776" y="6658"/>
                      <a:ext cx="3319"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节约用水标语</a:t>
                      </a:r>
                    </a:p>
                  </p:txBody>
                </p:sp>
              </p:grpSp>
            </p:grpSp>
          </p:grpSp>
          <p:pic>
            <p:nvPicPr>
              <p:cNvPr id="28" name="图片 120"/>
              <p:cNvPicPr>
                <a:picLocks noChangeAspect="1"/>
              </p:cNvPicPr>
              <p:nvPr>
                <p:custDataLst>
                  <p:tags r:id="rId5"/>
                </p:custDataLst>
              </p:nvPr>
            </p:nvPicPr>
            <p:blipFill>
              <a:blip r:embed="rId24" cstate="print">
                <a:extLst>
                  <a:ext uri="{28A0092B-C50C-407E-A947-70E740481C1C}">
                    <a14:useLocalDpi xmlns:a14="http://schemas.microsoft.com/office/drawing/2010/main"/>
                  </a:ext>
                </a:extLst>
              </a:blip>
              <a:stretch>
                <a:fillRect/>
              </a:stretch>
            </p:blipFill>
            <p:spPr>
              <a:xfrm>
                <a:off x="234" y="6266"/>
                <a:ext cx="4391" cy="3419"/>
              </a:xfrm>
              <a:prstGeom prst="rect">
                <a:avLst/>
              </a:prstGeom>
              <a:noFill/>
              <a:ln w="9525">
                <a:noFill/>
              </a:ln>
            </p:spPr>
          </p:pic>
          <p:sp>
            <p:nvSpPr>
              <p:cNvPr id="30" name="文本框 29"/>
              <p:cNvSpPr txBox="1"/>
              <p:nvPr>
                <p:custDataLst>
                  <p:tags r:id="rId6"/>
                </p:custDataLst>
              </p:nvPr>
            </p:nvSpPr>
            <p:spPr>
              <a:xfrm>
                <a:off x="627" y="9696"/>
                <a:ext cx="3319" cy="58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节水型洁具</a:t>
                </a:r>
              </a:p>
            </p:txBody>
          </p:sp>
          <p:pic>
            <p:nvPicPr>
              <p:cNvPr id="32" name="图片 31" descr="节约型水龙头1"/>
              <p:cNvPicPr>
                <a:picLocks noChangeAspect="1"/>
              </p:cNvPicPr>
              <p:nvPr>
                <p:custDataLst>
                  <p:tags r:id="rId7"/>
                </p:custDataLst>
              </p:nvPr>
            </p:nvPicPr>
            <p:blipFill>
              <a:blip r:embed="rId25" cstate="print">
                <a:extLst>
                  <a:ext uri="{28A0092B-C50C-407E-A947-70E740481C1C}">
                    <a14:useLocalDpi xmlns:a14="http://schemas.microsoft.com/office/drawing/2010/main"/>
                  </a:ext>
                </a:extLst>
              </a:blip>
              <a:stretch>
                <a:fillRect/>
              </a:stretch>
            </p:blipFill>
            <p:spPr>
              <a:xfrm>
                <a:off x="9607" y="6255"/>
                <a:ext cx="4450" cy="3430"/>
              </a:xfrm>
              <a:prstGeom prst="rect">
                <a:avLst/>
              </a:prstGeom>
            </p:spPr>
          </p:pic>
          <p:sp>
            <p:nvSpPr>
              <p:cNvPr id="33" name="文本框 32"/>
              <p:cNvSpPr txBox="1"/>
              <p:nvPr>
                <p:custDataLst>
                  <p:tags r:id="rId8"/>
                </p:custDataLst>
              </p:nvPr>
            </p:nvSpPr>
            <p:spPr>
              <a:xfrm>
                <a:off x="10563" y="9695"/>
                <a:ext cx="2844" cy="415"/>
              </a:xfrm>
              <a:prstGeom prst="rect">
                <a:avLst/>
              </a:prstGeom>
              <a:noFill/>
            </p:spPr>
            <p:txBody>
              <a:bodyPr wrap="square" rtlCol="0" anchor="t">
                <a:noAutofit/>
              </a:bodyPr>
              <a:lstStyle/>
              <a:p>
                <a:r>
                  <a:rPr lang="zh-CN" altLang="en-US">
                    <a:latin typeface="黑体" panose="02010609060101010101" charset="-122"/>
                    <a:ea typeface="黑体" panose="02010609060101010101" charset="-122"/>
                  </a:rPr>
                  <a:t>节约型水龙头</a:t>
                </a: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14744"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8" name="组合 41"/>
          <p:cNvGrpSpPr>
            <a:grpSpLocks noChangeAspect="1"/>
          </p:cNvGrpSpPr>
          <p:nvPr/>
        </p:nvGrpSpPr>
        <p:grpSpPr>
          <a:xfrm>
            <a:off x="-1" y="2270392"/>
            <a:ext cx="12206745" cy="2422629"/>
            <a:chOff x="170694" y="177982"/>
            <a:chExt cx="3936004" cy="781165"/>
          </a:xfrm>
        </p:grpSpPr>
        <p:sp>
          <p:nvSpPr>
            <p:cNvPr id="57" name="等腰三角形 43"/>
            <p:cNvSpPr/>
            <p:nvPr/>
          </p:nvSpPr>
          <p:spPr>
            <a:xfrm>
              <a:off x="1233863" y="177982"/>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8" name="等腰三角形 44"/>
            <p:cNvSpPr/>
            <p:nvPr/>
          </p:nvSpPr>
          <p:spPr>
            <a:xfrm flipV="1">
              <a:off x="200258" y="602633"/>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9" name="矩形 58"/>
            <p:cNvSpPr/>
            <p:nvPr/>
          </p:nvSpPr>
          <p:spPr>
            <a:xfrm>
              <a:off x="170694" y="261768"/>
              <a:ext cx="3936004" cy="611981"/>
            </a:xfrm>
            <a:prstGeom prst="rect">
              <a:avLst/>
            </a:prstGeom>
            <a:solidFill>
              <a:schemeClr val="bg1">
                <a:lumMod val="85000"/>
              </a:scheme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0" name="平行四边形 59"/>
            <p:cNvSpPr/>
            <p:nvPr/>
          </p:nvSpPr>
          <p:spPr>
            <a:xfrm>
              <a:off x="376965" y="178257"/>
              <a:ext cx="1036076" cy="779005"/>
            </a:xfrm>
            <a:prstGeom prst="parallelogram">
              <a:avLst>
                <a:gd name="adj" fmla="val 48207"/>
              </a:avLst>
            </a:prstGeom>
            <a:solidFill>
              <a:srgbClr val="00A0DC"/>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1" name="文本框 60"/>
            <p:cNvSpPr txBox="1"/>
            <p:nvPr/>
          </p:nvSpPr>
          <p:spPr>
            <a:xfrm>
              <a:off x="376965" y="314219"/>
              <a:ext cx="1034540" cy="498368"/>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rPr>
                <a:t>01</a:t>
              </a:r>
              <a:endParaRPr kumimoji="0" lang="zh-CN" altLang="en-US"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endParaRPr>
            </a:p>
          </p:txBody>
        </p:sp>
      </p:grpSp>
      <p:sp>
        <p:nvSpPr>
          <p:cNvPr id="62" name="TextBox 48"/>
          <p:cNvSpPr txBox="1">
            <a:spLocks noChangeAspect="1"/>
          </p:cNvSpPr>
          <p:nvPr/>
        </p:nvSpPr>
        <p:spPr>
          <a:xfrm>
            <a:off x="3895819" y="2882300"/>
            <a:ext cx="6742021" cy="622300"/>
          </a:xfrm>
          <a:prstGeom prst="rect">
            <a:avLst/>
          </a:prstGeom>
          <a:noFill/>
        </p:spPr>
        <p:txBody>
          <a:bodyPr wrap="square" lIns="68584" tIns="34291" rIns="68584" bIns="34291" rtlCol="0">
            <a:spAutoFit/>
          </a:bodyPr>
          <a:lstStyle/>
          <a:p>
            <a:r>
              <a:rPr lang="zh-CN" altLang="en-US" sz="3600" b="1" dirty="0">
                <a:solidFill>
                  <a:prstClr val="black">
                    <a:lumMod val="75000"/>
                    <a:lumOff val="25000"/>
                  </a:prstClr>
                </a:solidFill>
                <a:latin typeface="微软雅黑" panose="020B0503020204020204" charset="-122"/>
                <a:ea typeface="微软雅黑" panose="020B0503020204020204" charset="-122"/>
              </a:rPr>
              <a:t>公司简介</a:t>
            </a:r>
          </a:p>
        </p:txBody>
      </p:sp>
      <p:grpSp>
        <p:nvGrpSpPr>
          <p:cNvPr id="64" name="组合 6"/>
          <p:cNvGrpSpPr>
            <a:grpSpLocks noChangeAspect="1"/>
          </p:cNvGrpSpPr>
          <p:nvPr/>
        </p:nvGrpSpPr>
        <p:grpSpPr>
          <a:xfrm>
            <a:off x="7847253" y="1687583"/>
            <a:ext cx="576761" cy="577810"/>
            <a:chOff x="6084168" y="1274820"/>
            <a:chExt cx="432048" cy="432834"/>
          </a:xfrm>
        </p:grpSpPr>
        <p:sp>
          <p:nvSpPr>
            <p:cNvPr id="65" name="椭圆 22"/>
            <p:cNvSpPr>
              <a:spLocks noChangeArrowheads="1"/>
            </p:cNvSpPr>
            <p:nvPr/>
          </p:nvSpPr>
          <p:spPr bwMode="auto">
            <a:xfrm>
              <a:off x="6084168" y="1274820"/>
              <a:ext cx="432048" cy="432834"/>
            </a:xfrm>
            <a:prstGeom prst="ellipse">
              <a:avLst/>
            </a:prstGeom>
            <a:solidFill>
              <a:schemeClr val="accent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67" name="组合 5"/>
          <p:cNvGrpSpPr>
            <a:grpSpLocks noChangeAspect="1"/>
          </p:cNvGrpSpPr>
          <p:nvPr/>
        </p:nvGrpSpPr>
        <p:grpSpPr>
          <a:xfrm>
            <a:off x="6203583" y="1688632"/>
            <a:ext cx="576761" cy="576761"/>
            <a:chOff x="4788024" y="1275213"/>
            <a:chExt cx="432048" cy="432048"/>
          </a:xfrm>
        </p:grpSpPr>
        <p:sp>
          <p:nvSpPr>
            <p:cNvPr id="68" name="椭圆 65"/>
            <p:cNvSpPr>
              <a:spLocks noChangeArrowheads="1"/>
            </p:cNvSpPr>
            <p:nvPr/>
          </p:nvSpPr>
          <p:spPr bwMode="auto">
            <a:xfrm>
              <a:off x="4788024" y="1275213"/>
              <a:ext cx="432048" cy="432048"/>
            </a:xfrm>
            <a:prstGeom prst="ellipse">
              <a:avLst/>
            </a:prstGeom>
            <a:solidFill>
              <a:schemeClr val="accent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0" name="组合 8"/>
          <p:cNvGrpSpPr>
            <a:grpSpLocks noChangeAspect="1"/>
          </p:cNvGrpSpPr>
          <p:nvPr/>
        </p:nvGrpSpPr>
        <p:grpSpPr>
          <a:xfrm>
            <a:off x="7025418" y="1687583"/>
            <a:ext cx="577809" cy="577810"/>
            <a:chOff x="5436096" y="1274820"/>
            <a:chExt cx="432833" cy="432834"/>
          </a:xfrm>
        </p:grpSpPr>
        <p:sp>
          <p:nvSpPr>
            <p:cNvPr id="71" name="椭圆 70"/>
            <p:cNvSpPr>
              <a:spLocks noChangeArrowheads="1"/>
            </p:cNvSpPr>
            <p:nvPr/>
          </p:nvSpPr>
          <p:spPr bwMode="auto">
            <a:xfrm>
              <a:off x="5436096" y="1274820"/>
              <a:ext cx="432833" cy="432834"/>
            </a:xfrm>
            <a:prstGeom prst="ellipse">
              <a:avLst/>
            </a:pr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3" name="组合 3"/>
          <p:cNvGrpSpPr>
            <a:grpSpLocks noChangeAspect="1"/>
          </p:cNvGrpSpPr>
          <p:nvPr/>
        </p:nvGrpSpPr>
        <p:grpSpPr>
          <a:xfrm>
            <a:off x="4557817" y="1687583"/>
            <a:ext cx="577809" cy="577810"/>
            <a:chOff x="3491880" y="1274820"/>
            <a:chExt cx="432833" cy="432834"/>
          </a:xfrm>
        </p:grpSpPr>
        <p:sp>
          <p:nvSpPr>
            <p:cNvPr id="74" name="椭圆 16"/>
            <p:cNvSpPr>
              <a:spLocks noChangeArrowheads="1"/>
            </p:cNvSpPr>
            <p:nvPr/>
          </p:nvSpPr>
          <p:spPr bwMode="auto">
            <a:xfrm>
              <a:off x="3491880" y="1274820"/>
              <a:ext cx="432833" cy="432834"/>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6" name="组合 4"/>
          <p:cNvGrpSpPr>
            <a:grpSpLocks noChangeAspect="1"/>
          </p:cNvGrpSpPr>
          <p:nvPr/>
        </p:nvGrpSpPr>
        <p:grpSpPr>
          <a:xfrm>
            <a:off x="5380700" y="1687583"/>
            <a:ext cx="577809" cy="577810"/>
            <a:chOff x="4139952" y="1274820"/>
            <a:chExt cx="432833" cy="432834"/>
          </a:xfrm>
        </p:grpSpPr>
        <p:sp>
          <p:nvSpPr>
            <p:cNvPr id="77" name="椭圆 16"/>
            <p:cNvSpPr>
              <a:spLocks noChangeArrowheads="1"/>
            </p:cNvSpPr>
            <p:nvPr/>
          </p:nvSpPr>
          <p:spPr bwMode="auto">
            <a:xfrm>
              <a:off x="4139952" y="1274820"/>
              <a:ext cx="432833" cy="432834"/>
            </a:xfrm>
            <a:prstGeom prst="ellipse">
              <a:avLst/>
            </a:prstGeom>
            <a:solidFill>
              <a:srgbClr val="00A0DC"/>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pic>
        <p:nvPicPr>
          <p:cNvPr id="2" name="图片 1" descr="ad0ca65e631402852095436fca1545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076315"/>
            <a:ext cx="3538855" cy="392430"/>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信息应用智能化</a:t>
            </a:r>
            <a:endParaRPr lang="zh-CN" altLang="en-US" b="1" dirty="0">
              <a:latin typeface="微软雅黑" panose="020B0503020204020204" charset="-122"/>
              <a:ea typeface="微软雅黑" panose="020B0503020204020204" charset="-122"/>
              <a:sym typeface="+mn-ea"/>
            </a:endParaRPr>
          </a:p>
        </p:txBody>
      </p:sp>
      <p:pic>
        <p:nvPicPr>
          <p:cNvPr id="11" name="图片 10"/>
          <p:cNvPicPr>
            <a:picLocks noChangeAspect="1"/>
          </p:cNvPicPr>
          <p:nvPr/>
        </p:nvPicPr>
        <p:blipFill>
          <a:blip r:embed="rId2" cstate="print"/>
          <a:stretch>
            <a:fillRect/>
          </a:stretch>
        </p:blipFill>
        <p:spPr>
          <a:xfrm>
            <a:off x="3544570" y="2105025"/>
            <a:ext cx="941705" cy="1631315"/>
          </a:xfrm>
          <a:prstGeom prst="rect">
            <a:avLst/>
          </a:prstGeom>
        </p:spPr>
      </p:pic>
      <p:sp>
        <p:nvSpPr>
          <p:cNvPr id="2" name="手杖形箭头 15"/>
          <p:cNvSpPr/>
          <p:nvPr/>
        </p:nvSpPr>
        <p:spPr>
          <a:xfrm rot="16200000" flipH="1">
            <a:off x="1106170" y="866140"/>
            <a:ext cx="4562475" cy="6207760"/>
          </a:xfrm>
          <a:prstGeom prst="uturnArrow">
            <a:avLst>
              <a:gd name="adj1" fmla="val 7246"/>
              <a:gd name="adj2" fmla="val 10587"/>
              <a:gd name="adj3" fmla="val 19417"/>
              <a:gd name="adj4" fmla="val 26550"/>
              <a:gd name="adj5" fmla="val 100000"/>
            </a:avLst>
          </a:prstGeom>
          <a:solidFill>
            <a:schemeClr val="accent1">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FCC"/>
              </a:solidFill>
              <a:latin typeface="微软雅黑" panose="020B0503020204020204" charset="-122"/>
              <a:ea typeface="微软雅黑" panose="020B0503020204020204" charset="-122"/>
            </a:endParaRPr>
          </a:p>
        </p:txBody>
      </p:sp>
      <p:sp>
        <p:nvSpPr>
          <p:cNvPr id="5" name="文本框 4"/>
          <p:cNvSpPr txBox="1">
            <a:spLocks noChangeArrowheads="1"/>
          </p:cNvSpPr>
          <p:nvPr/>
        </p:nvSpPr>
        <p:spPr bwMode="auto">
          <a:xfrm>
            <a:off x="1220329" y="1718967"/>
            <a:ext cx="183987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eaLnBrk="1" hangingPunct="1">
              <a:buClrTx/>
              <a:buSzTx/>
              <a:buFontTx/>
              <a:buNone/>
            </a:pPr>
            <a:r>
              <a:rPr lang="zh-CN" altLang="en-US" sz="1400" b="1" dirty="0">
                <a:solidFill>
                  <a:schemeClr val="bg1"/>
                </a:solidFill>
                <a:latin typeface="微软雅黑" panose="020B0503020204020204" charset="-122"/>
                <a:ea typeface="微软雅黑" panose="020B0503020204020204" charset="-122"/>
              </a:rPr>
              <a:t>检查+处罚</a:t>
            </a:r>
          </a:p>
        </p:txBody>
      </p:sp>
      <p:sp>
        <p:nvSpPr>
          <p:cNvPr id="6" name="文本框 19"/>
          <p:cNvSpPr txBox="1">
            <a:spLocks noChangeArrowheads="1"/>
          </p:cNvSpPr>
          <p:nvPr/>
        </p:nvSpPr>
        <p:spPr bwMode="auto">
          <a:xfrm>
            <a:off x="1255813" y="5624359"/>
            <a:ext cx="167524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eaLnBrk="1" hangingPunct="1">
              <a:buClrTx/>
              <a:buSzTx/>
              <a:buFontTx/>
              <a:buNone/>
            </a:pPr>
            <a:r>
              <a:rPr lang="zh-CN" altLang="en-US" sz="1400" b="1" dirty="0">
                <a:solidFill>
                  <a:schemeClr val="bg1"/>
                </a:solidFill>
                <a:latin typeface="微软雅黑" panose="020B0503020204020204" charset="-122"/>
                <a:ea typeface="微软雅黑" panose="020B0503020204020204" charset="-122"/>
              </a:rPr>
              <a:t>整改+回复</a:t>
            </a:r>
          </a:p>
        </p:txBody>
      </p:sp>
      <p:sp>
        <p:nvSpPr>
          <p:cNvPr id="7" name="文本框 19"/>
          <p:cNvSpPr txBox="1">
            <a:spLocks noChangeArrowheads="1"/>
          </p:cNvSpPr>
          <p:nvPr/>
        </p:nvSpPr>
        <p:spPr bwMode="auto">
          <a:xfrm>
            <a:off x="4015483" y="1714729"/>
            <a:ext cx="227409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b="1" dirty="0">
                <a:solidFill>
                  <a:schemeClr val="bg1"/>
                </a:solidFill>
                <a:latin typeface="微软雅黑" panose="020B0503020204020204" charset="-122"/>
                <a:ea typeface="微软雅黑" panose="020B0503020204020204" charset="-122"/>
              </a:rPr>
              <a:t>数据仓库</a:t>
            </a:r>
          </a:p>
        </p:txBody>
      </p:sp>
      <p:sp>
        <p:nvSpPr>
          <p:cNvPr id="35" name="文本框 34"/>
          <p:cNvSpPr txBox="1">
            <a:spLocks noChangeArrowheads="1"/>
          </p:cNvSpPr>
          <p:nvPr/>
        </p:nvSpPr>
        <p:spPr bwMode="auto">
          <a:xfrm>
            <a:off x="4233995" y="5644812"/>
            <a:ext cx="1372772"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ClrTx/>
              <a:buSzTx/>
              <a:buFontTx/>
              <a:buNone/>
            </a:pPr>
            <a:r>
              <a:rPr lang="zh-CN" altLang="en-US" sz="1400" b="1" dirty="0">
                <a:solidFill>
                  <a:schemeClr val="bg1"/>
                </a:solidFill>
                <a:latin typeface="微软雅黑" panose="020B0503020204020204" charset="-122"/>
                <a:ea typeface="微软雅黑" panose="020B0503020204020204" charset="-122"/>
              </a:rPr>
              <a:t>统计分析</a:t>
            </a:r>
          </a:p>
        </p:txBody>
      </p:sp>
      <p:pic>
        <p:nvPicPr>
          <p:cNvPr id="78849" name="Picture 1"/>
          <p:cNvPicPr>
            <a:picLocks noChangeAspect="1" noChangeArrowheads="1"/>
          </p:cNvPicPr>
          <p:nvPr/>
        </p:nvPicPr>
        <p:blipFill>
          <a:blip r:embed="rId3" cstate="print"/>
          <a:srcRect/>
          <a:stretch>
            <a:fillRect/>
          </a:stretch>
        </p:blipFill>
        <p:spPr bwMode="auto">
          <a:xfrm>
            <a:off x="4561386" y="2074517"/>
            <a:ext cx="943200" cy="1676800"/>
          </a:xfrm>
          <a:prstGeom prst="rect">
            <a:avLst/>
          </a:prstGeom>
          <a:noFill/>
          <a:ln w="9525">
            <a:noFill/>
            <a:miter lim="800000"/>
            <a:headEnd/>
            <a:tailEnd/>
          </a:ln>
        </p:spPr>
      </p:pic>
      <p:pic>
        <p:nvPicPr>
          <p:cNvPr id="78850" name="Picture 2"/>
          <p:cNvPicPr>
            <a:picLocks noChangeAspect="1" noChangeArrowheads="1"/>
          </p:cNvPicPr>
          <p:nvPr/>
        </p:nvPicPr>
        <p:blipFill>
          <a:blip r:embed="rId4" cstate="print"/>
          <a:srcRect/>
          <a:stretch>
            <a:fillRect/>
          </a:stretch>
        </p:blipFill>
        <p:spPr bwMode="auto">
          <a:xfrm>
            <a:off x="2041106" y="2167141"/>
            <a:ext cx="943200" cy="1676800"/>
          </a:xfrm>
          <a:prstGeom prst="rect">
            <a:avLst/>
          </a:prstGeom>
          <a:noFill/>
          <a:ln w="9525">
            <a:noFill/>
            <a:miter lim="800000"/>
            <a:headEnd/>
            <a:tailEnd/>
          </a:ln>
        </p:spPr>
      </p:pic>
      <p:pic>
        <p:nvPicPr>
          <p:cNvPr id="78851" name="Picture 3"/>
          <p:cNvPicPr>
            <a:picLocks noChangeAspect="1" noChangeArrowheads="1"/>
          </p:cNvPicPr>
          <p:nvPr/>
        </p:nvPicPr>
        <p:blipFill>
          <a:blip r:embed="rId5" cstate="print"/>
          <a:srcRect/>
          <a:stretch>
            <a:fillRect/>
          </a:stretch>
        </p:blipFill>
        <p:spPr bwMode="auto">
          <a:xfrm>
            <a:off x="1032994" y="2167141"/>
            <a:ext cx="943200" cy="1676800"/>
          </a:xfrm>
          <a:prstGeom prst="rect">
            <a:avLst/>
          </a:prstGeom>
          <a:noFill/>
          <a:ln w="9525">
            <a:noFill/>
            <a:miter lim="800000"/>
            <a:headEnd/>
            <a:tailEnd/>
          </a:ln>
        </p:spPr>
      </p:pic>
      <p:pic>
        <p:nvPicPr>
          <p:cNvPr id="78852" name="Picture 4"/>
          <p:cNvPicPr>
            <a:picLocks noChangeAspect="1" noChangeArrowheads="1"/>
          </p:cNvPicPr>
          <p:nvPr/>
        </p:nvPicPr>
        <p:blipFill>
          <a:blip r:embed="rId6" cstate="print"/>
          <a:srcRect/>
          <a:stretch>
            <a:fillRect/>
          </a:stretch>
        </p:blipFill>
        <p:spPr bwMode="auto">
          <a:xfrm>
            <a:off x="3481266" y="3874717"/>
            <a:ext cx="943200" cy="1676800"/>
          </a:xfrm>
          <a:prstGeom prst="rect">
            <a:avLst/>
          </a:prstGeom>
          <a:noFill/>
          <a:ln w="9525">
            <a:noFill/>
            <a:miter lim="800000"/>
            <a:headEnd/>
            <a:tailEnd/>
          </a:ln>
        </p:spPr>
      </p:pic>
      <p:pic>
        <p:nvPicPr>
          <p:cNvPr id="78853" name="Picture 5"/>
          <p:cNvPicPr>
            <a:picLocks noChangeAspect="1" noChangeArrowheads="1"/>
          </p:cNvPicPr>
          <p:nvPr/>
        </p:nvPicPr>
        <p:blipFill>
          <a:blip r:embed="rId7" cstate="print"/>
          <a:srcRect/>
          <a:stretch>
            <a:fillRect/>
          </a:stretch>
        </p:blipFill>
        <p:spPr bwMode="auto">
          <a:xfrm>
            <a:off x="4561386" y="3874717"/>
            <a:ext cx="943200" cy="1676800"/>
          </a:xfrm>
          <a:prstGeom prst="rect">
            <a:avLst/>
          </a:prstGeom>
          <a:noFill/>
          <a:ln w="9525">
            <a:noFill/>
            <a:miter lim="800000"/>
            <a:headEnd/>
            <a:tailEnd/>
          </a:ln>
        </p:spPr>
      </p:pic>
      <p:pic>
        <p:nvPicPr>
          <p:cNvPr id="78854" name="Picture 6"/>
          <p:cNvPicPr>
            <a:picLocks noChangeAspect="1" noChangeArrowheads="1"/>
          </p:cNvPicPr>
          <p:nvPr/>
        </p:nvPicPr>
        <p:blipFill>
          <a:blip r:embed="rId8" cstate="print"/>
          <a:srcRect/>
          <a:stretch>
            <a:fillRect/>
          </a:stretch>
        </p:blipFill>
        <p:spPr bwMode="auto">
          <a:xfrm>
            <a:off x="1537050" y="3895333"/>
            <a:ext cx="972000" cy="1728000"/>
          </a:xfrm>
          <a:prstGeom prst="rect">
            <a:avLst/>
          </a:prstGeom>
          <a:noFill/>
          <a:ln w="9525">
            <a:noFill/>
            <a:miter lim="800000"/>
            <a:headEnd/>
            <a:tailEnd/>
          </a:ln>
        </p:spPr>
      </p:pic>
      <p:sp>
        <p:nvSpPr>
          <p:cNvPr id="36" name="Rectangle 7"/>
          <p:cNvSpPr>
            <a:spLocks noChangeArrowheads="1"/>
          </p:cNvSpPr>
          <p:nvPr/>
        </p:nvSpPr>
        <p:spPr bwMode="auto">
          <a:xfrm>
            <a:off x="664845" y="1116965"/>
            <a:ext cx="6471285" cy="460375"/>
          </a:xfrm>
          <a:prstGeom prst="rect">
            <a:avLst/>
          </a:prstGeom>
          <a:noFill/>
          <a:ln w="9525">
            <a:noFill/>
            <a:miter lim="800000"/>
          </a:ln>
        </p:spPr>
        <p:txBody>
          <a:bodyPr wrap="square">
            <a:spAutoFit/>
          </a:bodyPr>
          <a:lstStyle/>
          <a:p>
            <a:pPr defTabSz="685800">
              <a:lnSpc>
                <a:spcPct val="150000"/>
              </a:lnSpc>
              <a:defRPr/>
            </a:pPr>
            <a:r>
              <a:rPr kumimoji="1" lang="zh-CN" altLang="en-US" sz="1600" dirty="0">
                <a:solidFill>
                  <a:schemeClr val="tx1"/>
                </a:solidFill>
                <a:latin typeface="黑体" panose="02010609060101010101" charset="-122"/>
                <a:ea typeface="微软雅黑" panose="020B0503020204020204" charset="-122"/>
              </a:rPr>
              <a:t>一线人员使用手机</a:t>
            </a:r>
            <a:r>
              <a:rPr kumimoji="1" lang="en-US" altLang="zh-CN" sz="1600" dirty="0">
                <a:solidFill>
                  <a:schemeClr val="tx1"/>
                </a:solidFill>
                <a:latin typeface="黑体" panose="02010609060101010101" charset="-122"/>
                <a:ea typeface="微软雅黑" panose="020B0503020204020204" charset="-122"/>
              </a:rPr>
              <a:t>app</a:t>
            </a:r>
            <a:r>
              <a:rPr kumimoji="1" lang="zh-CN" altLang="en-US" sz="1600" dirty="0">
                <a:solidFill>
                  <a:schemeClr val="tx1"/>
                </a:solidFill>
                <a:latin typeface="黑体" panose="02010609060101010101" charset="-122"/>
                <a:ea typeface="微软雅黑" panose="020B0503020204020204" charset="-122"/>
              </a:rPr>
              <a:t>，对项目现场问题提出</a:t>
            </a:r>
            <a:r>
              <a:rPr kumimoji="1" lang="zh-CN" altLang="en-US" sz="1600" dirty="0">
                <a:solidFill>
                  <a:schemeClr val="tx1"/>
                </a:solidFill>
                <a:latin typeface="黑体" panose="02010609060101010101" charset="-122"/>
                <a:ea typeface="微软雅黑" panose="020B0503020204020204" charset="-122"/>
                <a:sym typeface="+mn-ea"/>
              </a:rPr>
              <a:t>检查、整改、复查等工作</a:t>
            </a:r>
          </a:p>
        </p:txBody>
      </p:sp>
      <p:sp>
        <p:nvSpPr>
          <p:cNvPr id="37" name="矩形 36"/>
          <p:cNvSpPr/>
          <p:nvPr/>
        </p:nvSpPr>
        <p:spPr>
          <a:xfrm>
            <a:off x="7522845" y="1116965"/>
            <a:ext cx="3522345" cy="460375"/>
          </a:xfrm>
          <a:prstGeom prst="rect">
            <a:avLst/>
          </a:prstGeom>
        </p:spPr>
        <p:txBody>
          <a:bodyPr wrap="square">
            <a:spAutoFit/>
          </a:bodyPr>
          <a:lstStyle/>
          <a:p>
            <a:pPr>
              <a:lnSpc>
                <a:spcPct val="150000"/>
              </a:lnSpc>
            </a:pPr>
            <a:r>
              <a:rPr kumimoji="1" lang="zh-CN" altLang="en-US" sz="1600" dirty="0">
                <a:latin typeface="黑体" panose="02010609060101010101" charset="-122"/>
                <a:ea typeface="微软雅黑" panose="020B0503020204020204" charset="-122"/>
              </a:rPr>
              <a:t>采用二维码技术，进行质量技术交底</a:t>
            </a:r>
          </a:p>
        </p:txBody>
      </p:sp>
      <p:pic>
        <p:nvPicPr>
          <p:cNvPr id="3" name="图片 2"/>
          <p:cNvPicPr>
            <a:picLocks noChangeAspect="1"/>
          </p:cNvPicPr>
          <p:nvPr/>
        </p:nvPicPr>
        <p:blipFill>
          <a:blip r:embed="rId9"/>
          <a:stretch>
            <a:fillRect/>
          </a:stretch>
        </p:blipFill>
        <p:spPr>
          <a:xfrm>
            <a:off x="6593840" y="1577340"/>
            <a:ext cx="4883785" cy="2006600"/>
          </a:xfrm>
          <a:prstGeom prst="rect">
            <a:avLst/>
          </a:prstGeom>
        </p:spPr>
      </p:pic>
      <p:pic>
        <p:nvPicPr>
          <p:cNvPr id="8" name="图片 7"/>
          <p:cNvPicPr>
            <a:picLocks noChangeAspect="1"/>
          </p:cNvPicPr>
          <p:nvPr/>
        </p:nvPicPr>
        <p:blipFill>
          <a:blip r:embed="rId10"/>
          <a:stretch>
            <a:fillRect/>
          </a:stretch>
        </p:blipFill>
        <p:spPr>
          <a:xfrm>
            <a:off x="6593840" y="3549015"/>
            <a:ext cx="4831715" cy="185102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信息应用智能化</a:t>
            </a:r>
            <a:endParaRPr lang="zh-CN" altLang="en-US" b="1" dirty="0">
              <a:latin typeface="微软雅黑" panose="020B0503020204020204" charset="-122"/>
              <a:ea typeface="微软雅黑" panose="020B0503020204020204" charset="-122"/>
              <a:sym typeface="+mn-ea"/>
            </a:endParaRPr>
          </a:p>
        </p:txBody>
      </p:sp>
      <p:pic>
        <p:nvPicPr>
          <p:cNvPr id="8" name="图片 7"/>
          <p:cNvPicPr>
            <a:picLocks noChangeAspect="1"/>
          </p:cNvPicPr>
          <p:nvPr>
            <p:custDataLst>
              <p:tags r:id="rId1"/>
            </p:custDataLst>
          </p:nvPr>
        </p:nvPicPr>
        <p:blipFill>
          <a:blip r:embed="rId10" cstate="print">
            <a:extLst>
              <a:ext uri="{28A0092B-C50C-407E-A947-70E740481C1C}">
                <a14:useLocalDpi xmlns:a14="http://schemas.microsoft.com/office/drawing/2010/main"/>
              </a:ext>
            </a:extLst>
          </a:blip>
          <a:stretch>
            <a:fillRect/>
          </a:stretch>
        </p:blipFill>
        <p:spPr>
          <a:xfrm>
            <a:off x="307340" y="1823720"/>
            <a:ext cx="2494280" cy="2372360"/>
          </a:xfrm>
          <a:prstGeom prst="snip2DiagRect">
            <a:avLst/>
          </a:prstGeom>
          <a:solidFill>
            <a:srgbClr val="FFFFFF">
              <a:shade val="85000"/>
            </a:srgbClr>
          </a:solidFill>
          <a:ln w="381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图片 27"/>
          <p:cNvPicPr>
            <a:picLocks noChangeAspect="1"/>
          </p:cNvPicPr>
          <p:nvPr>
            <p:custDataLst>
              <p:tags r:id="rId2"/>
            </p:custDataLst>
          </p:nvPr>
        </p:nvPicPr>
        <p:blipFill>
          <a:blip r:embed="rId11" cstate="print">
            <a:extLst>
              <a:ext uri="{28A0092B-C50C-407E-A947-70E740481C1C}">
                <a14:useLocalDpi xmlns:a14="http://schemas.microsoft.com/office/drawing/2010/main"/>
              </a:ext>
            </a:extLst>
          </a:blip>
          <a:stretch>
            <a:fillRect/>
          </a:stretch>
        </p:blipFill>
        <p:spPr>
          <a:xfrm>
            <a:off x="6306185" y="1854835"/>
            <a:ext cx="2400935" cy="2484755"/>
          </a:xfrm>
          <a:prstGeom prst="snip2DiagRect">
            <a:avLst/>
          </a:prstGeom>
          <a:solidFill>
            <a:srgbClr val="FFFFFF">
              <a:shade val="85000"/>
            </a:srgbClr>
          </a:solidFill>
          <a:ln w="381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custDataLst>
              <p:tags r:id="rId3"/>
            </p:custDataLst>
          </p:nvPr>
        </p:nvPicPr>
        <p:blipFill>
          <a:blip r:embed="rId12" cstate="print">
            <a:extLst>
              <a:ext uri="{28A0092B-C50C-407E-A947-70E740481C1C}">
                <a14:useLocalDpi xmlns:a14="http://schemas.microsoft.com/office/drawing/2010/main"/>
              </a:ext>
            </a:extLst>
          </a:blip>
          <a:stretch>
            <a:fillRect/>
          </a:stretch>
        </p:blipFill>
        <p:spPr>
          <a:xfrm>
            <a:off x="3225800" y="1854835"/>
            <a:ext cx="2656205" cy="2387600"/>
          </a:xfrm>
          <a:prstGeom prst="snip2DiagRect">
            <a:avLst/>
          </a:prstGeom>
          <a:solidFill>
            <a:srgbClr val="FFFFFF">
              <a:shade val="85000"/>
            </a:srgbClr>
          </a:solidFill>
          <a:ln w="381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图片 8"/>
          <p:cNvPicPr>
            <a:picLocks noChangeAspect="1"/>
          </p:cNvPicPr>
          <p:nvPr>
            <p:custDataLst>
              <p:tags r:id="rId4"/>
            </p:custDataLst>
          </p:nvPr>
        </p:nvPicPr>
        <p:blipFill>
          <a:blip r:embed="rId13" cstate="print">
            <a:extLst>
              <a:ext uri="{28A0092B-C50C-407E-A947-70E740481C1C}">
                <a14:useLocalDpi xmlns:a14="http://schemas.microsoft.com/office/drawing/2010/main"/>
              </a:ext>
            </a:extLst>
          </a:blip>
          <a:stretch>
            <a:fillRect/>
          </a:stretch>
        </p:blipFill>
        <p:spPr>
          <a:xfrm>
            <a:off x="9131300" y="1823720"/>
            <a:ext cx="2750185" cy="2515870"/>
          </a:xfrm>
          <a:prstGeom prst="snip2DiagRect">
            <a:avLst/>
          </a:prstGeom>
          <a:solidFill>
            <a:srgbClr val="FFFFFF">
              <a:shade val="85000"/>
            </a:srgbClr>
          </a:solidFill>
          <a:ln w="381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文本框 9"/>
          <p:cNvSpPr txBox="1"/>
          <p:nvPr>
            <p:custDataLst>
              <p:tags r:id="rId5"/>
            </p:custDataLst>
          </p:nvPr>
        </p:nvSpPr>
        <p:spPr>
          <a:xfrm>
            <a:off x="852170" y="4505325"/>
            <a:ext cx="1807845" cy="368300"/>
          </a:xfrm>
          <a:prstGeom prst="rect">
            <a:avLst/>
          </a:prstGeom>
          <a:noFill/>
        </p:spPr>
        <p:txBody>
          <a:bodyPr wrap="square" rtlCol="0">
            <a:spAutoFit/>
          </a:bodyPr>
          <a:lstStyle/>
          <a:p>
            <a:r>
              <a:rPr lang="zh-CN" altLang="en-US"/>
              <a:t>施工模拟</a:t>
            </a:r>
          </a:p>
        </p:txBody>
      </p:sp>
      <p:sp>
        <p:nvSpPr>
          <p:cNvPr id="12" name="文本框 11"/>
          <p:cNvSpPr txBox="1"/>
          <p:nvPr>
            <p:custDataLst>
              <p:tags r:id="rId6"/>
            </p:custDataLst>
          </p:nvPr>
        </p:nvSpPr>
        <p:spPr>
          <a:xfrm>
            <a:off x="3947795" y="4505325"/>
            <a:ext cx="1807845" cy="368300"/>
          </a:xfrm>
          <a:prstGeom prst="rect">
            <a:avLst/>
          </a:prstGeom>
          <a:noFill/>
        </p:spPr>
        <p:txBody>
          <a:bodyPr wrap="square" rtlCol="0">
            <a:spAutoFit/>
          </a:bodyPr>
          <a:lstStyle/>
          <a:p>
            <a:r>
              <a:rPr lang="zh-CN" altLang="en-US"/>
              <a:t>主体结构模型</a:t>
            </a:r>
          </a:p>
        </p:txBody>
      </p:sp>
      <p:sp>
        <p:nvSpPr>
          <p:cNvPr id="13" name="文本框 12"/>
          <p:cNvSpPr txBox="1"/>
          <p:nvPr>
            <p:custDataLst>
              <p:tags r:id="rId7"/>
            </p:custDataLst>
          </p:nvPr>
        </p:nvSpPr>
        <p:spPr>
          <a:xfrm>
            <a:off x="6602730" y="4505325"/>
            <a:ext cx="1807845" cy="368300"/>
          </a:xfrm>
          <a:prstGeom prst="rect">
            <a:avLst/>
          </a:prstGeom>
          <a:noFill/>
        </p:spPr>
        <p:txBody>
          <a:bodyPr wrap="square" rtlCol="0">
            <a:spAutoFit/>
          </a:bodyPr>
          <a:lstStyle/>
          <a:p>
            <a:r>
              <a:rPr lang="zh-CN" altLang="en-US"/>
              <a:t>地下室管线模型</a:t>
            </a:r>
          </a:p>
        </p:txBody>
      </p:sp>
      <p:sp>
        <p:nvSpPr>
          <p:cNvPr id="14" name="文本框 13"/>
          <p:cNvSpPr txBox="1"/>
          <p:nvPr>
            <p:custDataLst>
              <p:tags r:id="rId8"/>
            </p:custDataLst>
          </p:nvPr>
        </p:nvSpPr>
        <p:spPr>
          <a:xfrm>
            <a:off x="10001250" y="4505325"/>
            <a:ext cx="1453515" cy="368300"/>
          </a:xfrm>
          <a:prstGeom prst="rect">
            <a:avLst/>
          </a:prstGeom>
          <a:noFill/>
        </p:spPr>
        <p:txBody>
          <a:bodyPr wrap="square" rtlCol="0">
            <a:spAutoFit/>
          </a:bodyPr>
          <a:lstStyle/>
          <a:p>
            <a:r>
              <a:rPr lang="zh-CN" altLang="en-US"/>
              <a:t>幕墙模型</a:t>
            </a:r>
          </a:p>
        </p:txBody>
      </p:sp>
      <p:sp>
        <p:nvSpPr>
          <p:cNvPr id="15" name="文本框 14"/>
          <p:cNvSpPr txBox="1"/>
          <p:nvPr/>
        </p:nvSpPr>
        <p:spPr>
          <a:xfrm>
            <a:off x="515620" y="5090795"/>
            <a:ext cx="11374120" cy="829945"/>
          </a:xfrm>
          <a:prstGeom prst="rect">
            <a:avLst/>
          </a:prstGeom>
          <a:noFill/>
        </p:spPr>
        <p:txBody>
          <a:bodyPr wrap="square" rtlCol="0" anchor="t">
            <a:spAutoFit/>
          </a:bodyPr>
          <a:lstStyle/>
          <a:p>
            <a:pPr indent="406400" fontAlgn="auto">
              <a:lnSpc>
                <a:spcPct val="150000"/>
              </a:lnSpc>
              <a:extLst>
                <a:ext uri="{35155182-B16C-46BC-9424-99874614C6A1}">
                  <wpsdc:indentchars xmlns:wpsdc="http://www.wps.cn/officeDocument/2017/drawingmlCustomData" xmlns="" val="200" checksum="1740828767"/>
                </a:ext>
              </a:extLst>
            </a:pPr>
            <a:r>
              <a:rPr kumimoji="1" lang="zh-CN" altLang="en-US" sz="1600" dirty="0">
                <a:latin typeface="黑体" panose="02010609060101010101" charset="-122"/>
                <a:ea typeface="微软雅黑" panose="020B0503020204020204" charset="-122"/>
              </a:rPr>
              <a:t>项目应用BIM技术进行信息的建立与集成，在整个工程中从施工模拟、深化设计、施工进度、资源管理及施工现场等各个环节进行信息的建立与收集，保证从设计到施工BIM信息的延续性和完整性。</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信息应用智能化</a:t>
            </a:r>
            <a:endParaRPr lang="zh-CN" altLang="en-US" b="1" dirty="0">
              <a:latin typeface="微软雅黑" panose="020B0503020204020204" charset="-122"/>
              <a:ea typeface="微软雅黑" panose="020B0503020204020204" charset="-122"/>
              <a:sym typeface="+mn-ea"/>
            </a:endParaRPr>
          </a:p>
        </p:txBody>
      </p:sp>
      <p:grpSp>
        <p:nvGrpSpPr>
          <p:cNvPr id="2" name="组合 1"/>
          <p:cNvGrpSpPr/>
          <p:nvPr/>
        </p:nvGrpSpPr>
        <p:grpSpPr>
          <a:xfrm>
            <a:off x="5452110" y="1171575"/>
            <a:ext cx="5427345" cy="4465320"/>
            <a:chOff x="7522" y="2328"/>
            <a:chExt cx="8547" cy="7032"/>
          </a:xfrm>
        </p:grpSpPr>
        <p:pic>
          <p:nvPicPr>
            <p:cNvPr id="19" name="图片 18" descr="飞机模型&#10;&#10;低可信度描述已自动生成"/>
            <p:cNvPicPr/>
            <p:nvPr/>
          </p:nvPicPr>
          <p:blipFill>
            <a:blip r:embed="rId2"/>
            <a:stretch>
              <a:fillRect/>
            </a:stretch>
          </p:blipFill>
          <p:spPr>
            <a:xfrm>
              <a:off x="7522" y="2328"/>
              <a:ext cx="3925" cy="3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图片 19" descr="图示&#10;&#10;描述已自动生成"/>
            <p:cNvPicPr/>
            <p:nvPr/>
          </p:nvPicPr>
          <p:blipFill>
            <a:blip r:embed="rId3"/>
            <a:stretch>
              <a:fillRect/>
            </a:stretch>
          </p:blipFill>
          <p:spPr>
            <a:xfrm>
              <a:off x="11873" y="2328"/>
              <a:ext cx="4197" cy="3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flipH="1" flipV="1">
              <a:off x="7523" y="6166"/>
              <a:ext cx="3924" cy="3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73" y="6166"/>
              <a:ext cx="4197" cy="3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1" name="文本框 10"/>
          <p:cNvSpPr txBox="1"/>
          <p:nvPr/>
        </p:nvSpPr>
        <p:spPr>
          <a:xfrm>
            <a:off x="727075" y="3308985"/>
            <a:ext cx="4560570" cy="2627630"/>
          </a:xfrm>
          <a:prstGeom prst="rect">
            <a:avLst/>
          </a:prstGeom>
          <a:noFill/>
        </p:spPr>
        <p:txBody>
          <a:bodyPr wrap="square" rtlCol="0" anchor="t">
            <a:noAutofit/>
          </a:bodyPr>
          <a:lstStyle/>
          <a:p>
            <a:pPr indent="406400" fontAlgn="auto">
              <a:lnSpc>
                <a:spcPct val="150000"/>
              </a:lnSpc>
              <a:extLst>
                <a:ext uri="{35155182-B16C-46BC-9424-99874614C6A1}">
                  <wpsdc:indentchars xmlns:wpsdc="http://www.wps.cn/officeDocument/2017/drawingmlCustomData" xmlns="" val="200" checksum="1740828767"/>
                </a:ext>
              </a:extLst>
            </a:pPr>
            <a:r>
              <a:rPr kumimoji="1" lang="zh-CN" altLang="en-US" sz="1600" dirty="0">
                <a:latin typeface="黑体" panose="02010609060101010101" charset="-122"/>
                <a:ea typeface="微软雅黑" panose="020B0503020204020204" charset="-122"/>
              </a:rPr>
              <a:t>机电BIM管线应用，项目部在设计阶段协同设计与碰撞检测多专业联络，对管道和设备进行直观的排布和调整，优化管道的走向、支架的位置等，确保管道系统的安全、合理和经济性。实现对施工过程的动态模拟和施工预演，作为施工现场的指导工具，帮助施工人员准确理解设计意图和施工要求，减少施工错误。</a:t>
            </a:r>
          </a:p>
        </p:txBody>
      </p:sp>
      <p:pic>
        <p:nvPicPr>
          <p:cNvPr id="16" name="图片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90955" y="1171575"/>
            <a:ext cx="3606165" cy="2075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信息应用智能化</a:t>
            </a:r>
            <a:endParaRPr lang="zh-CN" altLang="en-US" b="1" dirty="0">
              <a:latin typeface="微软雅黑" panose="020B0503020204020204" charset="-122"/>
              <a:ea typeface="微软雅黑" panose="020B0503020204020204" charset="-122"/>
              <a:sym typeface="+mn-ea"/>
            </a:endParaRPr>
          </a:p>
        </p:txBody>
      </p:sp>
      <p:sp>
        <p:nvSpPr>
          <p:cNvPr id="11" name="TextBox 14"/>
          <p:cNvSpPr txBox="1"/>
          <p:nvPr/>
        </p:nvSpPr>
        <p:spPr>
          <a:xfrm>
            <a:off x="622300" y="784860"/>
            <a:ext cx="6891020" cy="490855"/>
          </a:xfrm>
          <a:prstGeom prst="rect">
            <a:avLst/>
          </a:prstGeom>
        </p:spPr>
        <p:txBody>
          <a:bodyPr vert="horz" wrap="square" lIns="123825" tIns="123825" rIns="57150" bIns="123825" rtlCol="0" anchor="t" anchorCtr="0">
            <a:noAutofit/>
          </a:bodyPr>
          <a:lstStyle/>
          <a:p>
            <a:pPr marL="285750" indent="-285750">
              <a:lnSpc>
                <a:spcPct val="140000"/>
              </a:lnSpc>
              <a:buFont typeface="Wingdings" panose="05000000000000000000" charset="0"/>
              <a:buChar char="l"/>
            </a:pPr>
            <a:r>
              <a:rPr lang="zh-CN" altLang="en-US">
                <a:solidFill>
                  <a:schemeClr val="tx1">
                    <a:alpha val="100000"/>
                  </a:schemeClr>
                </a:solidFill>
                <a:latin typeface="微软雅黑" panose="020B0503020204020204" charset="-122"/>
                <a:ea typeface="微软雅黑" panose="020B0503020204020204" charset="-122"/>
                <a:cs typeface="微软雅黑" panose="020B0503020204020204" charset="-122"/>
              </a:rPr>
              <a:t>智慧工地建造</a:t>
            </a:r>
          </a:p>
        </p:txBody>
      </p:sp>
      <p:pic>
        <p:nvPicPr>
          <p:cNvPr id="16" name="图片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88355" y="1484630"/>
            <a:ext cx="2703195" cy="1553210"/>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759825" y="3500755"/>
            <a:ext cx="1617345" cy="1577340"/>
          </a:xfrm>
          <a:prstGeom prst="rect">
            <a:avLst/>
          </a:prstGeom>
        </p:spPr>
      </p:pic>
      <p:pic>
        <p:nvPicPr>
          <p:cNvPr id="19" name="图片 18"/>
          <p:cNvPicPr>
            <a:picLocks noChangeAspect="1"/>
          </p:cNvPicPr>
          <p:nvPr/>
        </p:nvPicPr>
        <p:blipFill>
          <a:blip r:embed="rId4"/>
          <a:stretch>
            <a:fillRect/>
          </a:stretch>
        </p:blipFill>
        <p:spPr>
          <a:xfrm>
            <a:off x="118110" y="1485265"/>
            <a:ext cx="5530215" cy="2827655"/>
          </a:xfrm>
          <a:prstGeom prst="rect">
            <a:avLst/>
          </a:prstGeom>
        </p:spPr>
      </p:pic>
      <p:sp>
        <p:nvSpPr>
          <p:cNvPr id="20" name="文本框 19"/>
          <p:cNvSpPr txBox="1"/>
          <p:nvPr/>
        </p:nvSpPr>
        <p:spPr>
          <a:xfrm>
            <a:off x="261937" y="4513263"/>
            <a:ext cx="5080000" cy="1445260"/>
          </a:xfrm>
          <a:prstGeom prst="rect">
            <a:avLst/>
          </a:prstGeom>
        </p:spPr>
        <p:txBody>
          <a:bodyPr>
            <a:spAutoFit/>
          </a:bodyPr>
          <a:lstStyle/>
          <a:p>
            <a:pPr indent="0" algn="just" defTabSz="266700" fontAlgn="auto">
              <a:lnSpc>
                <a:spcPct val="150000"/>
              </a:lnSpc>
              <a:spcAft>
                <a:spcPct val="0"/>
              </a:spcAft>
            </a:pPr>
            <a:r>
              <a:rPr lang="zh-CN" altLang="en-US" sz="1600">
                <a:solidFill>
                  <a:srgbClr val="1F1F1F"/>
                </a:solidFill>
                <a:latin typeface="微软雅黑" panose="020B0503020204020204" charset="-122"/>
                <a:ea typeface="微软雅黑" panose="020B0503020204020204" charset="-122"/>
                <a:sym typeface="+mn-ea"/>
              </a:rPr>
              <a:t>智慧工地系统</a:t>
            </a:r>
            <a:r>
              <a:rPr lang="zh-CN" altLang="en-US" sz="1600" i="0">
                <a:solidFill>
                  <a:srgbClr val="1F1F1F"/>
                </a:solidFill>
                <a:latin typeface="微软雅黑" panose="020B0503020204020204" charset="-122"/>
                <a:ea typeface="微软雅黑" panose="020B0503020204020204" charset="-122"/>
              </a:rPr>
              <a:t>由监控管理平台、智能识别技术（</a:t>
            </a:r>
            <a:r>
              <a:rPr lang="en-US" altLang="zh-CN" sz="1600" i="0">
                <a:solidFill>
                  <a:srgbClr val="1F1F1F"/>
                </a:solidFill>
                <a:latin typeface="微软雅黑" panose="020B0503020204020204" charset="-122"/>
                <a:ea typeface="微软雅黑" panose="020B0503020204020204" charset="-122"/>
              </a:rPr>
              <a:t>AI</a:t>
            </a:r>
            <a:r>
              <a:rPr lang="zh-CN" altLang="en-US" sz="1600" i="0">
                <a:solidFill>
                  <a:srgbClr val="1F1F1F"/>
                </a:solidFill>
                <a:latin typeface="微软雅黑" panose="020B0503020204020204" charset="-122"/>
                <a:ea typeface="微软雅黑" panose="020B0503020204020204" charset="-122"/>
              </a:rPr>
              <a:t>抓拍）、数据分析与预警、安全管理模块、质量管理追溯、以及环保节能监测六个方面组成。</a:t>
            </a:r>
          </a:p>
          <a:p>
            <a:pPr marL="0" indent="0" algn="just" defTabSz="266700" fontAlgn="auto">
              <a:lnSpc>
                <a:spcPct val="150000"/>
              </a:lnSpc>
              <a:spcAft>
                <a:spcPct val="0"/>
              </a:spcAft>
            </a:pPr>
            <a:endParaRPr lang="zh-CN" altLang="en-US" sz="1600" i="0">
              <a:solidFill>
                <a:srgbClr val="1F1F1F"/>
              </a:solidFill>
              <a:latin typeface="微软雅黑" panose="020B0503020204020204" charset="-122"/>
              <a:ea typeface="微软雅黑" panose="020B0503020204020204" charset="-122"/>
            </a:endParaRPr>
          </a:p>
        </p:txBody>
      </p:sp>
      <p:pic>
        <p:nvPicPr>
          <p:cNvPr id="23" name="图片 2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766175" y="1491615"/>
            <a:ext cx="1570355" cy="1541145"/>
          </a:xfrm>
          <a:prstGeom prst="rect">
            <a:avLst/>
          </a:prstGeom>
        </p:spPr>
      </p:pic>
      <p:sp>
        <p:nvSpPr>
          <p:cNvPr id="24" name="文本框 23"/>
          <p:cNvSpPr txBox="1"/>
          <p:nvPr/>
        </p:nvSpPr>
        <p:spPr>
          <a:xfrm>
            <a:off x="6742430" y="3068955"/>
            <a:ext cx="1570990" cy="337185"/>
          </a:xfrm>
          <a:prstGeom prst="rect">
            <a:avLst/>
          </a:prstGeom>
          <a:noFill/>
        </p:spPr>
        <p:txBody>
          <a:bodyPr wrap="square" rtlCol="0">
            <a:spAutoFit/>
          </a:bodyPr>
          <a:lstStyle/>
          <a:p>
            <a:r>
              <a:rPr lang="zh-CN" altLang="en-US" sz="1600" dirty="0">
                <a:latin typeface="宋体" panose="02010600030101010101" pitchFamily="2" charset="-122"/>
              </a:rPr>
              <a:t>视频监控</a:t>
            </a:r>
            <a:endParaRPr lang="zh-CN" altLang="en-US"/>
          </a:p>
        </p:txBody>
      </p:sp>
      <p:sp>
        <p:nvSpPr>
          <p:cNvPr id="25" name="文本框 24"/>
          <p:cNvSpPr txBox="1"/>
          <p:nvPr/>
        </p:nvSpPr>
        <p:spPr>
          <a:xfrm>
            <a:off x="8975090" y="3077210"/>
            <a:ext cx="1316355" cy="337185"/>
          </a:xfrm>
          <a:prstGeom prst="rect">
            <a:avLst/>
          </a:prstGeom>
          <a:noFill/>
        </p:spPr>
        <p:txBody>
          <a:bodyPr wrap="square" rtlCol="0">
            <a:spAutoFit/>
          </a:bodyPr>
          <a:lstStyle/>
          <a:p>
            <a:r>
              <a:rPr lang="zh-CN" altLang="en-US" sz="1600" dirty="0">
                <a:latin typeface="宋体" panose="02010600030101010101" pitchFamily="2" charset="-122"/>
              </a:rPr>
              <a:t>高支模监测</a:t>
            </a:r>
          </a:p>
        </p:txBody>
      </p:sp>
      <p:pic>
        <p:nvPicPr>
          <p:cNvPr id="27" name="图片 26"/>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0420350" y="3492500"/>
            <a:ext cx="1652270" cy="1585595"/>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88355" y="3500755"/>
            <a:ext cx="2760980" cy="2203450"/>
          </a:xfrm>
          <a:prstGeom prst="rect">
            <a:avLst/>
          </a:prstGeom>
        </p:spPr>
      </p:pic>
      <p:sp>
        <p:nvSpPr>
          <p:cNvPr id="31" name="文本框 30"/>
          <p:cNvSpPr txBox="1"/>
          <p:nvPr/>
        </p:nvSpPr>
        <p:spPr>
          <a:xfrm>
            <a:off x="6670675" y="5876925"/>
            <a:ext cx="1570990" cy="337185"/>
          </a:xfrm>
          <a:prstGeom prst="rect">
            <a:avLst/>
          </a:prstGeom>
          <a:noFill/>
        </p:spPr>
        <p:txBody>
          <a:bodyPr wrap="square" rtlCol="0">
            <a:spAutoFit/>
          </a:bodyPr>
          <a:lstStyle/>
          <a:p>
            <a:r>
              <a:rPr lang="zh-CN" altLang="en-US" sz="1600" dirty="0">
                <a:latin typeface="宋体" panose="02010600030101010101" pitchFamily="2" charset="-122"/>
              </a:rPr>
              <a:t>安全管理</a:t>
            </a:r>
          </a:p>
        </p:txBody>
      </p:sp>
      <p:sp>
        <p:nvSpPr>
          <p:cNvPr id="32" name="文本框 31"/>
          <p:cNvSpPr txBox="1"/>
          <p:nvPr/>
        </p:nvSpPr>
        <p:spPr>
          <a:xfrm>
            <a:off x="8993505" y="5229225"/>
            <a:ext cx="1149985" cy="337185"/>
          </a:xfrm>
          <a:prstGeom prst="rect">
            <a:avLst/>
          </a:prstGeom>
          <a:noFill/>
        </p:spPr>
        <p:txBody>
          <a:bodyPr wrap="square" rtlCol="0">
            <a:spAutoFit/>
          </a:bodyPr>
          <a:lstStyle/>
          <a:p>
            <a:r>
              <a:rPr lang="zh-CN" altLang="en-US" sz="1600" dirty="0">
                <a:latin typeface="宋体" panose="02010600030101010101" pitchFamily="2" charset="-122"/>
              </a:rPr>
              <a:t>设备管理</a:t>
            </a:r>
          </a:p>
        </p:txBody>
      </p:sp>
      <p:sp>
        <p:nvSpPr>
          <p:cNvPr id="33" name="文本框 32"/>
          <p:cNvSpPr txBox="1"/>
          <p:nvPr/>
        </p:nvSpPr>
        <p:spPr>
          <a:xfrm>
            <a:off x="10812145" y="5244465"/>
            <a:ext cx="1149985" cy="337185"/>
          </a:xfrm>
          <a:prstGeom prst="rect">
            <a:avLst/>
          </a:prstGeom>
          <a:noFill/>
        </p:spPr>
        <p:txBody>
          <a:bodyPr wrap="square" rtlCol="0">
            <a:spAutoFit/>
          </a:bodyPr>
          <a:lstStyle/>
          <a:p>
            <a:r>
              <a:rPr lang="en-US" altLang="zh-CN" sz="1600" dirty="0">
                <a:latin typeface="宋体" panose="02010600030101010101" pitchFamily="2" charset="-122"/>
              </a:rPr>
              <a:t>AI</a:t>
            </a:r>
            <a:r>
              <a:rPr lang="zh-CN" altLang="en-US" sz="1600" dirty="0">
                <a:latin typeface="宋体" panose="02010600030101010101" pitchFamily="2" charset="-122"/>
              </a:rPr>
              <a:t>抓拍</a:t>
            </a:r>
          </a:p>
        </p:txBody>
      </p:sp>
      <p:pic>
        <p:nvPicPr>
          <p:cNvPr id="34" name="图片 3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77170" y="1484630"/>
            <a:ext cx="1709420" cy="1548130"/>
          </a:xfrm>
          <a:prstGeom prst="rect">
            <a:avLst/>
          </a:prstGeom>
        </p:spPr>
      </p:pic>
      <p:sp>
        <p:nvSpPr>
          <p:cNvPr id="35" name="文本框 34"/>
          <p:cNvSpPr txBox="1"/>
          <p:nvPr/>
        </p:nvSpPr>
        <p:spPr>
          <a:xfrm>
            <a:off x="10756265" y="3056255"/>
            <a:ext cx="1316355" cy="337185"/>
          </a:xfrm>
          <a:prstGeom prst="rect">
            <a:avLst/>
          </a:prstGeom>
          <a:noFill/>
        </p:spPr>
        <p:txBody>
          <a:bodyPr wrap="square" rtlCol="0">
            <a:spAutoFit/>
          </a:bodyPr>
          <a:lstStyle/>
          <a:p>
            <a:r>
              <a:rPr lang="zh-CN" altLang="en-US" sz="1600" dirty="0">
                <a:latin typeface="宋体" panose="02010600030101010101" pitchFamily="2" charset="-122"/>
              </a:rPr>
              <a:t>扬尘监测</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信息应用智能化</a:t>
            </a:r>
            <a:endParaRPr lang="zh-CN" altLang="en-US" b="1" dirty="0">
              <a:latin typeface="微软雅黑" panose="020B0503020204020204" charset="-122"/>
              <a:ea typeface="微软雅黑" panose="020B0503020204020204" charset="-122"/>
              <a:sym typeface="+mn-ea"/>
            </a:endParaRPr>
          </a:p>
        </p:txBody>
      </p:sp>
      <p:pic>
        <p:nvPicPr>
          <p:cNvPr id="9" name="图片 8" descr="5ae30a81c37e6f456890616d382d03c"/>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1820" y="1034415"/>
            <a:ext cx="3025775" cy="4793615"/>
          </a:xfrm>
          <a:prstGeom prst="rect">
            <a:avLst/>
          </a:prstGeom>
        </p:spPr>
      </p:pic>
      <p:pic>
        <p:nvPicPr>
          <p:cNvPr id="11" name="图片 10" descr="eaa7e73d978409e782e79d707edbac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89880" y="1068705"/>
            <a:ext cx="2301875" cy="1726565"/>
          </a:xfrm>
          <a:prstGeom prst="rect">
            <a:avLst/>
          </a:prstGeom>
        </p:spPr>
      </p:pic>
      <p:sp>
        <p:nvSpPr>
          <p:cNvPr id="12" name="文本框 11"/>
          <p:cNvSpPr txBox="1"/>
          <p:nvPr/>
        </p:nvSpPr>
        <p:spPr>
          <a:xfrm>
            <a:off x="5803265" y="2906395"/>
            <a:ext cx="1383030" cy="368300"/>
          </a:xfrm>
          <a:prstGeom prst="rect">
            <a:avLst/>
          </a:prstGeom>
          <a:noFill/>
        </p:spPr>
        <p:txBody>
          <a:bodyPr wrap="square" rtlCol="0">
            <a:spAutoFit/>
          </a:bodyPr>
          <a:lstStyle/>
          <a:p>
            <a:r>
              <a:rPr lang="zh-CN" altLang="en-US" b="1" u="sng">
                <a:latin typeface="宋体" panose="02010600030101010101" pitchFamily="2" charset="-122"/>
                <a:ea typeface="宋体" panose="02010600030101010101" pitchFamily="2" charset="-122"/>
              </a:rPr>
              <a:t>液晶显示屏</a:t>
            </a:r>
          </a:p>
        </p:txBody>
      </p:sp>
      <p:cxnSp>
        <p:nvCxnSpPr>
          <p:cNvPr id="13" name="直接箭头连接符 12"/>
          <p:cNvCxnSpPr/>
          <p:nvPr/>
        </p:nvCxnSpPr>
        <p:spPr>
          <a:xfrm flipV="1">
            <a:off x="3718560" y="2176145"/>
            <a:ext cx="1590040" cy="619125"/>
          </a:xfrm>
          <a:prstGeom prst="straightConnector1">
            <a:avLst/>
          </a:prstGeom>
          <a:ln w="28575" cmpd="sng">
            <a:solidFill>
              <a:srgbClr val="FF0000"/>
            </a:solidFill>
            <a:prstDash val="sysDash"/>
            <a:tailEnd type="arrow"/>
          </a:ln>
        </p:spPr>
        <p:style>
          <a:lnRef idx="2">
            <a:schemeClr val="accent1"/>
          </a:lnRef>
          <a:fillRef idx="0">
            <a:srgbClr val="FFFFFF"/>
          </a:fillRef>
          <a:effectRef idx="0">
            <a:srgbClr val="FFFFFF"/>
          </a:effectRef>
          <a:fontRef idx="minor">
            <a:schemeClr val="tx1"/>
          </a:fontRef>
        </p:style>
      </p:cxnSp>
      <p:sp>
        <p:nvSpPr>
          <p:cNvPr id="14" name="矩形 13"/>
          <p:cNvSpPr/>
          <p:nvPr/>
        </p:nvSpPr>
        <p:spPr>
          <a:xfrm>
            <a:off x="2740660" y="2548255"/>
            <a:ext cx="977900" cy="726440"/>
          </a:xfrm>
          <a:prstGeom prst="rect">
            <a:avLst/>
          </a:prstGeom>
          <a:noFill/>
          <a:ln w="28575"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2592070" y="3455670"/>
            <a:ext cx="1275715" cy="726440"/>
          </a:xfrm>
          <a:prstGeom prst="rect">
            <a:avLst/>
          </a:prstGeom>
          <a:noFill/>
          <a:ln w="28575"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矩形 15"/>
          <p:cNvSpPr/>
          <p:nvPr/>
        </p:nvSpPr>
        <p:spPr>
          <a:xfrm>
            <a:off x="2453005" y="4535805"/>
            <a:ext cx="1553210" cy="953770"/>
          </a:xfrm>
          <a:prstGeom prst="rect">
            <a:avLst/>
          </a:prstGeom>
          <a:noFill/>
          <a:ln w="28575"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9" name="图片 18" descr="e1d7431c0306200819d586f5bffb28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50960" y="1068705"/>
            <a:ext cx="2432685" cy="1726565"/>
          </a:xfrm>
          <a:prstGeom prst="rect">
            <a:avLst/>
          </a:prstGeom>
        </p:spPr>
      </p:pic>
      <p:cxnSp>
        <p:nvCxnSpPr>
          <p:cNvPr id="21" name="直接箭头连接符 20"/>
          <p:cNvCxnSpPr/>
          <p:nvPr/>
        </p:nvCxnSpPr>
        <p:spPr>
          <a:xfrm>
            <a:off x="3867785" y="3818890"/>
            <a:ext cx="1522095" cy="0"/>
          </a:xfrm>
          <a:prstGeom prst="straightConnector1">
            <a:avLst/>
          </a:prstGeom>
          <a:ln w="28575" cmpd="sng">
            <a:solidFill>
              <a:srgbClr val="FF0000"/>
            </a:solidFill>
            <a:prstDash val="sysDash"/>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nvCxnSpPr>
        <p:spPr>
          <a:xfrm>
            <a:off x="4006215" y="5020945"/>
            <a:ext cx="1302385" cy="0"/>
          </a:xfrm>
          <a:prstGeom prst="straightConnector1">
            <a:avLst/>
          </a:prstGeom>
          <a:ln w="28575" cmpd="sng">
            <a:solidFill>
              <a:srgbClr val="FF0000"/>
            </a:solidFill>
            <a:prstDash val="sysDash"/>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a:endCxn id="11" idx="3"/>
          </p:cNvCxnSpPr>
          <p:nvPr/>
        </p:nvCxnSpPr>
        <p:spPr>
          <a:xfrm flipH="1" flipV="1">
            <a:off x="7691755" y="1932305"/>
            <a:ext cx="1830705" cy="243840"/>
          </a:xfrm>
          <a:prstGeom prst="straightConnector1">
            <a:avLst/>
          </a:prstGeom>
          <a:ln w="28575" cmpd="sng">
            <a:gradFill>
              <a:gsLst>
                <a:gs pos="50000">
                  <a:schemeClr val="tx1"/>
                </a:gs>
                <a:gs pos="0">
                  <a:schemeClr val="tx1">
                    <a:lumMod val="25000"/>
                    <a:lumOff val="75000"/>
                  </a:schemeClr>
                </a:gs>
                <a:gs pos="100000">
                  <a:schemeClr val="tx1">
                    <a:lumMod val="85000"/>
                  </a:schemeClr>
                </a:gs>
              </a:gsLst>
              <a:lin ang="5400000" scaled="0"/>
            </a:gradFill>
            <a:prstDash val="sysDash"/>
            <a:tailEnd type="arrow"/>
          </a:ln>
        </p:spPr>
        <p:style>
          <a:lnRef idx="2">
            <a:schemeClr val="accent1"/>
          </a:lnRef>
          <a:fillRef idx="0">
            <a:srgbClr val="FFFFFF"/>
          </a:fillRef>
          <a:effectRef idx="0">
            <a:srgbClr val="FFFFFF"/>
          </a:effectRef>
          <a:fontRef idx="minor">
            <a:schemeClr val="tx1"/>
          </a:fontRef>
        </p:style>
      </p:cxnSp>
      <p:sp>
        <p:nvSpPr>
          <p:cNvPr id="27" name="椭圆 26"/>
          <p:cNvSpPr/>
          <p:nvPr/>
        </p:nvSpPr>
        <p:spPr>
          <a:xfrm>
            <a:off x="9522460" y="1932305"/>
            <a:ext cx="621665" cy="615950"/>
          </a:xfrm>
          <a:prstGeom prst="ellipse">
            <a:avLst/>
          </a:prstGeom>
          <a:noFill/>
          <a:ln w="19050">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5558790" y="3632835"/>
            <a:ext cx="1325245" cy="368300"/>
          </a:xfrm>
          <a:prstGeom prst="rect">
            <a:avLst/>
          </a:prstGeom>
          <a:noFill/>
        </p:spPr>
        <p:txBody>
          <a:bodyPr wrap="square" rtlCol="0">
            <a:spAutoFit/>
          </a:bodyPr>
          <a:lstStyle/>
          <a:p>
            <a:pPr lvl="0" algn="l">
              <a:buClrTx/>
              <a:buSzTx/>
              <a:buFontTx/>
            </a:pPr>
            <a:r>
              <a:rPr lang="zh-CN" altLang="en-US" b="1" u="sng">
                <a:latin typeface="宋体" panose="02010600030101010101" pitchFamily="2" charset="-122"/>
                <a:ea typeface="宋体" panose="02010600030101010101" pitchFamily="2" charset="-122"/>
                <a:sym typeface="+mn-ea"/>
              </a:rPr>
              <a:t>楼层按钮</a:t>
            </a:r>
          </a:p>
        </p:txBody>
      </p:sp>
      <p:sp>
        <p:nvSpPr>
          <p:cNvPr id="2" name="文本框 1"/>
          <p:cNvSpPr txBox="1"/>
          <p:nvPr/>
        </p:nvSpPr>
        <p:spPr>
          <a:xfrm>
            <a:off x="5308600" y="4842510"/>
            <a:ext cx="1538605" cy="368300"/>
          </a:xfrm>
          <a:prstGeom prst="rect">
            <a:avLst/>
          </a:prstGeom>
          <a:noFill/>
        </p:spPr>
        <p:txBody>
          <a:bodyPr wrap="square" rtlCol="0">
            <a:spAutoFit/>
          </a:bodyPr>
          <a:lstStyle/>
          <a:p>
            <a:pPr lvl="0" algn="l">
              <a:buClrTx/>
              <a:buSzTx/>
              <a:buFontTx/>
            </a:pPr>
            <a:r>
              <a:rPr lang="zh-CN" altLang="en-US" b="1" u="sng">
                <a:latin typeface="宋体" panose="02010600030101010101" pitchFamily="2" charset="-122"/>
                <a:ea typeface="宋体" panose="02010600030101010101" pitchFamily="2" charset="-122"/>
                <a:sym typeface="+mn-ea"/>
              </a:rPr>
              <a:t>手动操作柜</a:t>
            </a:r>
          </a:p>
        </p:txBody>
      </p:sp>
      <p:sp>
        <p:nvSpPr>
          <p:cNvPr id="5" name="文本框 4"/>
          <p:cNvSpPr txBox="1"/>
          <p:nvPr/>
        </p:nvSpPr>
        <p:spPr>
          <a:xfrm>
            <a:off x="1279525" y="6052185"/>
            <a:ext cx="4110355" cy="368300"/>
          </a:xfrm>
          <a:prstGeom prst="rect">
            <a:avLst/>
          </a:prstGeom>
          <a:noFill/>
        </p:spPr>
        <p:txBody>
          <a:bodyPr wrap="square" rtlCol="0" anchor="t">
            <a:spAutoFit/>
          </a:bodyPr>
          <a:lstStyle/>
          <a:p>
            <a:pPr algn="ctr">
              <a:buClrTx/>
              <a:buSzTx/>
              <a:buFontTx/>
            </a:pPr>
            <a:r>
              <a:rPr lang="zh-CN" altLang="en-US">
                <a:latin typeface="黑体" panose="02010609060101010101" charset="-122"/>
                <a:ea typeface="黑体" panose="02010609060101010101" charset="-122"/>
                <a:sym typeface="+mn-ea"/>
              </a:rPr>
              <a:t>智能无人驾驶施工升降机</a:t>
            </a:r>
          </a:p>
        </p:txBody>
      </p:sp>
      <p:sp>
        <p:nvSpPr>
          <p:cNvPr id="20" name="文本框 19"/>
          <p:cNvSpPr txBox="1"/>
          <p:nvPr/>
        </p:nvSpPr>
        <p:spPr>
          <a:xfrm>
            <a:off x="9363075" y="2906395"/>
            <a:ext cx="4064000" cy="368300"/>
          </a:xfrm>
          <a:prstGeom prst="rect">
            <a:avLst/>
          </a:prstGeom>
          <a:noFill/>
        </p:spPr>
        <p:txBody>
          <a:bodyPr wrap="square" rtlCol="0">
            <a:spAutoFit/>
          </a:bodyPr>
          <a:lstStyle/>
          <a:p>
            <a:r>
              <a:rPr lang="zh-CN" altLang="en-US" b="1" u="sng">
                <a:latin typeface="宋体" panose="02010600030101010101" pitchFamily="2" charset="-122"/>
                <a:ea typeface="宋体" panose="02010600030101010101" pitchFamily="2" charset="-122"/>
              </a:rPr>
              <a:t>智能</a:t>
            </a:r>
            <a:r>
              <a:rPr lang="en-US" altLang="zh-CN" b="1" u="sng">
                <a:latin typeface="宋体" panose="02010600030101010101" pitchFamily="2" charset="-122"/>
                <a:ea typeface="宋体" panose="02010600030101010101" pitchFamily="2" charset="-122"/>
              </a:rPr>
              <a:t>AI</a:t>
            </a:r>
            <a:r>
              <a:rPr lang="zh-CN" altLang="en-US" b="1" u="sng">
                <a:latin typeface="宋体" panose="02010600030101010101" pitchFamily="2" charset="-122"/>
                <a:ea typeface="宋体" panose="02010600030101010101" pitchFamily="2" charset="-122"/>
              </a:rPr>
              <a:t>摄像头</a:t>
            </a:r>
            <a:endParaRPr lang="zh-CN" altLang="en-US" b="1" u="sng"/>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箭头 56"/>
          <p:cNvSpPr/>
          <p:nvPr/>
        </p:nvSpPr>
        <p:spPr>
          <a:xfrm>
            <a:off x="496887" y="3551635"/>
            <a:ext cx="7861300" cy="114617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noProof="1"/>
          </a:p>
        </p:txBody>
      </p:sp>
      <p:sp>
        <p:nvSpPr>
          <p:cNvPr id="4" name="矩形 3"/>
          <p:cNvSpPr>
            <a:spLocks noChangeArrowheads="1"/>
          </p:cNvSpPr>
          <p:nvPr/>
        </p:nvSpPr>
        <p:spPr bwMode="auto">
          <a:xfrm>
            <a:off x="573087" y="998935"/>
            <a:ext cx="10968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b="1" dirty="0">
                <a:solidFill>
                  <a:schemeClr val="tx1"/>
                </a:solidFill>
                <a:latin typeface="微软雅黑" panose="020B0503020204020204" charset="-122"/>
                <a:ea typeface="微软雅黑" panose="020B0503020204020204" charset="-122"/>
              </a:rPr>
              <a:t>管理</a:t>
            </a:r>
            <a:r>
              <a:rPr lang="zh-CN" altLang="en-US" b="1" dirty="0">
                <a:solidFill>
                  <a:srgbClr val="0070C0"/>
                </a:solidFill>
                <a:latin typeface="微软雅黑" panose="020B0503020204020204" charset="-122"/>
                <a:ea typeface="微软雅黑" panose="020B0503020204020204" charset="-122"/>
              </a:rPr>
              <a:t>制度化</a:t>
            </a:r>
            <a:r>
              <a:rPr lang="zh-CN" altLang="en-US" sz="1600" b="1" dirty="0">
                <a:latin typeface="微软雅黑" panose="020B0503020204020204" charset="-122"/>
                <a:ea typeface="微软雅黑" panose="020B0503020204020204" charset="-122"/>
              </a:rPr>
              <a:t>、施工工法</a:t>
            </a:r>
            <a:r>
              <a:rPr lang="zh-CN" altLang="en-US" b="1" dirty="0">
                <a:solidFill>
                  <a:srgbClr val="0070C0"/>
                </a:solidFill>
                <a:latin typeface="微软雅黑" panose="020B0503020204020204" charset="-122"/>
                <a:ea typeface="微软雅黑" panose="020B0503020204020204" charset="-122"/>
              </a:rPr>
              <a:t>标准化</a:t>
            </a:r>
            <a:r>
              <a:rPr lang="zh-CN" altLang="en-US" sz="1600" b="1" dirty="0">
                <a:latin typeface="微软雅黑" panose="020B0503020204020204" charset="-122"/>
                <a:ea typeface="微软雅黑" panose="020B0503020204020204" charset="-122"/>
              </a:rPr>
              <a:t>、关键工序</a:t>
            </a:r>
            <a:r>
              <a:rPr lang="zh-CN" altLang="en-US" b="1" dirty="0">
                <a:solidFill>
                  <a:srgbClr val="0070C0"/>
                </a:solidFill>
                <a:latin typeface="微软雅黑" panose="020B0503020204020204" charset="-122"/>
                <a:ea typeface="微软雅黑" panose="020B0503020204020204" charset="-122"/>
              </a:rPr>
              <a:t>样板化</a:t>
            </a:r>
            <a:r>
              <a:rPr lang="zh-CN" altLang="en-US" sz="1600" b="1" dirty="0">
                <a:latin typeface="微软雅黑" panose="020B0503020204020204" charset="-122"/>
                <a:ea typeface="微软雅黑" panose="020B0503020204020204" charset="-122"/>
              </a:rPr>
              <a:t>、质量控制</a:t>
            </a:r>
            <a:r>
              <a:rPr lang="zh-CN" altLang="en-US" b="1" dirty="0">
                <a:solidFill>
                  <a:srgbClr val="0070C0"/>
                </a:solidFill>
                <a:latin typeface="微软雅黑" panose="020B0503020204020204" charset="-122"/>
                <a:ea typeface="微软雅黑" panose="020B0503020204020204" charset="-122"/>
              </a:rPr>
              <a:t>重点化</a:t>
            </a:r>
            <a:r>
              <a:rPr lang="zh-CN" altLang="en-US" sz="1600" b="1" dirty="0">
                <a:latin typeface="微软雅黑" panose="020B0503020204020204" charset="-122"/>
                <a:ea typeface="微软雅黑" panose="020B0503020204020204" charset="-122"/>
              </a:rPr>
              <a:t>、检查范围</a:t>
            </a:r>
            <a:r>
              <a:rPr lang="zh-CN" altLang="en-US" b="1" dirty="0">
                <a:solidFill>
                  <a:srgbClr val="0070C0"/>
                </a:solidFill>
                <a:latin typeface="微软雅黑" panose="020B0503020204020204" charset="-122"/>
                <a:ea typeface="微软雅黑" panose="020B0503020204020204" charset="-122"/>
              </a:rPr>
              <a:t>全面化</a:t>
            </a:r>
            <a:r>
              <a:rPr lang="zh-CN" altLang="en-US" sz="1600" b="1" dirty="0">
                <a:latin typeface="微软雅黑" panose="020B0503020204020204" charset="-122"/>
                <a:ea typeface="微软雅黑" panose="020B0503020204020204" charset="-122"/>
              </a:rPr>
              <a:t>、缺失整改</a:t>
            </a:r>
            <a:r>
              <a:rPr lang="zh-CN" altLang="en-US" b="1" dirty="0">
                <a:solidFill>
                  <a:srgbClr val="0070C0"/>
                </a:solidFill>
                <a:latin typeface="微软雅黑" panose="020B0503020204020204" charset="-122"/>
                <a:ea typeface="微软雅黑" panose="020B0503020204020204" charset="-122"/>
              </a:rPr>
              <a:t>落实化</a:t>
            </a:r>
            <a:endParaRPr lang="en-US" altLang="zh-CN" b="1" dirty="0">
              <a:solidFill>
                <a:srgbClr val="0070C0"/>
              </a:solidFill>
              <a:latin typeface="微软雅黑" panose="020B0503020204020204" charset="-122"/>
              <a:ea typeface="微软雅黑" panose="020B0503020204020204" charset="-122"/>
            </a:endParaRPr>
          </a:p>
        </p:txBody>
      </p:sp>
      <p:grpSp>
        <p:nvGrpSpPr>
          <p:cNvPr id="5" name="组合 4"/>
          <p:cNvGrpSpPr/>
          <p:nvPr/>
        </p:nvGrpSpPr>
        <p:grpSpPr>
          <a:xfrm>
            <a:off x="562768" y="3838919"/>
            <a:ext cx="7668817" cy="492234"/>
            <a:chOff x="736810" y="3684586"/>
            <a:chExt cx="7668817" cy="492234"/>
          </a:xfrm>
        </p:grpSpPr>
        <p:sp>
          <p:nvSpPr>
            <p:cNvPr id="29" name="任意多边形 59"/>
            <p:cNvSpPr/>
            <p:nvPr/>
          </p:nvSpPr>
          <p:spPr>
            <a:xfrm>
              <a:off x="736810" y="3704257"/>
              <a:ext cx="1024196" cy="472563"/>
            </a:xfrm>
            <a:custGeom>
              <a:avLst/>
              <a:gdLst>
                <a:gd name="connsiteX0" fmla="*/ 0 w 1024196"/>
                <a:gd name="connsiteY0" fmla="*/ 78762 h 472563"/>
                <a:gd name="connsiteX1" fmla="*/ 78762 w 1024196"/>
                <a:gd name="connsiteY1" fmla="*/ 0 h 472563"/>
                <a:gd name="connsiteX2" fmla="*/ 945434 w 1024196"/>
                <a:gd name="connsiteY2" fmla="*/ 0 h 472563"/>
                <a:gd name="connsiteX3" fmla="*/ 1024196 w 1024196"/>
                <a:gd name="connsiteY3" fmla="*/ 78762 h 472563"/>
                <a:gd name="connsiteX4" fmla="*/ 1024196 w 1024196"/>
                <a:gd name="connsiteY4" fmla="*/ 393801 h 472563"/>
                <a:gd name="connsiteX5" fmla="*/ 945434 w 1024196"/>
                <a:gd name="connsiteY5" fmla="*/ 472563 h 472563"/>
                <a:gd name="connsiteX6" fmla="*/ 78762 w 1024196"/>
                <a:gd name="connsiteY6" fmla="*/ 472563 h 472563"/>
                <a:gd name="connsiteX7" fmla="*/ 0 w 1024196"/>
                <a:gd name="connsiteY7" fmla="*/ 393801 h 472563"/>
                <a:gd name="connsiteX8" fmla="*/ 0 w 1024196"/>
                <a:gd name="connsiteY8" fmla="*/ 78762 h 4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196" h="472563">
                  <a:moveTo>
                    <a:pt x="0" y="78762"/>
                  </a:moveTo>
                  <a:cubicBezTo>
                    <a:pt x="0" y="35263"/>
                    <a:pt x="35263" y="0"/>
                    <a:pt x="78762" y="0"/>
                  </a:cubicBezTo>
                  <a:lnTo>
                    <a:pt x="945434" y="0"/>
                  </a:lnTo>
                  <a:cubicBezTo>
                    <a:pt x="988933" y="0"/>
                    <a:pt x="1024196" y="35263"/>
                    <a:pt x="1024196" y="78762"/>
                  </a:cubicBezTo>
                  <a:lnTo>
                    <a:pt x="1024196" y="393801"/>
                  </a:lnTo>
                  <a:cubicBezTo>
                    <a:pt x="1024196" y="437300"/>
                    <a:pt x="988933" y="472563"/>
                    <a:pt x="945434" y="472563"/>
                  </a:cubicBezTo>
                  <a:lnTo>
                    <a:pt x="78762" y="472563"/>
                  </a:lnTo>
                  <a:cubicBezTo>
                    <a:pt x="35263" y="472563"/>
                    <a:pt x="0" y="437300"/>
                    <a:pt x="0" y="393801"/>
                  </a:cubicBezTo>
                  <a:lnTo>
                    <a:pt x="0" y="78762"/>
                  </a:lnTo>
                  <a:close/>
                </a:path>
              </a:pathLst>
            </a:custGeom>
            <a:solidFill>
              <a:schemeClr val="tx2">
                <a:lumMod val="75000"/>
              </a:schemeClr>
            </a:solidFill>
            <a:sp3d prstMaterial="plastic">
              <a:bevelT w="50800" h="50800"/>
              <a:bevelB w="50800" h="508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lIns="91649" tIns="91649" rIns="91649" bIns="91649" spcCol="127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fontAlgn="auto">
                <a:lnSpc>
                  <a:spcPct val="90000"/>
                </a:lnSpc>
                <a:spcAft>
                  <a:spcPct val="35000"/>
                </a:spcAft>
              </a:pPr>
              <a:r>
                <a:rPr lang="zh-CN" altLang="en-US" b="1" noProof="1">
                  <a:latin typeface="黑体" panose="02010609060101010101" charset="-122"/>
                  <a:ea typeface="黑体" panose="02010609060101010101" charset="-122"/>
                </a:rPr>
                <a:t>制度化</a:t>
              </a:r>
            </a:p>
          </p:txBody>
        </p:sp>
        <p:sp>
          <p:nvSpPr>
            <p:cNvPr id="30" name="任意多边形 60"/>
            <p:cNvSpPr/>
            <p:nvPr/>
          </p:nvSpPr>
          <p:spPr>
            <a:xfrm>
              <a:off x="2068792" y="3704257"/>
              <a:ext cx="1024196" cy="472563"/>
            </a:xfrm>
            <a:custGeom>
              <a:avLst/>
              <a:gdLst>
                <a:gd name="connsiteX0" fmla="*/ 0 w 1024196"/>
                <a:gd name="connsiteY0" fmla="*/ 78762 h 472563"/>
                <a:gd name="connsiteX1" fmla="*/ 78762 w 1024196"/>
                <a:gd name="connsiteY1" fmla="*/ 0 h 472563"/>
                <a:gd name="connsiteX2" fmla="*/ 945434 w 1024196"/>
                <a:gd name="connsiteY2" fmla="*/ 0 h 472563"/>
                <a:gd name="connsiteX3" fmla="*/ 1024196 w 1024196"/>
                <a:gd name="connsiteY3" fmla="*/ 78762 h 472563"/>
                <a:gd name="connsiteX4" fmla="*/ 1024196 w 1024196"/>
                <a:gd name="connsiteY4" fmla="*/ 393801 h 472563"/>
                <a:gd name="connsiteX5" fmla="*/ 945434 w 1024196"/>
                <a:gd name="connsiteY5" fmla="*/ 472563 h 472563"/>
                <a:gd name="connsiteX6" fmla="*/ 78762 w 1024196"/>
                <a:gd name="connsiteY6" fmla="*/ 472563 h 472563"/>
                <a:gd name="connsiteX7" fmla="*/ 0 w 1024196"/>
                <a:gd name="connsiteY7" fmla="*/ 393801 h 472563"/>
                <a:gd name="connsiteX8" fmla="*/ 0 w 1024196"/>
                <a:gd name="connsiteY8" fmla="*/ 78762 h 4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196" h="472563">
                  <a:moveTo>
                    <a:pt x="0" y="78762"/>
                  </a:moveTo>
                  <a:cubicBezTo>
                    <a:pt x="0" y="35263"/>
                    <a:pt x="35263" y="0"/>
                    <a:pt x="78762" y="0"/>
                  </a:cubicBezTo>
                  <a:lnTo>
                    <a:pt x="945434" y="0"/>
                  </a:lnTo>
                  <a:cubicBezTo>
                    <a:pt x="988933" y="0"/>
                    <a:pt x="1024196" y="35263"/>
                    <a:pt x="1024196" y="78762"/>
                  </a:cubicBezTo>
                  <a:lnTo>
                    <a:pt x="1024196" y="393801"/>
                  </a:lnTo>
                  <a:cubicBezTo>
                    <a:pt x="1024196" y="437300"/>
                    <a:pt x="988933" y="472563"/>
                    <a:pt x="945434" y="472563"/>
                  </a:cubicBezTo>
                  <a:lnTo>
                    <a:pt x="78762" y="472563"/>
                  </a:lnTo>
                  <a:cubicBezTo>
                    <a:pt x="35263" y="472563"/>
                    <a:pt x="0" y="437300"/>
                    <a:pt x="0" y="393801"/>
                  </a:cubicBezTo>
                  <a:lnTo>
                    <a:pt x="0" y="78762"/>
                  </a:lnTo>
                  <a:close/>
                </a:path>
              </a:pathLst>
            </a:custGeom>
            <a:solidFill>
              <a:schemeClr val="bg1">
                <a:lumMod val="50000"/>
              </a:schemeClr>
            </a:solidFill>
            <a:sp3d prstMaterial="plastic">
              <a:bevelT w="50800" h="50800"/>
              <a:bevelB w="50800" h="508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lIns="91649" tIns="91649" rIns="91649" bIns="91649" spcCol="127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fontAlgn="auto">
                <a:lnSpc>
                  <a:spcPct val="90000"/>
                </a:lnSpc>
                <a:spcAft>
                  <a:spcPct val="35000"/>
                </a:spcAft>
              </a:pPr>
              <a:r>
                <a:rPr lang="zh-CN" altLang="en-US" b="1" noProof="1">
                  <a:latin typeface="黑体" panose="02010609060101010101" charset="-122"/>
                  <a:ea typeface="黑体" panose="02010609060101010101" charset="-122"/>
                </a:rPr>
                <a:t>标准化</a:t>
              </a:r>
            </a:p>
          </p:txBody>
        </p:sp>
        <p:sp>
          <p:nvSpPr>
            <p:cNvPr id="31" name="任意多边形 61"/>
            <p:cNvSpPr/>
            <p:nvPr/>
          </p:nvSpPr>
          <p:spPr>
            <a:xfrm>
              <a:off x="3413487" y="3704257"/>
              <a:ext cx="1024196" cy="472563"/>
            </a:xfrm>
            <a:custGeom>
              <a:avLst/>
              <a:gdLst>
                <a:gd name="connsiteX0" fmla="*/ 0 w 1024196"/>
                <a:gd name="connsiteY0" fmla="*/ 78762 h 472563"/>
                <a:gd name="connsiteX1" fmla="*/ 78762 w 1024196"/>
                <a:gd name="connsiteY1" fmla="*/ 0 h 472563"/>
                <a:gd name="connsiteX2" fmla="*/ 945434 w 1024196"/>
                <a:gd name="connsiteY2" fmla="*/ 0 h 472563"/>
                <a:gd name="connsiteX3" fmla="*/ 1024196 w 1024196"/>
                <a:gd name="connsiteY3" fmla="*/ 78762 h 472563"/>
                <a:gd name="connsiteX4" fmla="*/ 1024196 w 1024196"/>
                <a:gd name="connsiteY4" fmla="*/ 393801 h 472563"/>
                <a:gd name="connsiteX5" fmla="*/ 945434 w 1024196"/>
                <a:gd name="connsiteY5" fmla="*/ 472563 h 472563"/>
                <a:gd name="connsiteX6" fmla="*/ 78762 w 1024196"/>
                <a:gd name="connsiteY6" fmla="*/ 472563 h 472563"/>
                <a:gd name="connsiteX7" fmla="*/ 0 w 1024196"/>
                <a:gd name="connsiteY7" fmla="*/ 393801 h 472563"/>
                <a:gd name="connsiteX8" fmla="*/ 0 w 1024196"/>
                <a:gd name="connsiteY8" fmla="*/ 78762 h 4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196" h="472563">
                  <a:moveTo>
                    <a:pt x="0" y="78762"/>
                  </a:moveTo>
                  <a:cubicBezTo>
                    <a:pt x="0" y="35263"/>
                    <a:pt x="35263" y="0"/>
                    <a:pt x="78762" y="0"/>
                  </a:cubicBezTo>
                  <a:lnTo>
                    <a:pt x="945434" y="0"/>
                  </a:lnTo>
                  <a:cubicBezTo>
                    <a:pt x="988933" y="0"/>
                    <a:pt x="1024196" y="35263"/>
                    <a:pt x="1024196" y="78762"/>
                  </a:cubicBezTo>
                  <a:lnTo>
                    <a:pt x="1024196" y="393801"/>
                  </a:lnTo>
                  <a:cubicBezTo>
                    <a:pt x="1024196" y="437300"/>
                    <a:pt x="988933" y="472563"/>
                    <a:pt x="945434" y="472563"/>
                  </a:cubicBezTo>
                  <a:lnTo>
                    <a:pt x="78762" y="472563"/>
                  </a:lnTo>
                  <a:cubicBezTo>
                    <a:pt x="35263" y="472563"/>
                    <a:pt x="0" y="437300"/>
                    <a:pt x="0" y="393801"/>
                  </a:cubicBezTo>
                  <a:lnTo>
                    <a:pt x="0" y="78762"/>
                  </a:lnTo>
                  <a:close/>
                </a:path>
              </a:pathLst>
            </a:custGeom>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91649" tIns="91649" rIns="91649" bIns="91649" spcCol="127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fontAlgn="auto">
                <a:lnSpc>
                  <a:spcPct val="90000"/>
                </a:lnSpc>
                <a:spcAft>
                  <a:spcPct val="35000"/>
                </a:spcAft>
              </a:pPr>
              <a:r>
                <a:rPr lang="zh-CN" altLang="en-US" b="1" noProof="1">
                  <a:latin typeface="黑体" panose="02010609060101010101" charset="-122"/>
                  <a:ea typeface="黑体" panose="02010609060101010101" charset="-122"/>
                </a:rPr>
                <a:t>样板化</a:t>
              </a:r>
            </a:p>
          </p:txBody>
        </p:sp>
        <p:sp>
          <p:nvSpPr>
            <p:cNvPr id="32" name="任意多边形 62"/>
            <p:cNvSpPr/>
            <p:nvPr/>
          </p:nvSpPr>
          <p:spPr>
            <a:xfrm>
              <a:off x="4692835" y="3699979"/>
              <a:ext cx="1024196" cy="472563"/>
            </a:xfrm>
            <a:custGeom>
              <a:avLst/>
              <a:gdLst>
                <a:gd name="connsiteX0" fmla="*/ 0 w 1024196"/>
                <a:gd name="connsiteY0" fmla="*/ 78762 h 472563"/>
                <a:gd name="connsiteX1" fmla="*/ 78762 w 1024196"/>
                <a:gd name="connsiteY1" fmla="*/ 0 h 472563"/>
                <a:gd name="connsiteX2" fmla="*/ 945434 w 1024196"/>
                <a:gd name="connsiteY2" fmla="*/ 0 h 472563"/>
                <a:gd name="connsiteX3" fmla="*/ 1024196 w 1024196"/>
                <a:gd name="connsiteY3" fmla="*/ 78762 h 472563"/>
                <a:gd name="connsiteX4" fmla="*/ 1024196 w 1024196"/>
                <a:gd name="connsiteY4" fmla="*/ 393801 h 472563"/>
                <a:gd name="connsiteX5" fmla="*/ 945434 w 1024196"/>
                <a:gd name="connsiteY5" fmla="*/ 472563 h 472563"/>
                <a:gd name="connsiteX6" fmla="*/ 78762 w 1024196"/>
                <a:gd name="connsiteY6" fmla="*/ 472563 h 472563"/>
                <a:gd name="connsiteX7" fmla="*/ 0 w 1024196"/>
                <a:gd name="connsiteY7" fmla="*/ 393801 h 472563"/>
                <a:gd name="connsiteX8" fmla="*/ 0 w 1024196"/>
                <a:gd name="connsiteY8" fmla="*/ 78762 h 4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196" h="472563">
                  <a:moveTo>
                    <a:pt x="0" y="78762"/>
                  </a:moveTo>
                  <a:cubicBezTo>
                    <a:pt x="0" y="35263"/>
                    <a:pt x="35263" y="0"/>
                    <a:pt x="78762" y="0"/>
                  </a:cubicBezTo>
                  <a:lnTo>
                    <a:pt x="945434" y="0"/>
                  </a:lnTo>
                  <a:cubicBezTo>
                    <a:pt x="988933" y="0"/>
                    <a:pt x="1024196" y="35263"/>
                    <a:pt x="1024196" y="78762"/>
                  </a:cubicBezTo>
                  <a:lnTo>
                    <a:pt x="1024196" y="393801"/>
                  </a:lnTo>
                  <a:cubicBezTo>
                    <a:pt x="1024196" y="437300"/>
                    <a:pt x="988933" y="472563"/>
                    <a:pt x="945434" y="472563"/>
                  </a:cubicBezTo>
                  <a:lnTo>
                    <a:pt x="78762" y="472563"/>
                  </a:lnTo>
                  <a:cubicBezTo>
                    <a:pt x="35263" y="472563"/>
                    <a:pt x="0" y="437300"/>
                    <a:pt x="0" y="393801"/>
                  </a:cubicBezTo>
                  <a:lnTo>
                    <a:pt x="0" y="78762"/>
                  </a:lnTo>
                  <a:close/>
                </a:path>
              </a:pathLst>
            </a:custGeom>
            <a:solidFill>
              <a:srgbClr val="00B050"/>
            </a:solidFill>
            <a:sp3d prstMaterial="plastic">
              <a:bevelT w="50800" h="50800"/>
              <a:bevelB w="50800" h="508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lIns="91649" tIns="91649" rIns="91649" bIns="91649" spcCol="127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fontAlgn="auto">
                <a:lnSpc>
                  <a:spcPct val="90000"/>
                </a:lnSpc>
                <a:spcAft>
                  <a:spcPct val="35000"/>
                </a:spcAft>
              </a:pPr>
              <a:r>
                <a:rPr lang="zh-CN" altLang="en-US" b="1" noProof="1">
                  <a:latin typeface="黑体" panose="02010609060101010101" charset="-122"/>
                  <a:ea typeface="黑体" panose="02010609060101010101" charset="-122"/>
                </a:rPr>
                <a:t>重点化</a:t>
              </a:r>
            </a:p>
          </p:txBody>
        </p:sp>
        <p:sp>
          <p:nvSpPr>
            <p:cNvPr id="33" name="任意多边形 63"/>
            <p:cNvSpPr/>
            <p:nvPr/>
          </p:nvSpPr>
          <p:spPr>
            <a:xfrm>
              <a:off x="6060550" y="3700956"/>
              <a:ext cx="1024196" cy="472563"/>
            </a:xfrm>
            <a:custGeom>
              <a:avLst/>
              <a:gdLst>
                <a:gd name="connsiteX0" fmla="*/ 0 w 1024196"/>
                <a:gd name="connsiteY0" fmla="*/ 78762 h 472563"/>
                <a:gd name="connsiteX1" fmla="*/ 78762 w 1024196"/>
                <a:gd name="connsiteY1" fmla="*/ 0 h 472563"/>
                <a:gd name="connsiteX2" fmla="*/ 945434 w 1024196"/>
                <a:gd name="connsiteY2" fmla="*/ 0 h 472563"/>
                <a:gd name="connsiteX3" fmla="*/ 1024196 w 1024196"/>
                <a:gd name="connsiteY3" fmla="*/ 78762 h 472563"/>
                <a:gd name="connsiteX4" fmla="*/ 1024196 w 1024196"/>
                <a:gd name="connsiteY4" fmla="*/ 393801 h 472563"/>
                <a:gd name="connsiteX5" fmla="*/ 945434 w 1024196"/>
                <a:gd name="connsiteY5" fmla="*/ 472563 h 472563"/>
                <a:gd name="connsiteX6" fmla="*/ 78762 w 1024196"/>
                <a:gd name="connsiteY6" fmla="*/ 472563 h 472563"/>
                <a:gd name="connsiteX7" fmla="*/ 0 w 1024196"/>
                <a:gd name="connsiteY7" fmla="*/ 393801 h 472563"/>
                <a:gd name="connsiteX8" fmla="*/ 0 w 1024196"/>
                <a:gd name="connsiteY8" fmla="*/ 78762 h 4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196" h="472563">
                  <a:moveTo>
                    <a:pt x="0" y="78762"/>
                  </a:moveTo>
                  <a:cubicBezTo>
                    <a:pt x="0" y="35263"/>
                    <a:pt x="35263" y="0"/>
                    <a:pt x="78762" y="0"/>
                  </a:cubicBezTo>
                  <a:lnTo>
                    <a:pt x="945434" y="0"/>
                  </a:lnTo>
                  <a:cubicBezTo>
                    <a:pt x="988933" y="0"/>
                    <a:pt x="1024196" y="35263"/>
                    <a:pt x="1024196" y="78762"/>
                  </a:cubicBezTo>
                  <a:lnTo>
                    <a:pt x="1024196" y="393801"/>
                  </a:lnTo>
                  <a:cubicBezTo>
                    <a:pt x="1024196" y="437300"/>
                    <a:pt x="988933" y="472563"/>
                    <a:pt x="945434" y="472563"/>
                  </a:cubicBezTo>
                  <a:lnTo>
                    <a:pt x="78762" y="472563"/>
                  </a:lnTo>
                  <a:cubicBezTo>
                    <a:pt x="35263" y="472563"/>
                    <a:pt x="0" y="437300"/>
                    <a:pt x="0" y="393801"/>
                  </a:cubicBezTo>
                  <a:lnTo>
                    <a:pt x="0" y="78762"/>
                  </a:lnTo>
                  <a:close/>
                </a:path>
              </a:pathLst>
            </a:custGeom>
            <a:solidFill>
              <a:schemeClr val="accent5">
                <a:lumMod val="50000"/>
              </a:schemeClr>
            </a:solidFill>
            <a:sp3d prstMaterial="plastic">
              <a:bevelT w="50800" h="50800"/>
              <a:bevelB w="50800" h="508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lIns="91649" tIns="91649" rIns="91649" bIns="91649" spcCol="127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fontAlgn="auto">
                <a:lnSpc>
                  <a:spcPct val="90000"/>
                </a:lnSpc>
                <a:spcAft>
                  <a:spcPct val="35000"/>
                </a:spcAft>
              </a:pPr>
              <a:r>
                <a:rPr lang="zh-CN" altLang="en-US" b="1" noProof="1">
                  <a:latin typeface="黑体" panose="02010609060101010101" charset="-122"/>
                  <a:ea typeface="黑体" panose="02010609060101010101" charset="-122"/>
                </a:rPr>
                <a:t>全面化</a:t>
              </a:r>
            </a:p>
          </p:txBody>
        </p:sp>
        <p:sp>
          <p:nvSpPr>
            <p:cNvPr id="34" name="任意多边形 64"/>
            <p:cNvSpPr/>
            <p:nvPr/>
          </p:nvSpPr>
          <p:spPr>
            <a:xfrm>
              <a:off x="7381431" y="3684586"/>
              <a:ext cx="1024196" cy="472563"/>
            </a:xfrm>
            <a:custGeom>
              <a:avLst/>
              <a:gdLst>
                <a:gd name="connsiteX0" fmla="*/ 0 w 1024196"/>
                <a:gd name="connsiteY0" fmla="*/ 78762 h 472563"/>
                <a:gd name="connsiteX1" fmla="*/ 78762 w 1024196"/>
                <a:gd name="connsiteY1" fmla="*/ 0 h 472563"/>
                <a:gd name="connsiteX2" fmla="*/ 945434 w 1024196"/>
                <a:gd name="connsiteY2" fmla="*/ 0 h 472563"/>
                <a:gd name="connsiteX3" fmla="*/ 1024196 w 1024196"/>
                <a:gd name="connsiteY3" fmla="*/ 78762 h 472563"/>
                <a:gd name="connsiteX4" fmla="*/ 1024196 w 1024196"/>
                <a:gd name="connsiteY4" fmla="*/ 393801 h 472563"/>
                <a:gd name="connsiteX5" fmla="*/ 945434 w 1024196"/>
                <a:gd name="connsiteY5" fmla="*/ 472563 h 472563"/>
                <a:gd name="connsiteX6" fmla="*/ 78762 w 1024196"/>
                <a:gd name="connsiteY6" fmla="*/ 472563 h 472563"/>
                <a:gd name="connsiteX7" fmla="*/ 0 w 1024196"/>
                <a:gd name="connsiteY7" fmla="*/ 393801 h 472563"/>
                <a:gd name="connsiteX8" fmla="*/ 0 w 1024196"/>
                <a:gd name="connsiteY8" fmla="*/ 78762 h 4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196" h="472563">
                  <a:moveTo>
                    <a:pt x="0" y="78762"/>
                  </a:moveTo>
                  <a:cubicBezTo>
                    <a:pt x="0" y="35263"/>
                    <a:pt x="35263" y="0"/>
                    <a:pt x="78762" y="0"/>
                  </a:cubicBezTo>
                  <a:lnTo>
                    <a:pt x="945434" y="0"/>
                  </a:lnTo>
                  <a:cubicBezTo>
                    <a:pt x="988933" y="0"/>
                    <a:pt x="1024196" y="35263"/>
                    <a:pt x="1024196" y="78762"/>
                  </a:cubicBezTo>
                  <a:lnTo>
                    <a:pt x="1024196" y="393801"/>
                  </a:lnTo>
                  <a:cubicBezTo>
                    <a:pt x="1024196" y="437300"/>
                    <a:pt x="988933" y="472563"/>
                    <a:pt x="945434" y="472563"/>
                  </a:cubicBezTo>
                  <a:lnTo>
                    <a:pt x="78762" y="472563"/>
                  </a:lnTo>
                  <a:cubicBezTo>
                    <a:pt x="35263" y="472563"/>
                    <a:pt x="0" y="437300"/>
                    <a:pt x="0" y="393801"/>
                  </a:cubicBezTo>
                  <a:lnTo>
                    <a:pt x="0" y="78762"/>
                  </a:lnTo>
                  <a:close/>
                </a:path>
              </a:pathLst>
            </a:custGeom>
            <a:solidFill>
              <a:srgbClr val="7030A0"/>
            </a:solidFill>
            <a:sp3d prstMaterial="plastic">
              <a:bevelT w="50800" h="50800"/>
              <a:bevelB w="50800" h="508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lIns="91649" tIns="91649" rIns="91649" bIns="91649" spcCol="127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fontAlgn="auto">
                <a:lnSpc>
                  <a:spcPct val="90000"/>
                </a:lnSpc>
                <a:spcAft>
                  <a:spcPct val="35000"/>
                </a:spcAft>
              </a:pPr>
              <a:r>
                <a:rPr lang="zh-CN" altLang="en-US" b="1" noProof="1">
                  <a:latin typeface="黑体" panose="02010609060101010101" charset="-122"/>
                  <a:ea typeface="黑体" panose="02010609060101010101" charset="-122"/>
                </a:rPr>
                <a:t>落实化</a:t>
              </a:r>
            </a:p>
          </p:txBody>
        </p:sp>
      </p:grpSp>
      <p:pic>
        <p:nvPicPr>
          <p:cNvPr id="12" name="Picture 4"/>
          <p:cNvPicPr>
            <a:picLocks noChangeArrowheads="1"/>
          </p:cNvPicPr>
          <p:nvPr/>
        </p:nvPicPr>
        <p:blipFill>
          <a:blip r:embed="rId2" cstate="screen"/>
          <a:srcRect/>
          <a:stretch>
            <a:fillRect/>
          </a:stretch>
        </p:blipFill>
        <p:spPr bwMode="auto">
          <a:xfrm>
            <a:off x="496570" y="2022475"/>
            <a:ext cx="2187575" cy="1668780"/>
          </a:xfrm>
          <a:prstGeom prst="roundRect">
            <a:avLst>
              <a:gd name="adj" fmla="val 8594"/>
            </a:avLst>
          </a:prstGeom>
          <a:ln>
            <a:solidFill>
              <a:schemeClr val="bg1"/>
            </a:solidFill>
          </a:ln>
        </p:spPr>
        <p:style>
          <a:lnRef idx="2">
            <a:schemeClr val="dk1"/>
          </a:lnRef>
          <a:fillRef idx="1">
            <a:schemeClr val="lt1"/>
          </a:fillRef>
          <a:effectRef idx="0">
            <a:schemeClr val="dk1"/>
          </a:effectRef>
          <a:fontRef idx="minor">
            <a:schemeClr val="dk1"/>
          </a:fontRef>
        </p:style>
      </p:pic>
      <p:pic>
        <p:nvPicPr>
          <p:cNvPr id="13" name="Picture 6"/>
          <p:cNvPicPr>
            <a:picLocks noChangeArrowheads="1"/>
          </p:cNvPicPr>
          <p:nvPr/>
        </p:nvPicPr>
        <p:blipFill>
          <a:blip r:embed="rId3" cstate="screen"/>
          <a:srcRect/>
          <a:stretch>
            <a:fillRect/>
          </a:stretch>
        </p:blipFill>
        <p:spPr bwMode="auto">
          <a:xfrm>
            <a:off x="2684145" y="4498975"/>
            <a:ext cx="2637790" cy="2119630"/>
          </a:xfrm>
          <a:prstGeom prst="roundRect">
            <a:avLst>
              <a:gd name="adj" fmla="val 8594"/>
            </a:avLst>
          </a:prstGeom>
          <a:ln>
            <a:solidFill>
              <a:schemeClr val="bg1"/>
            </a:solidFill>
          </a:ln>
        </p:spPr>
        <p:style>
          <a:lnRef idx="2">
            <a:schemeClr val="dk1"/>
          </a:lnRef>
          <a:fillRef idx="1">
            <a:schemeClr val="lt1"/>
          </a:fillRef>
          <a:effectRef idx="0">
            <a:schemeClr val="dk1"/>
          </a:effectRef>
          <a:fontRef idx="minor">
            <a:schemeClr val="dk1"/>
          </a:fontRef>
        </p:style>
      </p:pic>
      <p:pic>
        <p:nvPicPr>
          <p:cNvPr id="16" name="Picture 9"/>
          <p:cNvPicPr>
            <a:picLocks noChangeArrowheads="1"/>
          </p:cNvPicPr>
          <p:nvPr/>
        </p:nvPicPr>
        <p:blipFill>
          <a:blip r:embed="rId4" cstate="screen"/>
          <a:srcRect/>
          <a:stretch>
            <a:fillRect/>
          </a:stretch>
        </p:blipFill>
        <p:spPr bwMode="auto">
          <a:xfrm>
            <a:off x="5542915" y="2023110"/>
            <a:ext cx="2131060" cy="175895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a:spLocks noChangeArrowheads="1"/>
          </p:cNvSpPr>
          <p:nvPr/>
        </p:nvSpPr>
        <p:spPr bwMode="auto">
          <a:xfrm>
            <a:off x="908049" y="153709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a:solidFill>
                  <a:srgbClr val="0070C0"/>
                </a:solidFill>
                <a:latin typeface="微软雅黑" panose="020B0503020204020204" charset="-122"/>
                <a:ea typeface="微软雅黑" panose="020B0503020204020204" charset="-122"/>
              </a:rPr>
              <a:t>全过程六化管理</a:t>
            </a:r>
            <a:endParaRPr lang="zh-CN" altLang="en-US"/>
          </a:p>
        </p:txBody>
      </p:sp>
      <p:sp>
        <p:nvSpPr>
          <p:cNvPr id="19" name="矩形 18"/>
          <p:cNvSpPr>
            <a:spLocks noChangeArrowheads="1"/>
          </p:cNvSpPr>
          <p:nvPr/>
        </p:nvSpPr>
        <p:spPr bwMode="auto">
          <a:xfrm>
            <a:off x="9209087" y="153709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a:solidFill>
                  <a:srgbClr val="0070C0"/>
                </a:solidFill>
                <a:latin typeface="微软雅黑" panose="020B0503020204020204" charset="-122"/>
                <a:ea typeface="微软雅黑" panose="020B0503020204020204" charset="-122"/>
              </a:rPr>
              <a:t>十三章管控要点</a:t>
            </a:r>
            <a:endParaRPr lang="zh-CN" altLang="en-US"/>
          </a:p>
        </p:txBody>
      </p:sp>
      <p:grpSp>
        <p:nvGrpSpPr>
          <p:cNvPr id="20" name="组合 19"/>
          <p:cNvGrpSpPr>
            <a:grpSpLocks noChangeAspect="1"/>
          </p:cNvGrpSpPr>
          <p:nvPr/>
        </p:nvGrpSpPr>
        <p:grpSpPr bwMode="auto">
          <a:xfrm>
            <a:off x="382587" y="1387873"/>
            <a:ext cx="515937" cy="519112"/>
            <a:chOff x="4554538" y="4102101"/>
            <a:chExt cx="495302" cy="498474"/>
          </a:xfrm>
        </p:grpSpPr>
        <p:sp>
          <p:nvSpPr>
            <p:cNvPr id="26" name="Freeform 90"/>
            <p:cNvSpPr>
              <a:spLocks noChangeArrowheads="1"/>
            </p:cNvSpPr>
            <p:nvPr/>
          </p:nvSpPr>
          <p:spPr bwMode="auto">
            <a:xfrm>
              <a:off x="4554538" y="4154487"/>
              <a:ext cx="446088" cy="446088"/>
            </a:xfrm>
            <a:custGeom>
              <a:avLst/>
              <a:gdLst>
                <a:gd name="T0" fmla="*/ 104 w 208"/>
                <a:gd name="T1" fmla="*/ 208 h 208"/>
                <a:gd name="T2" fmla="*/ 208 w 208"/>
                <a:gd name="T3" fmla="*/ 104 h 208"/>
                <a:gd name="T4" fmla="*/ 196 w 208"/>
                <a:gd name="T5" fmla="*/ 55 h 208"/>
                <a:gd name="T6" fmla="*/ 194 w 208"/>
                <a:gd name="T7" fmla="*/ 55 h 208"/>
                <a:gd name="T8" fmla="*/ 192 w 208"/>
                <a:gd name="T9" fmla="*/ 55 h 208"/>
                <a:gd name="T10" fmla="*/ 179 w 208"/>
                <a:gd name="T11" fmla="*/ 54 h 208"/>
                <a:gd name="T12" fmla="*/ 169 w 208"/>
                <a:gd name="T13" fmla="*/ 63 h 208"/>
                <a:gd name="T14" fmla="*/ 181 w 208"/>
                <a:gd name="T15" fmla="*/ 104 h 208"/>
                <a:gd name="T16" fmla="*/ 104 w 208"/>
                <a:gd name="T17" fmla="*/ 180 h 208"/>
                <a:gd name="T18" fmla="*/ 28 w 208"/>
                <a:gd name="T19" fmla="*/ 104 h 208"/>
                <a:gd name="T20" fmla="*/ 104 w 208"/>
                <a:gd name="T21" fmla="*/ 27 h 208"/>
                <a:gd name="T22" fmla="*/ 145 w 208"/>
                <a:gd name="T23" fmla="*/ 39 h 208"/>
                <a:gd name="T24" fmla="*/ 153 w 208"/>
                <a:gd name="T25" fmla="*/ 30 h 208"/>
                <a:gd name="T26" fmla="*/ 152 w 208"/>
                <a:gd name="T27" fmla="*/ 15 h 208"/>
                <a:gd name="T28" fmla="*/ 152 w 208"/>
                <a:gd name="T29" fmla="*/ 11 h 208"/>
                <a:gd name="T30" fmla="*/ 104 w 208"/>
                <a:gd name="T31" fmla="*/ 0 h 208"/>
                <a:gd name="T32" fmla="*/ 0 w 208"/>
                <a:gd name="T33" fmla="*/ 104 h 208"/>
                <a:gd name="T34" fmla="*/ 104 w 208"/>
                <a:gd name="T35"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208">
                  <a:moveTo>
                    <a:pt x="104" y="208"/>
                  </a:moveTo>
                  <a:cubicBezTo>
                    <a:pt x="162" y="208"/>
                    <a:pt x="208" y="161"/>
                    <a:pt x="208" y="104"/>
                  </a:cubicBezTo>
                  <a:cubicBezTo>
                    <a:pt x="208" y="86"/>
                    <a:pt x="204" y="69"/>
                    <a:pt x="196" y="55"/>
                  </a:cubicBezTo>
                  <a:cubicBezTo>
                    <a:pt x="195" y="55"/>
                    <a:pt x="194" y="55"/>
                    <a:pt x="194" y="55"/>
                  </a:cubicBezTo>
                  <a:cubicBezTo>
                    <a:pt x="193" y="55"/>
                    <a:pt x="193" y="55"/>
                    <a:pt x="192" y="55"/>
                  </a:cubicBezTo>
                  <a:cubicBezTo>
                    <a:pt x="179" y="54"/>
                    <a:pt x="179" y="54"/>
                    <a:pt x="179" y="54"/>
                  </a:cubicBezTo>
                  <a:cubicBezTo>
                    <a:pt x="169" y="63"/>
                    <a:pt x="169" y="63"/>
                    <a:pt x="169" y="63"/>
                  </a:cubicBezTo>
                  <a:cubicBezTo>
                    <a:pt x="177" y="75"/>
                    <a:pt x="181" y="89"/>
                    <a:pt x="181" y="104"/>
                  </a:cubicBezTo>
                  <a:cubicBezTo>
                    <a:pt x="181" y="146"/>
                    <a:pt x="147" y="180"/>
                    <a:pt x="104" y="180"/>
                  </a:cubicBezTo>
                  <a:cubicBezTo>
                    <a:pt x="62" y="180"/>
                    <a:pt x="28" y="146"/>
                    <a:pt x="28" y="104"/>
                  </a:cubicBezTo>
                  <a:cubicBezTo>
                    <a:pt x="28" y="61"/>
                    <a:pt x="62" y="27"/>
                    <a:pt x="104" y="27"/>
                  </a:cubicBezTo>
                  <a:cubicBezTo>
                    <a:pt x="119" y="27"/>
                    <a:pt x="133" y="31"/>
                    <a:pt x="145" y="39"/>
                  </a:cubicBezTo>
                  <a:cubicBezTo>
                    <a:pt x="153" y="30"/>
                    <a:pt x="153" y="30"/>
                    <a:pt x="153" y="30"/>
                  </a:cubicBezTo>
                  <a:cubicBezTo>
                    <a:pt x="152" y="15"/>
                    <a:pt x="152" y="15"/>
                    <a:pt x="152" y="15"/>
                  </a:cubicBezTo>
                  <a:cubicBezTo>
                    <a:pt x="152" y="14"/>
                    <a:pt x="152" y="12"/>
                    <a:pt x="152" y="11"/>
                  </a:cubicBezTo>
                  <a:cubicBezTo>
                    <a:pt x="138" y="4"/>
                    <a:pt x="121" y="0"/>
                    <a:pt x="104" y="0"/>
                  </a:cubicBezTo>
                  <a:cubicBezTo>
                    <a:pt x="47" y="0"/>
                    <a:pt x="0" y="46"/>
                    <a:pt x="0" y="104"/>
                  </a:cubicBezTo>
                  <a:cubicBezTo>
                    <a:pt x="0" y="161"/>
                    <a:pt x="47" y="208"/>
                    <a:pt x="104" y="208"/>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91"/>
            <p:cNvSpPr>
              <a:spLocks noChangeArrowheads="1"/>
            </p:cNvSpPr>
            <p:nvPr/>
          </p:nvSpPr>
          <p:spPr bwMode="auto">
            <a:xfrm>
              <a:off x="4668838" y="4265612"/>
              <a:ext cx="217488" cy="220663"/>
            </a:xfrm>
            <a:custGeom>
              <a:avLst/>
              <a:gdLst>
                <a:gd name="T0" fmla="*/ 51 w 102"/>
                <a:gd name="T1" fmla="*/ 25 h 103"/>
                <a:gd name="T2" fmla="*/ 53 w 102"/>
                <a:gd name="T3" fmla="*/ 25 h 103"/>
                <a:gd name="T4" fmla="*/ 73 w 102"/>
                <a:gd name="T5" fmla="*/ 6 h 103"/>
                <a:gd name="T6" fmla="*/ 73 w 102"/>
                <a:gd name="T7" fmla="*/ 5 h 103"/>
                <a:gd name="T8" fmla="*/ 51 w 102"/>
                <a:gd name="T9" fmla="*/ 0 h 103"/>
                <a:gd name="T10" fmla="*/ 0 w 102"/>
                <a:gd name="T11" fmla="*/ 52 h 103"/>
                <a:gd name="T12" fmla="*/ 51 w 102"/>
                <a:gd name="T13" fmla="*/ 103 h 103"/>
                <a:gd name="T14" fmla="*/ 102 w 102"/>
                <a:gd name="T15" fmla="*/ 52 h 103"/>
                <a:gd name="T16" fmla="*/ 98 w 102"/>
                <a:gd name="T17" fmla="*/ 30 h 103"/>
                <a:gd name="T18" fmla="*/ 97 w 102"/>
                <a:gd name="T19" fmla="*/ 30 h 103"/>
                <a:gd name="T20" fmla="*/ 78 w 102"/>
                <a:gd name="T21" fmla="*/ 50 h 103"/>
                <a:gd name="T22" fmla="*/ 78 w 102"/>
                <a:gd name="T23" fmla="*/ 52 h 103"/>
                <a:gd name="T24" fmla="*/ 51 w 102"/>
                <a:gd name="T25" fmla="*/ 79 h 103"/>
                <a:gd name="T26" fmla="*/ 24 w 102"/>
                <a:gd name="T27" fmla="*/ 52 h 103"/>
                <a:gd name="T28" fmla="*/ 51 w 102"/>
                <a:gd name="T29" fmla="*/ 2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03">
                  <a:moveTo>
                    <a:pt x="51" y="25"/>
                  </a:moveTo>
                  <a:cubicBezTo>
                    <a:pt x="52" y="25"/>
                    <a:pt x="53" y="25"/>
                    <a:pt x="53" y="25"/>
                  </a:cubicBezTo>
                  <a:cubicBezTo>
                    <a:pt x="73" y="6"/>
                    <a:pt x="73" y="6"/>
                    <a:pt x="73" y="6"/>
                  </a:cubicBezTo>
                  <a:cubicBezTo>
                    <a:pt x="73" y="5"/>
                    <a:pt x="73" y="5"/>
                    <a:pt x="73" y="5"/>
                  </a:cubicBezTo>
                  <a:cubicBezTo>
                    <a:pt x="66" y="2"/>
                    <a:pt x="59" y="0"/>
                    <a:pt x="51" y="0"/>
                  </a:cubicBezTo>
                  <a:cubicBezTo>
                    <a:pt x="23" y="0"/>
                    <a:pt x="0" y="23"/>
                    <a:pt x="0" y="52"/>
                  </a:cubicBezTo>
                  <a:cubicBezTo>
                    <a:pt x="0" y="80"/>
                    <a:pt x="23" y="103"/>
                    <a:pt x="51" y="103"/>
                  </a:cubicBezTo>
                  <a:cubicBezTo>
                    <a:pt x="80" y="103"/>
                    <a:pt x="102" y="80"/>
                    <a:pt x="102" y="52"/>
                  </a:cubicBezTo>
                  <a:cubicBezTo>
                    <a:pt x="102" y="44"/>
                    <a:pt x="101" y="37"/>
                    <a:pt x="98" y="30"/>
                  </a:cubicBezTo>
                  <a:cubicBezTo>
                    <a:pt x="97" y="30"/>
                    <a:pt x="97" y="30"/>
                    <a:pt x="97" y="30"/>
                  </a:cubicBezTo>
                  <a:cubicBezTo>
                    <a:pt x="78" y="50"/>
                    <a:pt x="78" y="50"/>
                    <a:pt x="78" y="50"/>
                  </a:cubicBezTo>
                  <a:cubicBezTo>
                    <a:pt x="78" y="50"/>
                    <a:pt x="78" y="51"/>
                    <a:pt x="78" y="52"/>
                  </a:cubicBezTo>
                  <a:cubicBezTo>
                    <a:pt x="78" y="67"/>
                    <a:pt x="66" y="79"/>
                    <a:pt x="51" y="79"/>
                  </a:cubicBezTo>
                  <a:cubicBezTo>
                    <a:pt x="36" y="79"/>
                    <a:pt x="24" y="67"/>
                    <a:pt x="24" y="52"/>
                  </a:cubicBezTo>
                  <a:cubicBezTo>
                    <a:pt x="24" y="37"/>
                    <a:pt x="36" y="25"/>
                    <a:pt x="51" y="25"/>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92"/>
            <p:cNvSpPr>
              <a:spLocks noChangeArrowheads="1"/>
            </p:cNvSpPr>
            <p:nvPr/>
          </p:nvSpPr>
          <p:spPr bwMode="auto">
            <a:xfrm>
              <a:off x="4777043" y="4102101"/>
              <a:ext cx="272797" cy="272865"/>
            </a:xfrm>
            <a:custGeom>
              <a:avLst/>
              <a:gdLst>
                <a:gd name="T0" fmla="*/ 107 w 127"/>
                <a:gd name="T1" fmla="*/ 35 h 127"/>
                <a:gd name="T2" fmla="*/ 114 w 127"/>
                <a:gd name="T3" fmla="*/ 29 h 127"/>
                <a:gd name="T4" fmla="*/ 114 w 127"/>
                <a:gd name="T5" fmla="*/ 19 h 127"/>
                <a:gd name="T6" fmla="*/ 109 w 127"/>
                <a:gd name="T7" fmla="*/ 14 h 127"/>
                <a:gd name="T8" fmla="*/ 104 w 127"/>
                <a:gd name="T9" fmla="*/ 12 h 127"/>
                <a:gd name="T10" fmla="*/ 99 w 127"/>
                <a:gd name="T11" fmla="*/ 14 h 127"/>
                <a:gd name="T12" fmla="*/ 92 w 127"/>
                <a:gd name="T13" fmla="*/ 21 h 127"/>
                <a:gd name="T14" fmla="*/ 91 w 127"/>
                <a:gd name="T15" fmla="*/ 3 h 127"/>
                <a:gd name="T16" fmla="*/ 88 w 127"/>
                <a:gd name="T17" fmla="*/ 0 h 127"/>
                <a:gd name="T18" fmla="*/ 87 w 127"/>
                <a:gd name="T19" fmla="*/ 1 h 127"/>
                <a:gd name="T20" fmla="*/ 59 w 127"/>
                <a:gd name="T21" fmla="*/ 29 h 127"/>
                <a:gd name="T22" fmla="*/ 55 w 127"/>
                <a:gd name="T23" fmla="*/ 38 h 127"/>
                <a:gd name="T24" fmla="*/ 55 w 127"/>
                <a:gd name="T25" fmla="*/ 39 h 127"/>
                <a:gd name="T26" fmla="*/ 57 w 127"/>
                <a:gd name="T27" fmla="*/ 57 h 127"/>
                <a:gd name="T28" fmla="*/ 47 w 127"/>
                <a:gd name="T29" fmla="*/ 67 h 127"/>
                <a:gd name="T30" fmla="*/ 29 w 127"/>
                <a:gd name="T31" fmla="*/ 85 h 127"/>
                <a:gd name="T32" fmla="*/ 28 w 127"/>
                <a:gd name="T33" fmla="*/ 85 h 127"/>
                <a:gd name="T34" fmla="*/ 11 w 127"/>
                <a:gd name="T35" fmla="*/ 103 h 127"/>
                <a:gd name="T36" fmla="*/ 3 w 127"/>
                <a:gd name="T37" fmla="*/ 111 h 127"/>
                <a:gd name="T38" fmla="*/ 1 w 127"/>
                <a:gd name="T39" fmla="*/ 114 h 127"/>
                <a:gd name="T40" fmla="*/ 1 w 127"/>
                <a:gd name="T41" fmla="*/ 121 h 127"/>
                <a:gd name="T42" fmla="*/ 7 w 127"/>
                <a:gd name="T43" fmla="*/ 127 h 127"/>
                <a:gd name="T44" fmla="*/ 7 w 127"/>
                <a:gd name="T45" fmla="*/ 127 h 127"/>
                <a:gd name="T46" fmla="*/ 13 w 127"/>
                <a:gd name="T47" fmla="*/ 127 h 127"/>
                <a:gd name="T48" fmla="*/ 17 w 127"/>
                <a:gd name="T49" fmla="*/ 125 h 127"/>
                <a:gd name="T50" fmla="*/ 72 w 127"/>
                <a:gd name="T51" fmla="*/ 70 h 127"/>
                <a:gd name="T52" fmla="*/ 88 w 127"/>
                <a:gd name="T53" fmla="*/ 72 h 127"/>
                <a:gd name="T54" fmla="*/ 89 w 127"/>
                <a:gd name="T55" fmla="*/ 72 h 127"/>
                <a:gd name="T56" fmla="*/ 90 w 127"/>
                <a:gd name="T57" fmla="*/ 72 h 127"/>
                <a:gd name="T58" fmla="*/ 98 w 127"/>
                <a:gd name="T59" fmla="*/ 68 h 127"/>
                <a:gd name="T60" fmla="*/ 126 w 127"/>
                <a:gd name="T61" fmla="*/ 40 h 127"/>
                <a:gd name="T62" fmla="*/ 124 w 127"/>
                <a:gd name="T63" fmla="*/ 36 h 127"/>
                <a:gd name="T64" fmla="*/ 107 w 127"/>
                <a:gd name="T65" fmla="*/ 3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7">
                  <a:moveTo>
                    <a:pt x="107" y="35"/>
                  </a:moveTo>
                  <a:cubicBezTo>
                    <a:pt x="114" y="29"/>
                    <a:pt x="114" y="29"/>
                    <a:pt x="114" y="29"/>
                  </a:cubicBezTo>
                  <a:cubicBezTo>
                    <a:pt x="116" y="26"/>
                    <a:pt x="116" y="21"/>
                    <a:pt x="114" y="19"/>
                  </a:cubicBezTo>
                  <a:cubicBezTo>
                    <a:pt x="109" y="14"/>
                    <a:pt x="109" y="14"/>
                    <a:pt x="109" y="14"/>
                  </a:cubicBezTo>
                  <a:cubicBezTo>
                    <a:pt x="108" y="13"/>
                    <a:pt x="106" y="12"/>
                    <a:pt x="104" y="12"/>
                  </a:cubicBezTo>
                  <a:cubicBezTo>
                    <a:pt x="102" y="12"/>
                    <a:pt x="101" y="13"/>
                    <a:pt x="99" y="14"/>
                  </a:cubicBezTo>
                  <a:cubicBezTo>
                    <a:pt x="92" y="21"/>
                    <a:pt x="92" y="21"/>
                    <a:pt x="92" y="21"/>
                  </a:cubicBezTo>
                  <a:cubicBezTo>
                    <a:pt x="91" y="3"/>
                    <a:pt x="91" y="3"/>
                    <a:pt x="91" y="3"/>
                  </a:cubicBezTo>
                  <a:cubicBezTo>
                    <a:pt x="91" y="1"/>
                    <a:pt x="89" y="0"/>
                    <a:pt x="88" y="0"/>
                  </a:cubicBezTo>
                  <a:cubicBezTo>
                    <a:pt x="88" y="0"/>
                    <a:pt x="87" y="1"/>
                    <a:pt x="87" y="1"/>
                  </a:cubicBezTo>
                  <a:cubicBezTo>
                    <a:pt x="59" y="29"/>
                    <a:pt x="59" y="29"/>
                    <a:pt x="59" y="29"/>
                  </a:cubicBezTo>
                  <a:cubicBezTo>
                    <a:pt x="56" y="31"/>
                    <a:pt x="55" y="35"/>
                    <a:pt x="55" y="38"/>
                  </a:cubicBezTo>
                  <a:cubicBezTo>
                    <a:pt x="55" y="39"/>
                    <a:pt x="55" y="39"/>
                    <a:pt x="55" y="39"/>
                  </a:cubicBezTo>
                  <a:cubicBezTo>
                    <a:pt x="57" y="57"/>
                    <a:pt x="57" y="57"/>
                    <a:pt x="57" y="57"/>
                  </a:cubicBezTo>
                  <a:cubicBezTo>
                    <a:pt x="47" y="67"/>
                    <a:pt x="47" y="67"/>
                    <a:pt x="47" y="67"/>
                  </a:cubicBezTo>
                  <a:cubicBezTo>
                    <a:pt x="29" y="85"/>
                    <a:pt x="29" y="85"/>
                    <a:pt x="29" y="85"/>
                  </a:cubicBezTo>
                  <a:cubicBezTo>
                    <a:pt x="28" y="85"/>
                    <a:pt x="28" y="85"/>
                    <a:pt x="28" y="85"/>
                  </a:cubicBezTo>
                  <a:cubicBezTo>
                    <a:pt x="11" y="103"/>
                    <a:pt x="11" y="103"/>
                    <a:pt x="11" y="103"/>
                  </a:cubicBezTo>
                  <a:cubicBezTo>
                    <a:pt x="3" y="111"/>
                    <a:pt x="3" y="111"/>
                    <a:pt x="3" y="111"/>
                  </a:cubicBezTo>
                  <a:cubicBezTo>
                    <a:pt x="2" y="112"/>
                    <a:pt x="1" y="113"/>
                    <a:pt x="1" y="114"/>
                  </a:cubicBezTo>
                  <a:cubicBezTo>
                    <a:pt x="1" y="121"/>
                    <a:pt x="1" y="121"/>
                    <a:pt x="1" y="121"/>
                  </a:cubicBezTo>
                  <a:cubicBezTo>
                    <a:pt x="0" y="124"/>
                    <a:pt x="3" y="127"/>
                    <a:pt x="7" y="127"/>
                  </a:cubicBezTo>
                  <a:cubicBezTo>
                    <a:pt x="7" y="127"/>
                    <a:pt x="7" y="127"/>
                    <a:pt x="7" y="127"/>
                  </a:cubicBezTo>
                  <a:cubicBezTo>
                    <a:pt x="13" y="127"/>
                    <a:pt x="13" y="127"/>
                    <a:pt x="13" y="127"/>
                  </a:cubicBezTo>
                  <a:cubicBezTo>
                    <a:pt x="15" y="127"/>
                    <a:pt x="16" y="126"/>
                    <a:pt x="17" y="125"/>
                  </a:cubicBezTo>
                  <a:cubicBezTo>
                    <a:pt x="72" y="70"/>
                    <a:pt x="72" y="70"/>
                    <a:pt x="72" y="70"/>
                  </a:cubicBezTo>
                  <a:cubicBezTo>
                    <a:pt x="88" y="72"/>
                    <a:pt x="88" y="72"/>
                    <a:pt x="88" y="72"/>
                  </a:cubicBezTo>
                  <a:cubicBezTo>
                    <a:pt x="89" y="72"/>
                    <a:pt x="89" y="72"/>
                    <a:pt x="89" y="72"/>
                  </a:cubicBezTo>
                  <a:cubicBezTo>
                    <a:pt x="90" y="72"/>
                    <a:pt x="90" y="72"/>
                    <a:pt x="90" y="72"/>
                  </a:cubicBezTo>
                  <a:cubicBezTo>
                    <a:pt x="93" y="72"/>
                    <a:pt x="96" y="70"/>
                    <a:pt x="98" y="68"/>
                  </a:cubicBezTo>
                  <a:cubicBezTo>
                    <a:pt x="126" y="40"/>
                    <a:pt x="126" y="40"/>
                    <a:pt x="126" y="40"/>
                  </a:cubicBezTo>
                  <a:cubicBezTo>
                    <a:pt x="127" y="39"/>
                    <a:pt x="126" y="36"/>
                    <a:pt x="124" y="36"/>
                  </a:cubicBezTo>
                  <a:lnTo>
                    <a:pt x="107" y="35"/>
                  </a:ln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charset="-122"/>
                <a:ea typeface="微软雅黑" panose="020B0503020204020204" charset="-122"/>
              </a:endParaRPr>
            </a:p>
          </p:txBody>
        </p:sp>
      </p:grpSp>
      <p:grpSp>
        <p:nvGrpSpPr>
          <p:cNvPr id="21" name="组合 20"/>
          <p:cNvGrpSpPr>
            <a:grpSpLocks noChangeAspect="1"/>
          </p:cNvGrpSpPr>
          <p:nvPr/>
        </p:nvGrpSpPr>
        <p:grpSpPr bwMode="auto">
          <a:xfrm>
            <a:off x="8693149" y="1387873"/>
            <a:ext cx="515938" cy="519112"/>
            <a:chOff x="4554538" y="4102101"/>
            <a:chExt cx="495302" cy="498474"/>
          </a:xfrm>
        </p:grpSpPr>
        <p:sp>
          <p:nvSpPr>
            <p:cNvPr id="23" name="Freeform 90"/>
            <p:cNvSpPr>
              <a:spLocks noChangeArrowheads="1"/>
            </p:cNvSpPr>
            <p:nvPr/>
          </p:nvSpPr>
          <p:spPr bwMode="auto">
            <a:xfrm>
              <a:off x="4554538" y="4154487"/>
              <a:ext cx="446088" cy="446088"/>
            </a:xfrm>
            <a:custGeom>
              <a:avLst/>
              <a:gdLst>
                <a:gd name="T0" fmla="*/ 104 w 208"/>
                <a:gd name="T1" fmla="*/ 208 h 208"/>
                <a:gd name="T2" fmla="*/ 208 w 208"/>
                <a:gd name="T3" fmla="*/ 104 h 208"/>
                <a:gd name="T4" fmla="*/ 196 w 208"/>
                <a:gd name="T5" fmla="*/ 55 h 208"/>
                <a:gd name="T6" fmla="*/ 194 w 208"/>
                <a:gd name="T7" fmla="*/ 55 h 208"/>
                <a:gd name="T8" fmla="*/ 192 w 208"/>
                <a:gd name="T9" fmla="*/ 55 h 208"/>
                <a:gd name="T10" fmla="*/ 179 w 208"/>
                <a:gd name="T11" fmla="*/ 54 h 208"/>
                <a:gd name="T12" fmla="*/ 169 w 208"/>
                <a:gd name="T13" fmla="*/ 63 h 208"/>
                <a:gd name="T14" fmla="*/ 181 w 208"/>
                <a:gd name="T15" fmla="*/ 104 h 208"/>
                <a:gd name="T16" fmla="*/ 104 w 208"/>
                <a:gd name="T17" fmla="*/ 180 h 208"/>
                <a:gd name="T18" fmla="*/ 28 w 208"/>
                <a:gd name="T19" fmla="*/ 104 h 208"/>
                <a:gd name="T20" fmla="*/ 104 w 208"/>
                <a:gd name="T21" fmla="*/ 27 h 208"/>
                <a:gd name="T22" fmla="*/ 145 w 208"/>
                <a:gd name="T23" fmla="*/ 39 h 208"/>
                <a:gd name="T24" fmla="*/ 153 w 208"/>
                <a:gd name="T25" fmla="*/ 30 h 208"/>
                <a:gd name="T26" fmla="*/ 152 w 208"/>
                <a:gd name="T27" fmla="*/ 15 h 208"/>
                <a:gd name="T28" fmla="*/ 152 w 208"/>
                <a:gd name="T29" fmla="*/ 11 h 208"/>
                <a:gd name="T30" fmla="*/ 104 w 208"/>
                <a:gd name="T31" fmla="*/ 0 h 208"/>
                <a:gd name="T32" fmla="*/ 0 w 208"/>
                <a:gd name="T33" fmla="*/ 104 h 208"/>
                <a:gd name="T34" fmla="*/ 104 w 208"/>
                <a:gd name="T35"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208">
                  <a:moveTo>
                    <a:pt x="104" y="208"/>
                  </a:moveTo>
                  <a:cubicBezTo>
                    <a:pt x="162" y="208"/>
                    <a:pt x="208" y="161"/>
                    <a:pt x="208" y="104"/>
                  </a:cubicBezTo>
                  <a:cubicBezTo>
                    <a:pt x="208" y="86"/>
                    <a:pt x="204" y="69"/>
                    <a:pt x="196" y="55"/>
                  </a:cubicBezTo>
                  <a:cubicBezTo>
                    <a:pt x="195" y="55"/>
                    <a:pt x="194" y="55"/>
                    <a:pt x="194" y="55"/>
                  </a:cubicBezTo>
                  <a:cubicBezTo>
                    <a:pt x="193" y="55"/>
                    <a:pt x="193" y="55"/>
                    <a:pt x="192" y="55"/>
                  </a:cubicBezTo>
                  <a:cubicBezTo>
                    <a:pt x="179" y="54"/>
                    <a:pt x="179" y="54"/>
                    <a:pt x="179" y="54"/>
                  </a:cubicBezTo>
                  <a:cubicBezTo>
                    <a:pt x="169" y="63"/>
                    <a:pt x="169" y="63"/>
                    <a:pt x="169" y="63"/>
                  </a:cubicBezTo>
                  <a:cubicBezTo>
                    <a:pt x="177" y="75"/>
                    <a:pt x="181" y="89"/>
                    <a:pt x="181" y="104"/>
                  </a:cubicBezTo>
                  <a:cubicBezTo>
                    <a:pt x="181" y="146"/>
                    <a:pt x="147" y="180"/>
                    <a:pt x="104" y="180"/>
                  </a:cubicBezTo>
                  <a:cubicBezTo>
                    <a:pt x="62" y="180"/>
                    <a:pt x="28" y="146"/>
                    <a:pt x="28" y="104"/>
                  </a:cubicBezTo>
                  <a:cubicBezTo>
                    <a:pt x="28" y="61"/>
                    <a:pt x="62" y="27"/>
                    <a:pt x="104" y="27"/>
                  </a:cubicBezTo>
                  <a:cubicBezTo>
                    <a:pt x="119" y="27"/>
                    <a:pt x="133" y="31"/>
                    <a:pt x="145" y="39"/>
                  </a:cubicBezTo>
                  <a:cubicBezTo>
                    <a:pt x="153" y="30"/>
                    <a:pt x="153" y="30"/>
                    <a:pt x="153" y="30"/>
                  </a:cubicBezTo>
                  <a:cubicBezTo>
                    <a:pt x="152" y="15"/>
                    <a:pt x="152" y="15"/>
                    <a:pt x="152" y="15"/>
                  </a:cubicBezTo>
                  <a:cubicBezTo>
                    <a:pt x="152" y="14"/>
                    <a:pt x="152" y="12"/>
                    <a:pt x="152" y="11"/>
                  </a:cubicBezTo>
                  <a:cubicBezTo>
                    <a:pt x="138" y="4"/>
                    <a:pt x="121" y="0"/>
                    <a:pt x="104" y="0"/>
                  </a:cubicBezTo>
                  <a:cubicBezTo>
                    <a:pt x="47" y="0"/>
                    <a:pt x="0" y="46"/>
                    <a:pt x="0" y="104"/>
                  </a:cubicBezTo>
                  <a:cubicBezTo>
                    <a:pt x="0" y="161"/>
                    <a:pt x="47" y="208"/>
                    <a:pt x="104" y="208"/>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91"/>
            <p:cNvSpPr>
              <a:spLocks noChangeArrowheads="1"/>
            </p:cNvSpPr>
            <p:nvPr/>
          </p:nvSpPr>
          <p:spPr bwMode="auto">
            <a:xfrm>
              <a:off x="4668838" y="4265612"/>
              <a:ext cx="217488" cy="220663"/>
            </a:xfrm>
            <a:custGeom>
              <a:avLst/>
              <a:gdLst>
                <a:gd name="T0" fmla="*/ 51 w 102"/>
                <a:gd name="T1" fmla="*/ 25 h 103"/>
                <a:gd name="T2" fmla="*/ 53 w 102"/>
                <a:gd name="T3" fmla="*/ 25 h 103"/>
                <a:gd name="T4" fmla="*/ 73 w 102"/>
                <a:gd name="T5" fmla="*/ 6 h 103"/>
                <a:gd name="T6" fmla="*/ 73 w 102"/>
                <a:gd name="T7" fmla="*/ 5 h 103"/>
                <a:gd name="T8" fmla="*/ 51 w 102"/>
                <a:gd name="T9" fmla="*/ 0 h 103"/>
                <a:gd name="T10" fmla="*/ 0 w 102"/>
                <a:gd name="T11" fmla="*/ 52 h 103"/>
                <a:gd name="T12" fmla="*/ 51 w 102"/>
                <a:gd name="T13" fmla="*/ 103 h 103"/>
                <a:gd name="T14" fmla="*/ 102 w 102"/>
                <a:gd name="T15" fmla="*/ 52 h 103"/>
                <a:gd name="T16" fmla="*/ 98 w 102"/>
                <a:gd name="T17" fmla="*/ 30 h 103"/>
                <a:gd name="T18" fmla="*/ 97 w 102"/>
                <a:gd name="T19" fmla="*/ 30 h 103"/>
                <a:gd name="T20" fmla="*/ 78 w 102"/>
                <a:gd name="T21" fmla="*/ 50 h 103"/>
                <a:gd name="T22" fmla="*/ 78 w 102"/>
                <a:gd name="T23" fmla="*/ 52 h 103"/>
                <a:gd name="T24" fmla="*/ 51 w 102"/>
                <a:gd name="T25" fmla="*/ 79 h 103"/>
                <a:gd name="T26" fmla="*/ 24 w 102"/>
                <a:gd name="T27" fmla="*/ 52 h 103"/>
                <a:gd name="T28" fmla="*/ 51 w 102"/>
                <a:gd name="T29" fmla="*/ 2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03">
                  <a:moveTo>
                    <a:pt x="51" y="25"/>
                  </a:moveTo>
                  <a:cubicBezTo>
                    <a:pt x="52" y="25"/>
                    <a:pt x="53" y="25"/>
                    <a:pt x="53" y="25"/>
                  </a:cubicBezTo>
                  <a:cubicBezTo>
                    <a:pt x="73" y="6"/>
                    <a:pt x="73" y="6"/>
                    <a:pt x="73" y="6"/>
                  </a:cubicBezTo>
                  <a:cubicBezTo>
                    <a:pt x="73" y="5"/>
                    <a:pt x="73" y="5"/>
                    <a:pt x="73" y="5"/>
                  </a:cubicBezTo>
                  <a:cubicBezTo>
                    <a:pt x="66" y="2"/>
                    <a:pt x="59" y="0"/>
                    <a:pt x="51" y="0"/>
                  </a:cubicBezTo>
                  <a:cubicBezTo>
                    <a:pt x="23" y="0"/>
                    <a:pt x="0" y="23"/>
                    <a:pt x="0" y="52"/>
                  </a:cubicBezTo>
                  <a:cubicBezTo>
                    <a:pt x="0" y="80"/>
                    <a:pt x="23" y="103"/>
                    <a:pt x="51" y="103"/>
                  </a:cubicBezTo>
                  <a:cubicBezTo>
                    <a:pt x="80" y="103"/>
                    <a:pt x="102" y="80"/>
                    <a:pt x="102" y="52"/>
                  </a:cubicBezTo>
                  <a:cubicBezTo>
                    <a:pt x="102" y="44"/>
                    <a:pt x="101" y="37"/>
                    <a:pt x="98" y="30"/>
                  </a:cubicBezTo>
                  <a:cubicBezTo>
                    <a:pt x="97" y="30"/>
                    <a:pt x="97" y="30"/>
                    <a:pt x="97" y="30"/>
                  </a:cubicBezTo>
                  <a:cubicBezTo>
                    <a:pt x="78" y="50"/>
                    <a:pt x="78" y="50"/>
                    <a:pt x="78" y="50"/>
                  </a:cubicBezTo>
                  <a:cubicBezTo>
                    <a:pt x="78" y="50"/>
                    <a:pt x="78" y="51"/>
                    <a:pt x="78" y="52"/>
                  </a:cubicBezTo>
                  <a:cubicBezTo>
                    <a:pt x="78" y="67"/>
                    <a:pt x="66" y="79"/>
                    <a:pt x="51" y="79"/>
                  </a:cubicBezTo>
                  <a:cubicBezTo>
                    <a:pt x="36" y="79"/>
                    <a:pt x="24" y="67"/>
                    <a:pt x="24" y="52"/>
                  </a:cubicBezTo>
                  <a:cubicBezTo>
                    <a:pt x="24" y="37"/>
                    <a:pt x="36" y="25"/>
                    <a:pt x="51" y="25"/>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92"/>
            <p:cNvSpPr>
              <a:spLocks noChangeArrowheads="1"/>
            </p:cNvSpPr>
            <p:nvPr/>
          </p:nvSpPr>
          <p:spPr bwMode="auto">
            <a:xfrm>
              <a:off x="4777043" y="4102101"/>
              <a:ext cx="272797" cy="272865"/>
            </a:xfrm>
            <a:custGeom>
              <a:avLst/>
              <a:gdLst>
                <a:gd name="T0" fmla="*/ 107 w 127"/>
                <a:gd name="T1" fmla="*/ 35 h 127"/>
                <a:gd name="T2" fmla="*/ 114 w 127"/>
                <a:gd name="T3" fmla="*/ 29 h 127"/>
                <a:gd name="T4" fmla="*/ 114 w 127"/>
                <a:gd name="T5" fmla="*/ 19 h 127"/>
                <a:gd name="T6" fmla="*/ 109 w 127"/>
                <a:gd name="T7" fmla="*/ 14 h 127"/>
                <a:gd name="T8" fmla="*/ 104 w 127"/>
                <a:gd name="T9" fmla="*/ 12 h 127"/>
                <a:gd name="T10" fmla="*/ 99 w 127"/>
                <a:gd name="T11" fmla="*/ 14 h 127"/>
                <a:gd name="T12" fmla="*/ 92 w 127"/>
                <a:gd name="T13" fmla="*/ 21 h 127"/>
                <a:gd name="T14" fmla="*/ 91 w 127"/>
                <a:gd name="T15" fmla="*/ 3 h 127"/>
                <a:gd name="T16" fmla="*/ 88 w 127"/>
                <a:gd name="T17" fmla="*/ 0 h 127"/>
                <a:gd name="T18" fmla="*/ 87 w 127"/>
                <a:gd name="T19" fmla="*/ 1 h 127"/>
                <a:gd name="T20" fmla="*/ 59 w 127"/>
                <a:gd name="T21" fmla="*/ 29 h 127"/>
                <a:gd name="T22" fmla="*/ 55 w 127"/>
                <a:gd name="T23" fmla="*/ 38 h 127"/>
                <a:gd name="T24" fmla="*/ 55 w 127"/>
                <a:gd name="T25" fmla="*/ 39 h 127"/>
                <a:gd name="T26" fmla="*/ 57 w 127"/>
                <a:gd name="T27" fmla="*/ 57 h 127"/>
                <a:gd name="T28" fmla="*/ 47 w 127"/>
                <a:gd name="T29" fmla="*/ 67 h 127"/>
                <a:gd name="T30" fmla="*/ 29 w 127"/>
                <a:gd name="T31" fmla="*/ 85 h 127"/>
                <a:gd name="T32" fmla="*/ 28 w 127"/>
                <a:gd name="T33" fmla="*/ 85 h 127"/>
                <a:gd name="T34" fmla="*/ 11 w 127"/>
                <a:gd name="T35" fmla="*/ 103 h 127"/>
                <a:gd name="T36" fmla="*/ 3 w 127"/>
                <a:gd name="T37" fmla="*/ 111 h 127"/>
                <a:gd name="T38" fmla="*/ 1 w 127"/>
                <a:gd name="T39" fmla="*/ 114 h 127"/>
                <a:gd name="T40" fmla="*/ 1 w 127"/>
                <a:gd name="T41" fmla="*/ 121 h 127"/>
                <a:gd name="T42" fmla="*/ 7 w 127"/>
                <a:gd name="T43" fmla="*/ 127 h 127"/>
                <a:gd name="T44" fmla="*/ 7 w 127"/>
                <a:gd name="T45" fmla="*/ 127 h 127"/>
                <a:gd name="T46" fmla="*/ 13 w 127"/>
                <a:gd name="T47" fmla="*/ 127 h 127"/>
                <a:gd name="T48" fmla="*/ 17 w 127"/>
                <a:gd name="T49" fmla="*/ 125 h 127"/>
                <a:gd name="T50" fmla="*/ 72 w 127"/>
                <a:gd name="T51" fmla="*/ 70 h 127"/>
                <a:gd name="T52" fmla="*/ 88 w 127"/>
                <a:gd name="T53" fmla="*/ 72 h 127"/>
                <a:gd name="T54" fmla="*/ 89 w 127"/>
                <a:gd name="T55" fmla="*/ 72 h 127"/>
                <a:gd name="T56" fmla="*/ 90 w 127"/>
                <a:gd name="T57" fmla="*/ 72 h 127"/>
                <a:gd name="T58" fmla="*/ 98 w 127"/>
                <a:gd name="T59" fmla="*/ 68 h 127"/>
                <a:gd name="T60" fmla="*/ 126 w 127"/>
                <a:gd name="T61" fmla="*/ 40 h 127"/>
                <a:gd name="T62" fmla="*/ 124 w 127"/>
                <a:gd name="T63" fmla="*/ 36 h 127"/>
                <a:gd name="T64" fmla="*/ 107 w 127"/>
                <a:gd name="T65" fmla="*/ 3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7">
                  <a:moveTo>
                    <a:pt x="107" y="35"/>
                  </a:moveTo>
                  <a:cubicBezTo>
                    <a:pt x="114" y="29"/>
                    <a:pt x="114" y="29"/>
                    <a:pt x="114" y="29"/>
                  </a:cubicBezTo>
                  <a:cubicBezTo>
                    <a:pt x="116" y="26"/>
                    <a:pt x="116" y="21"/>
                    <a:pt x="114" y="19"/>
                  </a:cubicBezTo>
                  <a:cubicBezTo>
                    <a:pt x="109" y="14"/>
                    <a:pt x="109" y="14"/>
                    <a:pt x="109" y="14"/>
                  </a:cubicBezTo>
                  <a:cubicBezTo>
                    <a:pt x="108" y="13"/>
                    <a:pt x="106" y="12"/>
                    <a:pt x="104" y="12"/>
                  </a:cubicBezTo>
                  <a:cubicBezTo>
                    <a:pt x="102" y="12"/>
                    <a:pt x="101" y="13"/>
                    <a:pt x="99" y="14"/>
                  </a:cubicBezTo>
                  <a:cubicBezTo>
                    <a:pt x="92" y="21"/>
                    <a:pt x="92" y="21"/>
                    <a:pt x="92" y="21"/>
                  </a:cubicBezTo>
                  <a:cubicBezTo>
                    <a:pt x="91" y="3"/>
                    <a:pt x="91" y="3"/>
                    <a:pt x="91" y="3"/>
                  </a:cubicBezTo>
                  <a:cubicBezTo>
                    <a:pt x="91" y="1"/>
                    <a:pt x="89" y="0"/>
                    <a:pt x="88" y="0"/>
                  </a:cubicBezTo>
                  <a:cubicBezTo>
                    <a:pt x="88" y="0"/>
                    <a:pt x="87" y="1"/>
                    <a:pt x="87" y="1"/>
                  </a:cubicBezTo>
                  <a:cubicBezTo>
                    <a:pt x="59" y="29"/>
                    <a:pt x="59" y="29"/>
                    <a:pt x="59" y="29"/>
                  </a:cubicBezTo>
                  <a:cubicBezTo>
                    <a:pt x="56" y="31"/>
                    <a:pt x="55" y="35"/>
                    <a:pt x="55" y="38"/>
                  </a:cubicBezTo>
                  <a:cubicBezTo>
                    <a:pt x="55" y="39"/>
                    <a:pt x="55" y="39"/>
                    <a:pt x="55" y="39"/>
                  </a:cubicBezTo>
                  <a:cubicBezTo>
                    <a:pt x="57" y="57"/>
                    <a:pt x="57" y="57"/>
                    <a:pt x="57" y="57"/>
                  </a:cubicBezTo>
                  <a:cubicBezTo>
                    <a:pt x="47" y="67"/>
                    <a:pt x="47" y="67"/>
                    <a:pt x="47" y="67"/>
                  </a:cubicBezTo>
                  <a:cubicBezTo>
                    <a:pt x="29" y="85"/>
                    <a:pt x="29" y="85"/>
                    <a:pt x="29" y="85"/>
                  </a:cubicBezTo>
                  <a:cubicBezTo>
                    <a:pt x="28" y="85"/>
                    <a:pt x="28" y="85"/>
                    <a:pt x="28" y="85"/>
                  </a:cubicBezTo>
                  <a:cubicBezTo>
                    <a:pt x="11" y="103"/>
                    <a:pt x="11" y="103"/>
                    <a:pt x="11" y="103"/>
                  </a:cubicBezTo>
                  <a:cubicBezTo>
                    <a:pt x="3" y="111"/>
                    <a:pt x="3" y="111"/>
                    <a:pt x="3" y="111"/>
                  </a:cubicBezTo>
                  <a:cubicBezTo>
                    <a:pt x="2" y="112"/>
                    <a:pt x="1" y="113"/>
                    <a:pt x="1" y="114"/>
                  </a:cubicBezTo>
                  <a:cubicBezTo>
                    <a:pt x="1" y="121"/>
                    <a:pt x="1" y="121"/>
                    <a:pt x="1" y="121"/>
                  </a:cubicBezTo>
                  <a:cubicBezTo>
                    <a:pt x="0" y="124"/>
                    <a:pt x="3" y="127"/>
                    <a:pt x="7" y="127"/>
                  </a:cubicBezTo>
                  <a:cubicBezTo>
                    <a:pt x="7" y="127"/>
                    <a:pt x="7" y="127"/>
                    <a:pt x="7" y="127"/>
                  </a:cubicBezTo>
                  <a:cubicBezTo>
                    <a:pt x="13" y="127"/>
                    <a:pt x="13" y="127"/>
                    <a:pt x="13" y="127"/>
                  </a:cubicBezTo>
                  <a:cubicBezTo>
                    <a:pt x="15" y="127"/>
                    <a:pt x="16" y="126"/>
                    <a:pt x="17" y="125"/>
                  </a:cubicBezTo>
                  <a:cubicBezTo>
                    <a:pt x="72" y="70"/>
                    <a:pt x="72" y="70"/>
                    <a:pt x="72" y="70"/>
                  </a:cubicBezTo>
                  <a:cubicBezTo>
                    <a:pt x="88" y="72"/>
                    <a:pt x="88" y="72"/>
                    <a:pt x="88" y="72"/>
                  </a:cubicBezTo>
                  <a:cubicBezTo>
                    <a:pt x="89" y="72"/>
                    <a:pt x="89" y="72"/>
                    <a:pt x="89" y="72"/>
                  </a:cubicBezTo>
                  <a:cubicBezTo>
                    <a:pt x="90" y="72"/>
                    <a:pt x="90" y="72"/>
                    <a:pt x="90" y="72"/>
                  </a:cubicBezTo>
                  <a:cubicBezTo>
                    <a:pt x="93" y="72"/>
                    <a:pt x="96" y="70"/>
                    <a:pt x="98" y="68"/>
                  </a:cubicBezTo>
                  <a:cubicBezTo>
                    <a:pt x="126" y="40"/>
                    <a:pt x="126" y="40"/>
                    <a:pt x="126" y="40"/>
                  </a:cubicBezTo>
                  <a:cubicBezTo>
                    <a:pt x="127" y="39"/>
                    <a:pt x="126" y="36"/>
                    <a:pt x="124" y="36"/>
                  </a:cubicBezTo>
                  <a:lnTo>
                    <a:pt x="107" y="35"/>
                  </a:ln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charset="-122"/>
                <a:ea typeface="微软雅黑" panose="020B0503020204020204" charset="-122"/>
              </a:endParaRPr>
            </a:p>
          </p:txBody>
        </p:sp>
      </p:grpSp>
      <p:pic>
        <p:nvPicPr>
          <p:cNvPr id="22" name="table"/>
          <p:cNvPicPr>
            <a:picLocks noGrp="1"/>
          </p:cNvPicPr>
          <p:nvPr/>
        </p:nvPicPr>
        <p:blipFill>
          <a:blip r:embed="rId5"/>
          <a:stretch>
            <a:fillRect/>
          </a:stretch>
        </p:blipFill>
        <p:spPr>
          <a:xfrm>
            <a:off x="8818562" y="2018110"/>
            <a:ext cx="2990850" cy="4319590"/>
          </a:xfrm>
          <a:prstGeom prst="rect">
            <a:avLst/>
          </a:prstGeom>
        </p:spPr>
      </p:pic>
      <p:sp>
        <p:nvSpPr>
          <p:cNvPr id="35"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质量管理样板化</a:t>
            </a:r>
            <a:endParaRPr lang="zh-CN" altLang="en-US" b="1" dirty="0">
              <a:latin typeface="微软雅黑" panose="020B0503020204020204" charset="-122"/>
              <a:ea typeface="微软雅黑" panose="020B0503020204020204" charset="-122"/>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436245" y="930910"/>
            <a:ext cx="11410950" cy="873760"/>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4472C4"/>
                </a:solidFill>
              </a14:hiddenFill>
            </a:ext>
          </a:extLst>
        </p:spPr>
        <p:txBody>
          <a:bodyPr rtlCol="0" anchor="ctr"/>
          <a:lstStyle/>
          <a:p>
            <a:pPr lvl="0" indent="0" algn="l" fontAlgn="auto">
              <a:lnSpc>
                <a:spcPct val="150000"/>
              </a:lnSpc>
            </a:pPr>
            <a:r>
              <a:rPr lang="zh-CN" b="1" kern="0" dirty="0">
                <a:solidFill>
                  <a:schemeClr val="tx1"/>
                </a:solidFill>
                <a:latin typeface="微软雅黑" panose="020B0503020204020204" charset="-122"/>
                <a:ea typeface="微软雅黑" panose="020B0503020204020204" charset="-122"/>
                <a:sym typeface="+mn-ea"/>
              </a:rPr>
              <a:t>结合项目特点，强化质量意识努力提高全员质量素质，明确体系和岗位的职责和权限，狠抓施工生产工艺，严格过程控制。</a:t>
            </a:r>
          </a:p>
        </p:txBody>
      </p:sp>
      <p:sp>
        <p:nvSpPr>
          <p:cNvPr id="74" name="矩形 73"/>
          <p:cNvSpPr/>
          <p:nvPr>
            <p:custDataLst>
              <p:tags r:id="rId2"/>
            </p:custDataLst>
          </p:nvPr>
        </p:nvSpPr>
        <p:spPr>
          <a:xfrm>
            <a:off x="1645129" y="5297932"/>
            <a:ext cx="995680" cy="33718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会议制度</a:t>
            </a:r>
          </a:p>
        </p:txBody>
      </p:sp>
      <p:sp>
        <p:nvSpPr>
          <p:cNvPr id="3" name="矩形 2"/>
          <p:cNvSpPr/>
          <p:nvPr>
            <p:custDataLst>
              <p:tags r:id="rId3"/>
            </p:custDataLst>
          </p:nvPr>
        </p:nvSpPr>
        <p:spPr>
          <a:xfrm>
            <a:off x="5719924" y="5297932"/>
            <a:ext cx="1198880" cy="33718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周一宣讲会</a:t>
            </a:r>
          </a:p>
        </p:txBody>
      </p:sp>
      <p:sp>
        <p:nvSpPr>
          <p:cNvPr id="13" name="矩形 12"/>
          <p:cNvSpPr/>
          <p:nvPr>
            <p:custDataLst>
              <p:tags r:id="rId4"/>
            </p:custDataLst>
          </p:nvPr>
        </p:nvSpPr>
        <p:spPr>
          <a:xfrm>
            <a:off x="9762969" y="5297932"/>
            <a:ext cx="1402080" cy="33718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现场专项验收</a:t>
            </a:r>
          </a:p>
        </p:txBody>
      </p:sp>
      <p:pic>
        <p:nvPicPr>
          <p:cNvPr id="17" name="图片 16"/>
          <p:cNvPicPr>
            <a:picLocks noChangeAspect="1"/>
          </p:cNvPicPr>
          <p:nvPr>
            <p:custDataLst>
              <p:tags r:id="rId5"/>
            </p:custDataLst>
          </p:nvPr>
        </p:nvPicPr>
        <p:blipFill>
          <a:blip r:embed="rId8"/>
          <a:stretch>
            <a:fillRect/>
          </a:stretch>
        </p:blipFill>
        <p:spPr>
          <a:xfrm>
            <a:off x="463550" y="2506980"/>
            <a:ext cx="3358712" cy="2520019"/>
          </a:xfrm>
          <a:prstGeom prst="rect">
            <a:avLst/>
          </a:prstGeom>
          <a:ln w="28575" cmpd="sng">
            <a:solidFill>
              <a:srgbClr val="00B0F0"/>
            </a:solidFill>
            <a:prstDash val="solid"/>
          </a:ln>
        </p:spPr>
      </p:pic>
      <p:pic>
        <p:nvPicPr>
          <p:cNvPr id="18" name="图片 17"/>
          <p:cNvPicPr>
            <a:picLocks noChangeAspect="1"/>
          </p:cNvPicPr>
          <p:nvPr>
            <p:custDataLst>
              <p:tags r:id="rId6"/>
            </p:custDataLst>
          </p:nvPr>
        </p:nvPicPr>
        <p:blipFill>
          <a:blip r:embed="rId9"/>
          <a:stretch>
            <a:fillRect/>
          </a:stretch>
        </p:blipFill>
        <p:spPr>
          <a:xfrm>
            <a:off x="8524875" y="2506980"/>
            <a:ext cx="3358712" cy="2520019"/>
          </a:xfrm>
          <a:prstGeom prst="rect">
            <a:avLst/>
          </a:prstGeom>
          <a:ln w="28575" cmpd="sng">
            <a:solidFill>
              <a:srgbClr val="00B0F0"/>
            </a:solidFill>
            <a:prstDash val="solid"/>
          </a:ln>
        </p:spPr>
      </p:pic>
      <p:pic>
        <p:nvPicPr>
          <p:cNvPr id="4" name="图片 3"/>
          <p:cNvPicPr>
            <a:picLocks noChangeAspect="1"/>
          </p:cNvPicPr>
          <p:nvPr/>
        </p:nvPicPr>
        <p:blipFill>
          <a:blip r:embed="rId10"/>
          <a:stretch>
            <a:fillRect/>
          </a:stretch>
        </p:blipFill>
        <p:spPr>
          <a:xfrm>
            <a:off x="4204335" y="2506980"/>
            <a:ext cx="4111625" cy="2520315"/>
          </a:xfrm>
          <a:prstGeom prst="rect">
            <a:avLst/>
          </a:prstGeom>
          <a:ln w="28575" cmpd="sng">
            <a:solidFill>
              <a:srgbClr val="00B0F0"/>
            </a:solidFill>
            <a:prstDash val="solid"/>
          </a:ln>
        </p:spPr>
      </p:pic>
      <p:sp>
        <p:nvSpPr>
          <p:cNvPr id="5"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质量管理样板化</a:t>
            </a:r>
            <a:endParaRPr lang="zh-CN" altLang="en-US" b="1" dirty="0">
              <a:latin typeface="微软雅黑" panose="020B0503020204020204" charset="-122"/>
              <a:ea typeface="微软雅黑" panose="020B0503020204020204" charset="-122"/>
              <a:sym typeface="+mn-ea"/>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667510" y="5697220"/>
            <a:ext cx="2801620" cy="368300"/>
          </a:xfrm>
          <a:prstGeom prst="rect">
            <a:avLst/>
          </a:prstGeom>
          <a:noFill/>
        </p:spPr>
        <p:txBody>
          <a:bodyPr wrap="square" rtlCol="0">
            <a:spAutoFit/>
          </a:bodyPr>
          <a:lstStyle/>
          <a:p>
            <a:pPr algn="ctr"/>
            <a:r>
              <a:rPr lang="zh-CN" altLang="en-US">
                <a:latin typeface="楷体" panose="02010609060101010101" charset="-122"/>
                <a:ea typeface="楷体" panose="02010609060101010101" charset="-122"/>
              </a:rPr>
              <a:t>后浇带样板验收</a:t>
            </a:r>
          </a:p>
        </p:txBody>
      </p:sp>
      <p:pic>
        <p:nvPicPr>
          <p:cNvPr id="6" name="图片 5"/>
          <p:cNvPicPr>
            <a:picLocks noChangeAspect="1"/>
          </p:cNvPicPr>
          <p:nvPr/>
        </p:nvPicPr>
        <p:blipFill>
          <a:blip r:embed="rId5"/>
          <a:stretch>
            <a:fillRect/>
          </a:stretch>
        </p:blipFill>
        <p:spPr>
          <a:xfrm>
            <a:off x="6301740" y="1851025"/>
            <a:ext cx="4800035" cy="3600026"/>
          </a:xfrm>
          <a:prstGeom prst="rect">
            <a:avLst/>
          </a:prstGeom>
          <a:ln w="28575" cmpd="sng">
            <a:solidFill>
              <a:srgbClr val="00B0F0"/>
            </a:solidFill>
            <a:prstDash val="solid"/>
          </a:ln>
        </p:spPr>
      </p:pic>
      <p:sp>
        <p:nvSpPr>
          <p:cNvPr id="7" name="文本框 6"/>
          <p:cNvSpPr txBox="1"/>
          <p:nvPr>
            <p:custDataLst>
              <p:tags r:id="rId2"/>
            </p:custDataLst>
          </p:nvPr>
        </p:nvSpPr>
        <p:spPr>
          <a:xfrm>
            <a:off x="7164070" y="5716270"/>
            <a:ext cx="2801620" cy="368300"/>
          </a:xfrm>
          <a:prstGeom prst="rect">
            <a:avLst/>
          </a:prstGeom>
          <a:noFill/>
        </p:spPr>
        <p:txBody>
          <a:bodyPr wrap="square" rtlCol="0">
            <a:spAutoFit/>
          </a:bodyPr>
          <a:lstStyle/>
          <a:p>
            <a:pPr algn="ctr"/>
            <a:r>
              <a:rPr lang="zh-CN" altLang="en-US">
                <a:latin typeface="楷体" panose="02010609060101010101" charset="-122"/>
                <a:ea typeface="楷体" panose="02010609060101010101" charset="-122"/>
              </a:rPr>
              <a:t>防水样板</a:t>
            </a:r>
          </a:p>
        </p:txBody>
      </p:sp>
      <p:sp>
        <p:nvSpPr>
          <p:cNvPr id="15" name="矩形 14"/>
          <p:cNvSpPr/>
          <p:nvPr>
            <p:custDataLst>
              <p:tags r:id="rId3"/>
            </p:custDataLst>
          </p:nvPr>
        </p:nvSpPr>
        <p:spPr>
          <a:xfrm>
            <a:off x="906145" y="930910"/>
            <a:ext cx="10396220" cy="744220"/>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4472C4"/>
                </a:solidFill>
              </a14:hiddenFill>
            </a:ext>
          </a:extLst>
        </p:spPr>
        <p:txBody>
          <a:bodyPr rtlCol="0" anchor="ctr">
            <a:noAutofit/>
          </a:bodyPr>
          <a:lstStyle/>
          <a:p>
            <a:pPr lvl="0" algn="l">
              <a:lnSpc>
                <a:spcPct val="150000"/>
              </a:lnSpc>
              <a:buClrTx/>
              <a:buSzTx/>
              <a:buFontTx/>
            </a:pPr>
            <a:r>
              <a:rPr lang="zh-CN" b="1" kern="0" dirty="0">
                <a:latin typeface="微软雅黑" panose="020B0503020204020204" charset="-122"/>
                <a:ea typeface="微软雅黑" panose="020B0503020204020204" charset="-122"/>
                <a:sym typeface="+mn-ea"/>
              </a:rPr>
              <a:t>严格执行各项制度，制定样板计划，由业主单位、监理单位、施工单位共同签字确认后指导现场施工。</a:t>
            </a:r>
          </a:p>
        </p:txBody>
      </p:sp>
      <p:pic>
        <p:nvPicPr>
          <p:cNvPr id="8" name="图片 7" descr="e3de30637f5f1d482e6feeb452c84bb"/>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6145" y="1857375"/>
            <a:ext cx="4784090" cy="3587750"/>
          </a:xfrm>
          <a:prstGeom prst="rect">
            <a:avLst/>
          </a:prstGeom>
          <a:ln w="28575" cmpd="sng">
            <a:solidFill>
              <a:srgbClr val="00B0F0"/>
            </a:solidFill>
            <a:prstDash val="solid"/>
          </a:ln>
        </p:spPr>
      </p:pic>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质量管理样板化</a:t>
            </a:r>
            <a:endParaRPr lang="zh-CN" altLang="en-US" b="1" dirty="0">
              <a:latin typeface="微软雅黑" panose="020B0503020204020204" charset="-122"/>
              <a:ea typeface="微软雅黑" panose="020B0503020204020204" charset="-122"/>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14744"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8" name="组合 41"/>
          <p:cNvGrpSpPr>
            <a:grpSpLocks noChangeAspect="1"/>
          </p:cNvGrpSpPr>
          <p:nvPr/>
        </p:nvGrpSpPr>
        <p:grpSpPr>
          <a:xfrm>
            <a:off x="-1" y="2270392"/>
            <a:ext cx="12206745" cy="2422629"/>
            <a:chOff x="170694" y="177982"/>
            <a:chExt cx="3936004" cy="781165"/>
          </a:xfrm>
        </p:grpSpPr>
        <p:sp>
          <p:nvSpPr>
            <p:cNvPr id="57" name="等腰三角形 43"/>
            <p:cNvSpPr/>
            <p:nvPr/>
          </p:nvSpPr>
          <p:spPr>
            <a:xfrm>
              <a:off x="1233863" y="177982"/>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8" name="等腰三角形 44"/>
            <p:cNvSpPr/>
            <p:nvPr/>
          </p:nvSpPr>
          <p:spPr>
            <a:xfrm flipV="1">
              <a:off x="200258" y="602633"/>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9" name="矩形 58"/>
            <p:cNvSpPr/>
            <p:nvPr/>
          </p:nvSpPr>
          <p:spPr>
            <a:xfrm>
              <a:off x="170694" y="261768"/>
              <a:ext cx="3936004" cy="611981"/>
            </a:xfrm>
            <a:prstGeom prst="rect">
              <a:avLst/>
            </a:prstGeom>
            <a:solidFill>
              <a:schemeClr val="bg1">
                <a:lumMod val="85000"/>
              </a:scheme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0" name="平行四边形 59"/>
            <p:cNvSpPr/>
            <p:nvPr/>
          </p:nvSpPr>
          <p:spPr>
            <a:xfrm>
              <a:off x="376965" y="178257"/>
              <a:ext cx="1036076" cy="779005"/>
            </a:xfrm>
            <a:prstGeom prst="parallelogram">
              <a:avLst>
                <a:gd name="adj" fmla="val 48207"/>
              </a:avLst>
            </a:prstGeom>
            <a:solidFill>
              <a:srgbClr val="00A0DC"/>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1" name="文本框 60"/>
            <p:cNvSpPr txBox="1"/>
            <p:nvPr/>
          </p:nvSpPr>
          <p:spPr>
            <a:xfrm>
              <a:off x="376965" y="314219"/>
              <a:ext cx="1034540" cy="498368"/>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rPr>
                <a:t>05</a:t>
              </a:r>
              <a:endParaRPr kumimoji="0" lang="zh-CN" altLang="en-US"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endParaRPr>
            </a:p>
          </p:txBody>
        </p:sp>
      </p:grpSp>
      <p:sp>
        <p:nvSpPr>
          <p:cNvPr id="62" name="TextBox 48"/>
          <p:cNvSpPr txBox="1">
            <a:spLocks noChangeAspect="1"/>
          </p:cNvSpPr>
          <p:nvPr/>
        </p:nvSpPr>
        <p:spPr>
          <a:xfrm>
            <a:off x="3895819" y="2882300"/>
            <a:ext cx="6742021" cy="622300"/>
          </a:xfrm>
          <a:prstGeom prst="rect">
            <a:avLst/>
          </a:prstGeom>
          <a:noFill/>
        </p:spPr>
        <p:txBody>
          <a:bodyPr wrap="square" lIns="68584" tIns="34291" rIns="68584" bIns="34291" rtlCol="0">
            <a:spAutoFit/>
          </a:bodyPr>
          <a:lstStyle/>
          <a:p>
            <a:r>
              <a:rPr lang="zh-CN" altLang="en-US" sz="3600" b="1" dirty="0">
                <a:solidFill>
                  <a:prstClr val="black">
                    <a:lumMod val="75000"/>
                    <a:lumOff val="25000"/>
                  </a:prstClr>
                </a:solidFill>
                <a:latin typeface="微软雅黑" panose="020B0503020204020204" charset="-122"/>
                <a:ea typeface="微软雅黑" panose="020B0503020204020204" charset="-122"/>
                <a:sym typeface="+mn-ea"/>
              </a:rPr>
              <a:t>拟观摩展示核心亮点</a:t>
            </a:r>
            <a:endParaRPr lang="zh-CN" altLang="en-US" sz="3600" b="1" dirty="0">
              <a:solidFill>
                <a:prstClr val="black">
                  <a:lumMod val="75000"/>
                  <a:lumOff val="25000"/>
                </a:prstClr>
              </a:solidFill>
              <a:latin typeface="微软雅黑" panose="020B0503020204020204" charset="-122"/>
              <a:ea typeface="微软雅黑" panose="020B0503020204020204" charset="-122"/>
            </a:endParaRPr>
          </a:p>
        </p:txBody>
      </p:sp>
      <p:grpSp>
        <p:nvGrpSpPr>
          <p:cNvPr id="64" name="组合 6"/>
          <p:cNvGrpSpPr>
            <a:grpSpLocks noChangeAspect="1"/>
          </p:cNvGrpSpPr>
          <p:nvPr/>
        </p:nvGrpSpPr>
        <p:grpSpPr>
          <a:xfrm>
            <a:off x="7847253" y="1687583"/>
            <a:ext cx="576761" cy="577810"/>
            <a:chOff x="6084168" y="1274820"/>
            <a:chExt cx="432048" cy="432834"/>
          </a:xfrm>
        </p:grpSpPr>
        <p:sp>
          <p:nvSpPr>
            <p:cNvPr id="65" name="椭圆 22"/>
            <p:cNvSpPr>
              <a:spLocks noChangeArrowheads="1"/>
            </p:cNvSpPr>
            <p:nvPr/>
          </p:nvSpPr>
          <p:spPr bwMode="auto">
            <a:xfrm>
              <a:off x="6084168" y="1274820"/>
              <a:ext cx="432048" cy="432834"/>
            </a:xfrm>
            <a:prstGeom prst="ellipse">
              <a:avLst/>
            </a:prstGeom>
            <a:solidFill>
              <a:schemeClr val="accent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67" name="组合 5"/>
          <p:cNvGrpSpPr>
            <a:grpSpLocks noChangeAspect="1"/>
          </p:cNvGrpSpPr>
          <p:nvPr/>
        </p:nvGrpSpPr>
        <p:grpSpPr>
          <a:xfrm>
            <a:off x="6203583" y="1688632"/>
            <a:ext cx="576761" cy="576761"/>
            <a:chOff x="4788024" y="1275213"/>
            <a:chExt cx="432048" cy="432048"/>
          </a:xfrm>
        </p:grpSpPr>
        <p:sp>
          <p:nvSpPr>
            <p:cNvPr id="68" name="椭圆 65"/>
            <p:cNvSpPr>
              <a:spLocks noChangeArrowheads="1"/>
            </p:cNvSpPr>
            <p:nvPr/>
          </p:nvSpPr>
          <p:spPr bwMode="auto">
            <a:xfrm>
              <a:off x="4788024" y="1275213"/>
              <a:ext cx="432048" cy="432048"/>
            </a:xfrm>
            <a:prstGeom prst="ellipse">
              <a:avLst/>
            </a:prstGeom>
            <a:solidFill>
              <a:schemeClr val="accent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0" name="组合 8"/>
          <p:cNvGrpSpPr>
            <a:grpSpLocks noChangeAspect="1"/>
          </p:cNvGrpSpPr>
          <p:nvPr/>
        </p:nvGrpSpPr>
        <p:grpSpPr>
          <a:xfrm>
            <a:off x="7025418" y="1687583"/>
            <a:ext cx="577809" cy="577810"/>
            <a:chOff x="5436096" y="1274820"/>
            <a:chExt cx="432833" cy="432834"/>
          </a:xfrm>
        </p:grpSpPr>
        <p:sp>
          <p:nvSpPr>
            <p:cNvPr id="71" name="椭圆 70"/>
            <p:cNvSpPr>
              <a:spLocks noChangeArrowheads="1"/>
            </p:cNvSpPr>
            <p:nvPr/>
          </p:nvSpPr>
          <p:spPr bwMode="auto">
            <a:xfrm>
              <a:off x="5436096" y="1274820"/>
              <a:ext cx="432833" cy="432834"/>
            </a:xfrm>
            <a:prstGeom prst="ellipse">
              <a:avLst/>
            </a:pr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3" name="组合 3"/>
          <p:cNvGrpSpPr>
            <a:grpSpLocks noChangeAspect="1"/>
          </p:cNvGrpSpPr>
          <p:nvPr/>
        </p:nvGrpSpPr>
        <p:grpSpPr>
          <a:xfrm>
            <a:off x="4557817" y="1687583"/>
            <a:ext cx="577809" cy="577810"/>
            <a:chOff x="3491880" y="1274820"/>
            <a:chExt cx="432833" cy="432834"/>
          </a:xfrm>
        </p:grpSpPr>
        <p:sp>
          <p:nvSpPr>
            <p:cNvPr id="74" name="椭圆 16"/>
            <p:cNvSpPr>
              <a:spLocks noChangeArrowheads="1"/>
            </p:cNvSpPr>
            <p:nvPr/>
          </p:nvSpPr>
          <p:spPr bwMode="auto">
            <a:xfrm>
              <a:off x="3491880" y="1274820"/>
              <a:ext cx="432833" cy="432834"/>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6" name="组合 4"/>
          <p:cNvGrpSpPr>
            <a:grpSpLocks noChangeAspect="1"/>
          </p:cNvGrpSpPr>
          <p:nvPr/>
        </p:nvGrpSpPr>
        <p:grpSpPr>
          <a:xfrm>
            <a:off x="5380700" y="1687583"/>
            <a:ext cx="577809" cy="577810"/>
            <a:chOff x="4139952" y="1274820"/>
            <a:chExt cx="432833" cy="432834"/>
          </a:xfrm>
        </p:grpSpPr>
        <p:sp>
          <p:nvSpPr>
            <p:cNvPr id="77" name="椭圆 16"/>
            <p:cNvSpPr>
              <a:spLocks noChangeArrowheads="1"/>
            </p:cNvSpPr>
            <p:nvPr/>
          </p:nvSpPr>
          <p:spPr bwMode="auto">
            <a:xfrm>
              <a:off x="4139952" y="1274820"/>
              <a:ext cx="432833" cy="432834"/>
            </a:xfrm>
            <a:prstGeom prst="ellipse">
              <a:avLst/>
            </a:prstGeom>
            <a:solidFill>
              <a:srgbClr val="00A0DC"/>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pic>
        <p:nvPicPr>
          <p:cNvPr id="2" name="图片 1" descr="ad0ca65e631402852095436fca1545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076315"/>
            <a:ext cx="3538855" cy="392430"/>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1" name="文本框 20"/>
          <p:cNvSpPr txBox="1"/>
          <p:nvPr>
            <p:custDataLst>
              <p:tags r:id="rId1"/>
            </p:custDataLst>
          </p:nvPr>
        </p:nvSpPr>
        <p:spPr>
          <a:xfrm>
            <a:off x="433705" y="1021715"/>
            <a:ext cx="11229975" cy="1117600"/>
          </a:xfrm>
          <a:prstGeom prst="rect">
            <a:avLst/>
          </a:prstGeom>
          <a:noFill/>
          <a:ln w="9525">
            <a:noFill/>
          </a:ln>
        </p:spPr>
        <p:txBody>
          <a:bodyPr wrap="square">
            <a:noAutofit/>
          </a:bodyPr>
          <a:lstStyle/>
          <a:p>
            <a:pPr indent="323850" fontAlgn="auto">
              <a:lnSpc>
                <a:spcPct val="120000"/>
              </a:lnSpc>
              <a:spcBef>
                <a:spcPts val="0"/>
              </a:spcBef>
              <a:spcAft>
                <a:spcPts val="0"/>
              </a:spcAft>
            </a:pPr>
            <a:r>
              <a:rPr sz="16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sz="16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坚持</a:t>
            </a:r>
            <a:r>
              <a:rPr lang="zh-CN" sz="1600" kern="0" spc="13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推进产业工人队伍改革</a:t>
            </a:r>
            <a:r>
              <a:rPr lang="zh-CN" sz="16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工作，按照</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每个月开展</a:t>
            </a:r>
            <a:r>
              <a:rPr lang="zh-CN"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a:t>
            </a:r>
            <a:r>
              <a:rPr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一次理论培训、一次技能提升、一次素质提升</a:t>
            </a:r>
            <a:r>
              <a:rPr lang="zh-CN"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的安排，</a:t>
            </a:r>
            <a:r>
              <a:rPr lang="zh-CN"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今年</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开展了</a:t>
            </a:r>
            <a:r>
              <a:rPr lang="zh-CN"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产业工人相关活动</a:t>
            </a:r>
            <a:r>
              <a:rPr lang="en-US" altLang="zh-CN"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3</a:t>
            </a:r>
            <a:r>
              <a:rPr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0余场</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，覆盖了</a:t>
            </a:r>
            <a:r>
              <a:rPr lang="en-US"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7</a:t>
            </a:r>
            <a:r>
              <a:rPr sz="1600" kern="0" spc="1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50人次</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。同时结合工人入场教育、安全技术交底、日常培训会议等活动，</a:t>
            </a:r>
            <a:r>
              <a:rPr lang="zh-CN"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提高</a:t>
            </a:r>
            <a:r>
              <a:rPr sz="16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优质产业工人</a:t>
            </a:r>
            <a:r>
              <a:rPr lang="zh-CN" sz="16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培养形式的丰富性和多样性，助力项目优质履约</a:t>
            </a:r>
            <a:r>
              <a:rPr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p>
          <a:p>
            <a:pPr indent="323850" fontAlgn="auto">
              <a:lnSpc>
                <a:spcPct val="120000"/>
              </a:lnSpc>
              <a:spcBef>
                <a:spcPts val="0"/>
              </a:spcBef>
              <a:spcAft>
                <a:spcPts val="0"/>
              </a:spcAft>
            </a:pPr>
            <a:endParaRPr lang="zh-CN" sz="16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descr="/private/var/folders/sz/zp77ytp12b7747cqsnh12lhr0000gn/T/com.kingsoft.wpsoffice.mac/picturecompress_20241127212335/output_1.jpgoutput_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39090" y="2316480"/>
            <a:ext cx="3949700" cy="3012440"/>
          </a:xfrm>
          <a:prstGeom prst="rect">
            <a:avLst/>
          </a:prstGeom>
        </p:spPr>
      </p:pic>
      <p:pic>
        <p:nvPicPr>
          <p:cNvPr id="6" name="图片 5" descr="屏幕快照 2024-11-27 下午9.24.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52975" y="2013585"/>
            <a:ext cx="2590165" cy="3379470"/>
          </a:xfrm>
          <a:prstGeom prst="rect">
            <a:avLst/>
          </a:prstGeom>
        </p:spPr>
      </p:pic>
      <p:pic>
        <p:nvPicPr>
          <p:cNvPr id="7" name="图片 6" descr="/private/var/folders/sz/zp77ytp12b7747cqsnh12lhr0000gn/T/com.kingsoft.wpsoffice.mac/picturecompress_20241127212550/output_1.jpgoutput_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39685" y="2327910"/>
            <a:ext cx="4280535" cy="3001010"/>
          </a:xfrm>
          <a:prstGeom prst="rect">
            <a:avLst/>
          </a:prstGeom>
        </p:spPr>
      </p:pic>
      <p:sp>
        <p:nvSpPr>
          <p:cNvPr id="184" name="textbox 184"/>
          <p:cNvSpPr/>
          <p:nvPr>
            <p:custDataLst>
              <p:tags r:id="rId2"/>
            </p:custDataLst>
          </p:nvPr>
        </p:nvSpPr>
        <p:spPr>
          <a:xfrm>
            <a:off x="935355" y="5424170"/>
            <a:ext cx="2493010" cy="245110"/>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6000"/>
              </a:lnSpc>
            </a:pPr>
            <a:r>
              <a:rPr lang="zh-CN" sz="1500" b="1" dirty="0">
                <a:solidFill>
                  <a:srgbClr val="FF0000"/>
                </a:solidFill>
                <a:latin typeface="微软雅黑" panose="020B0503020204020204" charset="-122"/>
                <a:ea typeface="微软雅黑" panose="020B0503020204020204" charset="-122"/>
                <a:cs typeface="微软雅黑" panose="020B0503020204020204" charset="-122"/>
              </a:rPr>
              <a:t>建证</a:t>
            </a:r>
            <a:r>
              <a:rPr lang="en-US" altLang="zh-CN" sz="15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500" b="1" dirty="0">
                <a:solidFill>
                  <a:srgbClr val="FF0000"/>
                </a:solidFill>
                <a:latin typeface="微软雅黑" panose="020B0503020204020204" charset="-122"/>
                <a:ea typeface="微软雅黑" panose="020B0503020204020204" charset="-122"/>
                <a:cs typeface="微软雅黑" panose="020B0503020204020204" charset="-122"/>
              </a:rPr>
              <a:t>顶尖产业工人文化驿站</a:t>
            </a:r>
          </a:p>
        </p:txBody>
      </p:sp>
      <p:sp>
        <p:nvSpPr>
          <p:cNvPr id="9" name="textbox 184"/>
          <p:cNvSpPr/>
          <p:nvPr>
            <p:custDataLst>
              <p:tags r:id="rId3"/>
            </p:custDataLst>
          </p:nvPr>
        </p:nvSpPr>
        <p:spPr>
          <a:xfrm>
            <a:off x="8901430" y="5423535"/>
            <a:ext cx="1929130" cy="24574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6000"/>
              </a:lnSpc>
            </a:pPr>
            <a:r>
              <a:rPr lang="zh-CN" sz="1500" b="1" dirty="0">
                <a:solidFill>
                  <a:srgbClr val="FF0000"/>
                </a:solidFill>
                <a:latin typeface="微软雅黑" panose="020B0503020204020204" charset="-122"/>
                <a:ea typeface="微软雅黑" panose="020B0503020204020204" charset="-122"/>
                <a:cs typeface="微软雅黑" panose="020B0503020204020204" charset="-122"/>
              </a:rPr>
              <a:t>产业工人安全教育培训</a:t>
            </a:r>
          </a:p>
        </p:txBody>
      </p:sp>
      <p:sp>
        <p:nvSpPr>
          <p:cNvPr id="10" name="textbox 184"/>
          <p:cNvSpPr/>
          <p:nvPr>
            <p:custDataLst>
              <p:tags r:id="rId4"/>
            </p:custDataLst>
          </p:nvPr>
        </p:nvSpPr>
        <p:spPr>
          <a:xfrm>
            <a:off x="5396865" y="5411470"/>
            <a:ext cx="1196975" cy="257810"/>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6000"/>
              </a:lnSpc>
            </a:pPr>
            <a:r>
              <a:rPr lang="zh-CN" altLang="en-US" sz="1500" b="1" dirty="0">
                <a:solidFill>
                  <a:srgbClr val="FF0000"/>
                </a:solidFill>
                <a:latin typeface="微软雅黑" panose="020B0503020204020204" charset="-122"/>
                <a:ea typeface="微软雅黑" panose="020B0503020204020204" charset="-122"/>
                <a:cs typeface="微软雅黑" panose="020B0503020204020204" charset="-122"/>
              </a:rPr>
              <a:t>产改论文成果</a:t>
            </a:r>
          </a:p>
        </p:txBody>
      </p:sp>
      <p:sp>
        <p:nvSpPr>
          <p:cNvPr id="2"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员工教育多样化</a:t>
            </a:r>
            <a:endParaRPr lang="zh-CN" altLang="en-US" b="1" dirty="0">
              <a:latin typeface="微软雅黑" panose="020B0503020204020204" charset="-122"/>
              <a:ea typeface="微软雅黑" panose="020B0503020204020204"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65275" y="301625"/>
            <a:ext cx="2589213" cy="461963"/>
          </a:xfrm>
          <a:prstGeom prst="rect">
            <a:avLst/>
          </a:prstGeom>
          <a:noFill/>
        </p:spPr>
        <p:txBody>
          <a:bodyPr wrap="none">
            <a:spAutoFit/>
          </a:bodyPr>
          <a:lstStyle/>
          <a:p>
            <a:pPr algn="ctr" eaLnBrk="1" fontAlgn="auto" hangingPunct="1">
              <a:spcBef>
                <a:spcPts val="0"/>
              </a:spcBef>
              <a:spcAft>
                <a:spcPts val="0"/>
              </a:spcAft>
              <a:defRPr/>
            </a:pPr>
            <a:r>
              <a:rPr kumimoji="1" lang="en-US" altLang="zh-CN" sz="2400" b="1" dirty="0">
                <a:latin typeface="微软雅黑" panose="020B0503020204020204" charset="-122"/>
                <a:ea typeface="微软雅黑" panose="020B0503020204020204" charset="-122"/>
              </a:rPr>
              <a:t>1.1 </a:t>
            </a:r>
            <a:r>
              <a:rPr kumimoji="1" lang="zh-CN" altLang="en-US" sz="2400" b="1" dirty="0">
                <a:latin typeface="微软雅黑" panose="020B0503020204020204" charset="-122"/>
                <a:ea typeface="微软雅黑" panose="020B0503020204020204" charset="-122"/>
              </a:rPr>
              <a:t>公司情况介绍</a:t>
            </a:r>
          </a:p>
        </p:txBody>
      </p:sp>
      <p:grpSp>
        <p:nvGrpSpPr>
          <p:cNvPr id="7" name="组合 6"/>
          <p:cNvGrpSpPr/>
          <p:nvPr/>
        </p:nvGrpSpPr>
        <p:grpSpPr>
          <a:xfrm>
            <a:off x="5514975" y="1150938"/>
            <a:ext cx="6012180" cy="4928276"/>
            <a:chOff x="9600" y="2425"/>
            <a:chExt cx="9468" cy="7761"/>
          </a:xfrm>
        </p:grpSpPr>
        <p:grpSp>
          <p:nvGrpSpPr>
            <p:cNvPr id="12297" name="组合 97"/>
            <p:cNvGrpSpPr/>
            <p:nvPr/>
          </p:nvGrpSpPr>
          <p:grpSpPr bwMode="auto">
            <a:xfrm>
              <a:off x="9600" y="2425"/>
              <a:ext cx="9459" cy="913"/>
              <a:chOff x="6586713" y="1535276"/>
              <a:chExt cx="5385081" cy="579161"/>
            </a:xfrm>
          </p:grpSpPr>
          <p:grpSp>
            <p:nvGrpSpPr>
              <p:cNvPr id="12328" name="组合 98"/>
              <p:cNvGrpSpPr/>
              <p:nvPr/>
            </p:nvGrpSpPr>
            <p:grpSpPr bwMode="auto">
              <a:xfrm>
                <a:off x="6586713" y="1535276"/>
                <a:ext cx="5385081" cy="579161"/>
                <a:chOff x="6704477" y="1478718"/>
                <a:chExt cx="5385081" cy="579161"/>
              </a:xfrm>
            </p:grpSpPr>
            <p:sp>
              <p:nvSpPr>
                <p:cNvPr id="102" name="矩形 101"/>
                <p:cNvSpPr/>
                <p:nvPr/>
              </p:nvSpPr>
              <p:spPr>
                <a:xfrm>
                  <a:off x="6704477" y="1479035"/>
                  <a:ext cx="5385081" cy="5788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流程图: 手动输入 102"/>
                <p:cNvSpPr/>
                <p:nvPr/>
              </p:nvSpPr>
              <p:spPr>
                <a:xfrm rot="16200000" flipV="1">
                  <a:off x="7108049" y="1075146"/>
                  <a:ext cx="579120" cy="1386264"/>
                </a:xfrm>
                <a:prstGeom prst="flowChartManualInp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12329" name="文本框 99"/>
              <p:cNvSpPr txBox="1">
                <a:spLocks noChangeArrowheads="1"/>
              </p:cNvSpPr>
              <p:nvPr/>
            </p:nvSpPr>
            <p:spPr bwMode="auto">
              <a:xfrm>
                <a:off x="6941195" y="1624720"/>
                <a:ext cx="304580" cy="3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r>
                  <a:rPr lang="en-US" altLang="zh-CN" sz="2000" b="1">
                    <a:solidFill>
                      <a:srgbClr val="FFFF00"/>
                    </a:solidFill>
                    <a:latin typeface="微软雅黑" panose="020B0503020204020204" charset="-122"/>
                    <a:ea typeface="微软雅黑" panose="020B0503020204020204" charset="-122"/>
                  </a:rPr>
                  <a:t>1</a:t>
                </a:r>
              </a:p>
            </p:txBody>
          </p:sp>
          <p:sp>
            <p:nvSpPr>
              <p:cNvPr id="12330" name="文本框 100"/>
              <p:cNvSpPr txBox="1">
                <a:spLocks noChangeArrowheads="1"/>
              </p:cNvSpPr>
              <p:nvPr/>
            </p:nvSpPr>
            <p:spPr bwMode="auto">
              <a:xfrm>
                <a:off x="8054081" y="1652961"/>
                <a:ext cx="3853074" cy="36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r>
                  <a:rPr lang="zh-CN" altLang="en-US" b="1" dirty="0">
                    <a:solidFill>
                      <a:srgbClr val="FF0000"/>
                    </a:solidFill>
                    <a:latin typeface="微软雅黑" panose="020B0503020204020204" charset="-122"/>
                    <a:ea typeface="微软雅黑" panose="020B0503020204020204" charset="-122"/>
                  </a:rPr>
                  <a:t>中国建筑旗下最优异最稳健的核心子企业</a:t>
                </a:r>
              </a:p>
            </p:txBody>
          </p:sp>
        </p:grpSp>
        <p:grpSp>
          <p:nvGrpSpPr>
            <p:cNvPr id="12298" name="组合 133"/>
            <p:cNvGrpSpPr/>
            <p:nvPr/>
          </p:nvGrpSpPr>
          <p:grpSpPr bwMode="auto">
            <a:xfrm>
              <a:off x="9600" y="3640"/>
              <a:ext cx="9459" cy="925"/>
              <a:chOff x="6586714" y="1535593"/>
              <a:chExt cx="5385684" cy="587053"/>
            </a:xfrm>
          </p:grpSpPr>
          <p:grpSp>
            <p:nvGrpSpPr>
              <p:cNvPr id="12323" name="组合 134"/>
              <p:cNvGrpSpPr/>
              <p:nvPr/>
            </p:nvGrpSpPr>
            <p:grpSpPr bwMode="auto">
              <a:xfrm>
                <a:off x="6586714" y="1535593"/>
                <a:ext cx="5385684" cy="587053"/>
                <a:chOff x="6704478" y="1479035"/>
                <a:chExt cx="5385684" cy="587053"/>
              </a:xfrm>
            </p:grpSpPr>
            <p:sp>
              <p:nvSpPr>
                <p:cNvPr id="138" name="矩形 137"/>
                <p:cNvSpPr/>
                <p:nvPr/>
              </p:nvSpPr>
              <p:spPr>
                <a:xfrm>
                  <a:off x="6704478" y="1479035"/>
                  <a:ext cx="5385684" cy="5788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9" name="流程图: 手动输入 138"/>
                <p:cNvSpPr/>
                <p:nvPr/>
              </p:nvSpPr>
              <p:spPr>
                <a:xfrm rot="16200000" flipV="1">
                  <a:off x="7108842" y="1082605"/>
                  <a:ext cx="579119" cy="1387847"/>
                </a:xfrm>
                <a:prstGeom prst="flowChartManualIn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12324" name="文本框 135"/>
              <p:cNvSpPr txBox="1">
                <a:spLocks noChangeArrowheads="1"/>
              </p:cNvSpPr>
              <p:nvPr/>
            </p:nvSpPr>
            <p:spPr bwMode="auto">
              <a:xfrm>
                <a:off x="6611988" y="1624720"/>
                <a:ext cx="983877" cy="36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r>
                  <a:rPr lang="zh-CN" altLang="en-US" b="1">
                    <a:solidFill>
                      <a:schemeClr val="bg1"/>
                    </a:solidFill>
                    <a:latin typeface="微软雅黑" panose="020B0503020204020204" charset="-122"/>
                    <a:ea typeface="微软雅黑" panose="020B0503020204020204" charset="-122"/>
                  </a:rPr>
                  <a:t>市场能力</a:t>
                </a:r>
              </a:p>
            </p:txBody>
          </p:sp>
          <p:sp>
            <p:nvSpPr>
              <p:cNvPr id="12325" name="文本框 136"/>
              <p:cNvSpPr txBox="1">
                <a:spLocks noChangeArrowheads="1"/>
              </p:cNvSpPr>
              <p:nvPr/>
            </p:nvSpPr>
            <p:spPr bwMode="auto">
              <a:xfrm>
                <a:off x="8054691" y="1655498"/>
                <a:ext cx="2387944" cy="36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pPr algn="l"/>
                <a:r>
                  <a:rPr lang="zh-CN" altLang="en-US" b="1" dirty="0">
                    <a:latin typeface="微软雅黑" panose="020B0503020204020204" charset="-122"/>
                    <a:ea typeface="微软雅黑" panose="020B0503020204020204" charset="-122"/>
                    <a:sym typeface="+mn-ea"/>
                  </a:rPr>
                  <a:t>年新签合约额</a:t>
                </a:r>
                <a:r>
                  <a:rPr lang="zh-CN" b="1" dirty="0">
                    <a:solidFill>
                      <a:srgbClr val="C00000"/>
                    </a:solidFill>
                    <a:latin typeface="微软雅黑" panose="020B0503020204020204" charset="-122"/>
                    <a:ea typeface="微软雅黑" panose="020B0503020204020204" charset="-122"/>
                    <a:sym typeface="+mn-ea"/>
                  </a:rPr>
                  <a:t>超</a:t>
                </a:r>
                <a:r>
                  <a:rPr lang="en-US" altLang="zh-CN" b="1" dirty="0">
                    <a:solidFill>
                      <a:srgbClr val="C00000"/>
                    </a:solidFill>
                    <a:latin typeface="微软雅黑" panose="020B0503020204020204" charset="-122"/>
                    <a:ea typeface="微软雅黑" panose="020B0503020204020204" charset="-122"/>
                    <a:sym typeface="+mn-ea"/>
                  </a:rPr>
                  <a:t>6</a:t>
                </a:r>
                <a:r>
                  <a:rPr lang="en-US" b="1" dirty="0">
                    <a:solidFill>
                      <a:srgbClr val="C00000"/>
                    </a:solidFill>
                    <a:latin typeface="微软雅黑" panose="020B0503020204020204" charset="-122"/>
                    <a:ea typeface="微软雅黑" panose="020B0503020204020204" charset="-122"/>
                    <a:sym typeface="+mn-ea"/>
                  </a:rPr>
                  <a:t>00</a:t>
                </a:r>
                <a:r>
                  <a:rPr lang="zh-CN" altLang="en-US" b="1" dirty="0">
                    <a:solidFill>
                      <a:srgbClr val="C00000"/>
                    </a:solidFill>
                    <a:latin typeface="微软雅黑" panose="020B0503020204020204" charset="-122"/>
                    <a:ea typeface="微软雅黑" panose="020B0503020204020204" charset="-122"/>
                    <a:sym typeface="+mn-ea"/>
                  </a:rPr>
                  <a:t>亿元</a:t>
                </a:r>
              </a:p>
            </p:txBody>
          </p:sp>
        </p:grpSp>
        <p:grpSp>
          <p:nvGrpSpPr>
            <p:cNvPr id="12299" name="组合 139"/>
            <p:cNvGrpSpPr/>
            <p:nvPr/>
          </p:nvGrpSpPr>
          <p:grpSpPr bwMode="auto">
            <a:xfrm>
              <a:off x="9600" y="4883"/>
              <a:ext cx="9459" cy="925"/>
              <a:chOff x="6586714" y="1535593"/>
              <a:chExt cx="5385684" cy="587053"/>
            </a:xfrm>
          </p:grpSpPr>
          <p:grpSp>
            <p:nvGrpSpPr>
              <p:cNvPr id="12318" name="组合 140"/>
              <p:cNvGrpSpPr/>
              <p:nvPr/>
            </p:nvGrpSpPr>
            <p:grpSpPr bwMode="auto">
              <a:xfrm>
                <a:off x="6586714" y="1535593"/>
                <a:ext cx="5385684" cy="587053"/>
                <a:chOff x="6704478" y="1479035"/>
                <a:chExt cx="5385684" cy="587053"/>
              </a:xfrm>
            </p:grpSpPr>
            <p:sp>
              <p:nvSpPr>
                <p:cNvPr id="144" name="矩形 143"/>
                <p:cNvSpPr/>
                <p:nvPr/>
              </p:nvSpPr>
              <p:spPr>
                <a:xfrm>
                  <a:off x="6704478" y="1479035"/>
                  <a:ext cx="5385684" cy="5788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5" name="流程图: 手动输入 144"/>
                <p:cNvSpPr/>
                <p:nvPr/>
              </p:nvSpPr>
              <p:spPr>
                <a:xfrm rot="16200000" flipV="1">
                  <a:off x="7108842" y="1082604"/>
                  <a:ext cx="579120" cy="1387847"/>
                </a:xfrm>
                <a:prstGeom prst="flowChartManualIn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12319" name="文本框 141"/>
              <p:cNvSpPr txBox="1">
                <a:spLocks noChangeArrowheads="1"/>
              </p:cNvSpPr>
              <p:nvPr/>
            </p:nvSpPr>
            <p:spPr bwMode="auto">
              <a:xfrm>
                <a:off x="6611988" y="1624720"/>
                <a:ext cx="983877" cy="36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r>
                  <a:rPr lang="zh-CN" altLang="en-US" b="1">
                    <a:solidFill>
                      <a:schemeClr val="bg1"/>
                    </a:solidFill>
                    <a:latin typeface="微软雅黑" panose="020B0503020204020204" charset="-122"/>
                    <a:ea typeface="微软雅黑" panose="020B0503020204020204" charset="-122"/>
                  </a:rPr>
                  <a:t>经营规模</a:t>
                </a:r>
              </a:p>
            </p:txBody>
          </p:sp>
          <p:sp>
            <p:nvSpPr>
              <p:cNvPr id="12320" name="文本框 142"/>
              <p:cNvSpPr txBox="1">
                <a:spLocks noChangeArrowheads="1"/>
              </p:cNvSpPr>
              <p:nvPr/>
            </p:nvSpPr>
            <p:spPr bwMode="auto">
              <a:xfrm>
                <a:off x="8054691" y="1655498"/>
                <a:ext cx="2387944" cy="36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pPr algn="l"/>
                <a:r>
                  <a:rPr lang="zh-CN" altLang="en-US" b="1" dirty="0">
                    <a:latin typeface="微软雅黑" panose="020B0503020204020204" charset="-122"/>
                    <a:ea typeface="微软雅黑" panose="020B0503020204020204" charset="-122"/>
                    <a:sym typeface="+mn-ea"/>
                  </a:rPr>
                  <a:t>年营业收入</a:t>
                </a:r>
                <a:r>
                  <a:rPr lang="zh-CN" altLang="en-US" b="1" dirty="0">
                    <a:solidFill>
                      <a:srgbClr val="C00000"/>
                    </a:solidFill>
                    <a:latin typeface="微软雅黑" panose="020B0503020204020204" charset="-122"/>
                    <a:ea typeface="微软雅黑" panose="020B0503020204020204" charset="-122"/>
                    <a:sym typeface="+mn-ea"/>
                  </a:rPr>
                  <a:t>超过</a:t>
                </a:r>
                <a:r>
                  <a:rPr lang="en-US" altLang="zh-CN" b="1" dirty="0">
                    <a:solidFill>
                      <a:srgbClr val="C00000"/>
                    </a:solidFill>
                    <a:latin typeface="微软雅黑" panose="020B0503020204020204" charset="-122"/>
                    <a:ea typeface="微软雅黑" panose="020B0503020204020204" charset="-122"/>
                    <a:sym typeface="+mn-ea"/>
                  </a:rPr>
                  <a:t>300</a:t>
                </a:r>
                <a:r>
                  <a:rPr lang="zh-CN" altLang="en-US" b="1" dirty="0">
                    <a:solidFill>
                      <a:srgbClr val="C00000"/>
                    </a:solidFill>
                    <a:latin typeface="微软雅黑" panose="020B0503020204020204" charset="-122"/>
                    <a:ea typeface="微软雅黑" panose="020B0503020204020204" charset="-122"/>
                    <a:sym typeface="+mn-ea"/>
                  </a:rPr>
                  <a:t>亿元</a:t>
                </a:r>
              </a:p>
            </p:txBody>
          </p:sp>
        </p:grpSp>
        <p:grpSp>
          <p:nvGrpSpPr>
            <p:cNvPr id="12300" name="组合 145"/>
            <p:cNvGrpSpPr/>
            <p:nvPr/>
          </p:nvGrpSpPr>
          <p:grpSpPr bwMode="auto">
            <a:xfrm>
              <a:off x="9600" y="6065"/>
              <a:ext cx="9466" cy="1016"/>
              <a:chOff x="6586714" y="1505467"/>
              <a:chExt cx="5389670" cy="644791"/>
            </a:xfrm>
          </p:grpSpPr>
          <p:grpSp>
            <p:nvGrpSpPr>
              <p:cNvPr id="12313" name="组合 146"/>
              <p:cNvGrpSpPr/>
              <p:nvPr/>
            </p:nvGrpSpPr>
            <p:grpSpPr bwMode="auto">
              <a:xfrm>
                <a:off x="6586714" y="1535593"/>
                <a:ext cx="5389670" cy="587053"/>
                <a:chOff x="6704478" y="1479035"/>
                <a:chExt cx="5389670" cy="587053"/>
              </a:xfrm>
            </p:grpSpPr>
            <p:sp>
              <p:nvSpPr>
                <p:cNvPr id="150" name="矩形 149"/>
                <p:cNvSpPr/>
                <p:nvPr/>
              </p:nvSpPr>
              <p:spPr>
                <a:xfrm>
                  <a:off x="6704478" y="1479035"/>
                  <a:ext cx="5389670" cy="5788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1" name="流程图: 手动输入 150"/>
                <p:cNvSpPr/>
                <p:nvPr/>
              </p:nvSpPr>
              <p:spPr>
                <a:xfrm rot="16200000" flipV="1">
                  <a:off x="7108842" y="1082604"/>
                  <a:ext cx="579120" cy="1387847"/>
                </a:xfrm>
                <a:prstGeom prst="flowChartManualIn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12314" name="文本框 147"/>
              <p:cNvSpPr txBox="1">
                <a:spLocks noChangeArrowheads="1"/>
              </p:cNvSpPr>
              <p:nvPr/>
            </p:nvSpPr>
            <p:spPr bwMode="auto">
              <a:xfrm>
                <a:off x="6611988" y="1624720"/>
                <a:ext cx="983877" cy="36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r>
                  <a:rPr lang="zh-CN" altLang="en-US" b="1">
                    <a:solidFill>
                      <a:schemeClr val="bg1"/>
                    </a:solidFill>
                    <a:latin typeface="微软雅黑" panose="020B0503020204020204" charset="-122"/>
                    <a:ea typeface="微软雅黑" panose="020B0503020204020204" charset="-122"/>
                  </a:rPr>
                  <a:t>财务状况</a:t>
                </a:r>
              </a:p>
            </p:txBody>
          </p:sp>
          <p:sp>
            <p:nvSpPr>
              <p:cNvPr id="12315" name="文本框 148"/>
              <p:cNvSpPr txBox="1">
                <a:spLocks noChangeArrowheads="1"/>
              </p:cNvSpPr>
              <p:nvPr/>
            </p:nvSpPr>
            <p:spPr bwMode="auto">
              <a:xfrm>
                <a:off x="8054412" y="1505467"/>
                <a:ext cx="3339363" cy="64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pPr algn="ctr" eaLnBrk="0" hangingPunct="0"/>
                <a:r>
                  <a:rPr lang="zh-CN" altLang="en-US" b="1" dirty="0">
                    <a:latin typeface="微软雅黑" panose="020B0503020204020204" charset="-122"/>
                    <a:ea typeface="微软雅黑" panose="020B0503020204020204" charset="-122"/>
                    <a:sym typeface="+mn-ea"/>
                  </a:rPr>
                  <a:t>注册资金</a:t>
                </a:r>
                <a:r>
                  <a:rPr lang="en-US" altLang="zh-CN" b="1" dirty="0">
                    <a:solidFill>
                      <a:srgbClr val="C00000"/>
                    </a:solidFill>
                    <a:latin typeface="微软雅黑" panose="020B0503020204020204" charset="-122"/>
                    <a:ea typeface="微软雅黑" panose="020B0503020204020204" charset="-122"/>
                    <a:sym typeface="+mn-ea"/>
                  </a:rPr>
                  <a:t>13</a:t>
                </a:r>
                <a:r>
                  <a:rPr lang="zh-CN" altLang="en-US" b="1" dirty="0">
                    <a:solidFill>
                      <a:srgbClr val="C00000"/>
                    </a:solidFill>
                    <a:latin typeface="微软雅黑" panose="020B0503020204020204" charset="-122"/>
                    <a:ea typeface="微软雅黑" panose="020B0503020204020204" charset="-122"/>
                    <a:sym typeface="+mn-ea"/>
                  </a:rPr>
                  <a:t>亿元</a:t>
                </a:r>
                <a:r>
                  <a:rPr lang="zh-CN" altLang="en-US" b="1" dirty="0">
                    <a:latin typeface="微软雅黑" panose="020B0503020204020204" charset="-122"/>
                    <a:ea typeface="微软雅黑" panose="020B0503020204020204" charset="-122"/>
                    <a:sym typeface="+mn-ea"/>
                  </a:rPr>
                  <a:t>，资信等级</a:t>
                </a:r>
                <a:r>
                  <a:rPr lang="zh-CN" altLang="en-US" b="1" dirty="0">
                    <a:solidFill>
                      <a:srgbClr val="C00000"/>
                    </a:solidFill>
                    <a:latin typeface="微软雅黑" panose="020B0503020204020204" charset="-122"/>
                    <a:ea typeface="微软雅黑" panose="020B0503020204020204" charset="-122"/>
                    <a:sym typeface="+mn-ea"/>
                  </a:rPr>
                  <a:t>AAA级</a:t>
                </a:r>
                <a:endParaRPr lang="zh-CN" altLang="en-US" b="1" dirty="0">
                  <a:latin typeface="微软雅黑" panose="020B0503020204020204" charset="-122"/>
                  <a:ea typeface="微软雅黑" panose="020B0503020204020204" charset="-122"/>
                  <a:sym typeface="+mn-ea"/>
                </a:endParaRPr>
              </a:p>
              <a:p>
                <a:pPr algn="l" eaLnBrk="0" hangingPunct="0"/>
                <a:r>
                  <a:rPr lang="zh-CN" altLang="en-US" b="1" dirty="0">
                    <a:latin typeface="微软雅黑" panose="020B0503020204020204" charset="-122"/>
                    <a:ea typeface="微软雅黑" panose="020B0503020204020204" charset="-122"/>
                    <a:sym typeface="+mn-ea"/>
                  </a:rPr>
                  <a:t>银行授信总额</a:t>
                </a:r>
                <a:r>
                  <a:rPr lang="en-US" altLang="zh-CN" b="1" dirty="0">
                    <a:solidFill>
                      <a:srgbClr val="C00000"/>
                    </a:solidFill>
                    <a:latin typeface="微软雅黑" panose="020B0503020204020204" charset="-122"/>
                    <a:ea typeface="微软雅黑" panose="020B0503020204020204" charset="-122"/>
                    <a:sym typeface="+mn-ea"/>
                  </a:rPr>
                  <a:t>200</a:t>
                </a:r>
                <a:r>
                  <a:rPr lang="zh-CN" altLang="en-US" b="1" dirty="0">
                    <a:solidFill>
                      <a:srgbClr val="C00000"/>
                    </a:solidFill>
                    <a:latin typeface="微软雅黑" panose="020B0503020204020204" charset="-122"/>
                    <a:ea typeface="微软雅黑" panose="020B0503020204020204" charset="-122"/>
                    <a:sym typeface="+mn-ea"/>
                  </a:rPr>
                  <a:t>亿元以上</a:t>
                </a:r>
              </a:p>
            </p:txBody>
          </p:sp>
        </p:grpSp>
        <p:grpSp>
          <p:nvGrpSpPr>
            <p:cNvPr id="12301" name="组合 151"/>
            <p:cNvGrpSpPr/>
            <p:nvPr/>
          </p:nvGrpSpPr>
          <p:grpSpPr bwMode="auto">
            <a:xfrm>
              <a:off x="9600" y="7340"/>
              <a:ext cx="9468" cy="925"/>
              <a:chOff x="6586714" y="1535593"/>
              <a:chExt cx="5390809" cy="587053"/>
            </a:xfrm>
          </p:grpSpPr>
          <p:grpSp>
            <p:nvGrpSpPr>
              <p:cNvPr id="12308" name="组合 152"/>
              <p:cNvGrpSpPr/>
              <p:nvPr/>
            </p:nvGrpSpPr>
            <p:grpSpPr bwMode="auto">
              <a:xfrm>
                <a:off x="6586714" y="1535593"/>
                <a:ext cx="5390809" cy="587053"/>
                <a:chOff x="6704478" y="1479035"/>
                <a:chExt cx="5390809" cy="587053"/>
              </a:xfrm>
            </p:grpSpPr>
            <p:sp>
              <p:nvSpPr>
                <p:cNvPr id="156" name="矩形 155"/>
                <p:cNvSpPr/>
                <p:nvPr/>
              </p:nvSpPr>
              <p:spPr>
                <a:xfrm>
                  <a:off x="6704478" y="1479035"/>
                  <a:ext cx="5390809" cy="5788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7" name="流程图: 手动输入 156"/>
                <p:cNvSpPr/>
                <p:nvPr/>
              </p:nvSpPr>
              <p:spPr>
                <a:xfrm rot="16200000" flipV="1">
                  <a:off x="7108842" y="1082605"/>
                  <a:ext cx="579119" cy="1387847"/>
                </a:xfrm>
                <a:prstGeom prst="flowChartManualIn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12309" name="文本框 153"/>
              <p:cNvSpPr txBox="1">
                <a:spLocks noChangeArrowheads="1"/>
              </p:cNvSpPr>
              <p:nvPr/>
            </p:nvSpPr>
            <p:spPr bwMode="auto">
              <a:xfrm>
                <a:off x="6611988" y="1624720"/>
                <a:ext cx="983877" cy="36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r>
                  <a:rPr lang="zh-CN" altLang="en-US" b="1">
                    <a:solidFill>
                      <a:schemeClr val="bg1"/>
                    </a:solidFill>
                    <a:latin typeface="微软雅黑" panose="020B0503020204020204" charset="-122"/>
                    <a:ea typeface="微软雅黑" panose="020B0503020204020204" charset="-122"/>
                  </a:rPr>
                  <a:t>企业目标</a:t>
                </a:r>
              </a:p>
            </p:txBody>
          </p:sp>
          <p:sp>
            <p:nvSpPr>
              <p:cNvPr id="12310" name="文本框 154"/>
              <p:cNvSpPr txBox="1">
                <a:spLocks noChangeArrowheads="1"/>
              </p:cNvSpPr>
              <p:nvPr/>
            </p:nvSpPr>
            <p:spPr bwMode="auto">
              <a:xfrm>
                <a:off x="8054691" y="1655498"/>
                <a:ext cx="3914429" cy="36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pPr algn="l"/>
                <a:r>
                  <a:rPr lang="zh-CN" altLang="en-US" b="1" dirty="0">
                    <a:latin typeface="微软雅黑" panose="020B0503020204020204" charset="-122"/>
                    <a:ea typeface="微软雅黑" panose="020B0503020204020204" charset="-122"/>
                    <a:sym typeface="+mn-ea"/>
                  </a:rPr>
                  <a:t>工程总承包第一品牌 高质量发展行业典范</a:t>
                </a:r>
                <a:endParaRPr lang="zh-CN" altLang="en-US" b="1" dirty="0">
                  <a:latin typeface="微软雅黑" panose="020B0503020204020204" charset="-122"/>
                  <a:ea typeface="微软雅黑" panose="020B0503020204020204" charset="-122"/>
                </a:endParaRPr>
              </a:p>
            </p:txBody>
          </p:sp>
        </p:grpSp>
        <p:grpSp>
          <p:nvGrpSpPr>
            <p:cNvPr id="12302" name="组合 157"/>
            <p:cNvGrpSpPr/>
            <p:nvPr/>
          </p:nvGrpSpPr>
          <p:grpSpPr bwMode="auto">
            <a:xfrm>
              <a:off x="9600" y="8558"/>
              <a:ext cx="9453" cy="1628"/>
              <a:chOff x="6586714" y="1535593"/>
              <a:chExt cx="5382268" cy="1033286"/>
            </a:xfrm>
          </p:grpSpPr>
          <p:grpSp>
            <p:nvGrpSpPr>
              <p:cNvPr id="12303" name="组合 158"/>
              <p:cNvGrpSpPr/>
              <p:nvPr/>
            </p:nvGrpSpPr>
            <p:grpSpPr bwMode="auto">
              <a:xfrm>
                <a:off x="6586714" y="1535593"/>
                <a:ext cx="5382268" cy="1033286"/>
                <a:chOff x="6704478" y="1479035"/>
                <a:chExt cx="5382268" cy="1033286"/>
              </a:xfrm>
            </p:grpSpPr>
            <p:sp>
              <p:nvSpPr>
                <p:cNvPr id="162" name="矩形 161"/>
                <p:cNvSpPr/>
                <p:nvPr/>
              </p:nvSpPr>
              <p:spPr>
                <a:xfrm>
                  <a:off x="6704478" y="1479035"/>
                  <a:ext cx="5382268" cy="1033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3" name="流程图: 手动输入 162"/>
                <p:cNvSpPr/>
                <p:nvPr/>
              </p:nvSpPr>
              <p:spPr>
                <a:xfrm rot="16200000" flipV="1">
                  <a:off x="7108842" y="1082604"/>
                  <a:ext cx="579120" cy="1387847"/>
                </a:xfrm>
                <a:prstGeom prst="flowChartManualIn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12304" name="文本框 159"/>
              <p:cNvSpPr txBox="1">
                <a:spLocks noChangeArrowheads="1"/>
              </p:cNvSpPr>
              <p:nvPr/>
            </p:nvSpPr>
            <p:spPr bwMode="auto">
              <a:xfrm>
                <a:off x="6611988" y="1624720"/>
                <a:ext cx="983877" cy="36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r>
                  <a:rPr lang="zh-CN" altLang="en-US" b="1" dirty="0">
                    <a:solidFill>
                      <a:schemeClr val="bg1"/>
                    </a:solidFill>
                    <a:latin typeface="微软雅黑" panose="020B0503020204020204" charset="-122"/>
                    <a:ea typeface="微软雅黑" panose="020B0503020204020204" charset="-122"/>
                  </a:rPr>
                  <a:t>服务能力</a:t>
                </a:r>
              </a:p>
            </p:txBody>
          </p:sp>
          <p:sp>
            <p:nvSpPr>
              <p:cNvPr id="12305" name="文本框 160"/>
              <p:cNvSpPr txBox="1">
                <a:spLocks noChangeArrowheads="1"/>
              </p:cNvSpPr>
              <p:nvPr/>
            </p:nvSpPr>
            <p:spPr bwMode="auto">
              <a:xfrm>
                <a:off x="8054691" y="1581239"/>
                <a:ext cx="3374664" cy="92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defRPr>
                </a:lvl9pPr>
              </a:lstStyle>
              <a:p>
                <a:pPr algn="l"/>
                <a:r>
                  <a:rPr lang="zh-CN" altLang="en-US" b="1" dirty="0">
                    <a:latin typeface="微软雅黑" panose="020B0503020204020204" charset="-122"/>
                    <a:ea typeface="微软雅黑" panose="020B0503020204020204" charset="-122"/>
                  </a:rPr>
                  <a:t>全产业链建筑产品综合服务：</a:t>
                </a:r>
              </a:p>
              <a:p>
                <a:pPr algn="l"/>
                <a:r>
                  <a:rPr lang="zh-CN" altLang="en-US" b="1" dirty="0">
                    <a:latin typeface="微软雅黑" panose="020B0503020204020204" charset="-122"/>
                    <a:ea typeface="微软雅黑" panose="020B0503020204020204" charset="-122"/>
                  </a:rPr>
                  <a:t>施工总承包+工程总承包（EPC）、</a:t>
                </a:r>
              </a:p>
              <a:p>
                <a:pPr algn="l"/>
                <a:r>
                  <a:rPr lang="zh-CN" altLang="en-US" b="1" dirty="0">
                    <a:latin typeface="微软雅黑" panose="020B0503020204020204" charset="-122"/>
                    <a:ea typeface="微软雅黑" panose="020B0503020204020204" charset="-122"/>
                  </a:rPr>
                  <a:t>投资运营、基础设施、创新业务</a:t>
                </a:r>
              </a:p>
            </p:txBody>
          </p:sp>
        </p:grpSp>
      </p:grpSp>
      <p:grpSp>
        <p:nvGrpSpPr>
          <p:cNvPr id="6" name="组合 5"/>
          <p:cNvGrpSpPr/>
          <p:nvPr/>
        </p:nvGrpSpPr>
        <p:grpSpPr>
          <a:xfrm>
            <a:off x="732790" y="1414780"/>
            <a:ext cx="4658995" cy="4408170"/>
            <a:chOff x="425" y="1788"/>
            <a:chExt cx="8942" cy="8512"/>
          </a:xfrm>
        </p:grpSpPr>
        <p:pic>
          <p:nvPicPr>
            <p:cNvPr id="12293" name="图片 47"/>
            <p:cNvPicPr>
              <a:picLocks noChangeAspect="1" noChangeArrowheads="1"/>
            </p:cNvPicPr>
            <p:nvPr/>
          </p:nvPicPr>
          <p:blipFill>
            <a:blip r:embed="rId3"/>
            <a:srcRect/>
            <a:stretch>
              <a:fillRect/>
            </a:stretch>
          </p:blipFill>
          <p:spPr bwMode="auto">
            <a:xfrm>
              <a:off x="1253" y="5588"/>
              <a:ext cx="7554" cy="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直接箭头连接符 50"/>
            <p:cNvCxnSpPr/>
            <p:nvPr/>
          </p:nvCxnSpPr>
          <p:spPr>
            <a:xfrm>
              <a:off x="4995" y="2720"/>
              <a:ext cx="0" cy="4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p:nvPr/>
          </p:nvCxnSpPr>
          <p:spPr>
            <a:xfrm>
              <a:off x="4995" y="4098"/>
              <a:ext cx="15" cy="4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257" y="1788"/>
              <a:ext cx="5135" cy="972"/>
            </a:xfrm>
            <a:prstGeom prst="rect">
              <a:avLst/>
            </a:prstGeom>
          </p:spPr>
        </p:pic>
        <p:pic>
          <p:nvPicPr>
            <p:cNvPr id="5" name="图片 4" descr="b56deb7864b3cad5e17e5b1bb68943c"/>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 y="4488"/>
              <a:ext cx="8943" cy="940"/>
            </a:xfrm>
            <a:prstGeom prst="rect">
              <a:avLst/>
            </a:prstGeom>
          </p:spPr>
        </p:pic>
        <p:pic>
          <p:nvPicPr>
            <p:cNvPr id="4" name="图片 3" descr="4-中建一局集团-中英文-A式组合蓝标蓝字"/>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04" y="3177"/>
              <a:ext cx="4942" cy="996"/>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4700" y="837565"/>
            <a:ext cx="1987550" cy="2649855"/>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24530" y="833755"/>
            <a:ext cx="1990725" cy="2653665"/>
          </a:xfrm>
          <a:prstGeom prst="rect">
            <a:avLst/>
          </a:prstGeom>
        </p:spPr>
      </p:pic>
      <p:pic>
        <p:nvPicPr>
          <p:cNvPr id="20" name="图片 19"/>
          <p:cNvPicPr>
            <a:picLocks noChangeAspect="1"/>
          </p:cNvPicPr>
          <p:nvPr/>
        </p:nvPicPr>
        <p:blipFill>
          <a:blip r:embed="rId4"/>
          <a:stretch>
            <a:fillRect/>
          </a:stretch>
        </p:blipFill>
        <p:spPr>
          <a:xfrm>
            <a:off x="774700" y="3622675"/>
            <a:ext cx="1997710" cy="2428875"/>
          </a:xfrm>
          <a:prstGeom prst="rect">
            <a:avLst/>
          </a:prstGeom>
        </p:spPr>
      </p:pic>
      <p:pic>
        <p:nvPicPr>
          <p:cNvPr id="25" name="图片 24"/>
          <p:cNvPicPr>
            <a:picLocks noChangeAspect="1"/>
          </p:cNvPicPr>
          <p:nvPr/>
        </p:nvPicPr>
        <p:blipFill>
          <a:blip r:embed="rId5"/>
          <a:stretch>
            <a:fillRect/>
          </a:stretch>
        </p:blipFill>
        <p:spPr>
          <a:xfrm>
            <a:off x="3224530" y="3622675"/>
            <a:ext cx="2007235" cy="2428875"/>
          </a:xfrm>
          <a:prstGeom prst="rect">
            <a:avLst/>
          </a:prstGeom>
        </p:spPr>
      </p:pic>
      <p:pic>
        <p:nvPicPr>
          <p:cNvPr id="31" name="图片 30"/>
          <p:cNvPicPr>
            <a:picLocks noChangeAspect="1"/>
          </p:cNvPicPr>
          <p:nvPr/>
        </p:nvPicPr>
        <p:blipFill>
          <a:blip r:embed="rId6"/>
          <a:stretch>
            <a:fillRect/>
          </a:stretch>
        </p:blipFill>
        <p:spPr>
          <a:xfrm>
            <a:off x="5677535" y="837565"/>
            <a:ext cx="2146300" cy="2650490"/>
          </a:xfrm>
          <a:prstGeom prst="rect">
            <a:avLst/>
          </a:prstGeom>
        </p:spPr>
      </p:pic>
      <p:pic>
        <p:nvPicPr>
          <p:cNvPr id="36" name="图片 3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83885" y="3622675"/>
            <a:ext cx="2115185" cy="2428875"/>
          </a:xfrm>
          <a:prstGeom prst="rect">
            <a:avLst/>
          </a:prstGeom>
        </p:spPr>
      </p:pic>
      <p:pic>
        <p:nvPicPr>
          <p:cNvPr id="44" name="图片 4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86115" y="833755"/>
            <a:ext cx="3588385" cy="2669540"/>
          </a:xfrm>
          <a:prstGeom prst="rect">
            <a:avLst/>
          </a:prstGeom>
        </p:spPr>
      </p:pic>
      <p:pic>
        <p:nvPicPr>
          <p:cNvPr id="47" name="图片 46"/>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8288655" y="3622675"/>
            <a:ext cx="3561715" cy="2429510"/>
          </a:xfrm>
          <a:prstGeom prst="rect">
            <a:avLst/>
          </a:prstGeom>
        </p:spPr>
      </p:pic>
      <p:sp>
        <p:nvSpPr>
          <p:cNvPr id="48" name="文本框 47"/>
          <p:cNvSpPr txBox="1"/>
          <p:nvPr/>
        </p:nvSpPr>
        <p:spPr>
          <a:xfrm>
            <a:off x="4692650" y="6229350"/>
            <a:ext cx="4097655" cy="368300"/>
          </a:xfrm>
          <a:prstGeom prst="rect">
            <a:avLst/>
          </a:prstGeom>
          <a:noFill/>
        </p:spPr>
        <p:txBody>
          <a:bodyPr wrap="square" rtlCol="0">
            <a:spAutoFit/>
          </a:bodyPr>
          <a:lstStyle/>
          <a:p>
            <a:r>
              <a:rPr lang="zh-CN" altLang="en-US" sz="1800">
                <a:latin typeface="黑体" panose="02010609060101010101" charset="-122"/>
                <a:ea typeface="黑体" panose="02010609060101010101" charset="-122"/>
              </a:rPr>
              <a:t>安全模拟展示区及教育培训活动</a:t>
            </a:r>
          </a:p>
        </p:txBody>
      </p:sp>
      <p:sp>
        <p:nvSpPr>
          <p:cNvPr id="4" name="文本框 4"/>
          <p:cNvSpPr txBox="1"/>
          <p:nvPr/>
        </p:nvSpPr>
        <p:spPr>
          <a:xfrm>
            <a:off x="1619250" y="287338"/>
            <a:ext cx="2316480" cy="73723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员工教育多样化</a:t>
            </a:r>
          </a:p>
          <a:p>
            <a:pPr algn="l" eaLnBrk="1" hangingPunct="1"/>
            <a:endParaRPr lang="zh-CN" altLang="en-US" b="1" dirty="0">
              <a:latin typeface="微软雅黑" panose="020B0503020204020204" charset="-122"/>
              <a:ea typeface="微软雅黑" panose="020B0503020204020204" charset="-122"/>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08025" y="1021715"/>
            <a:ext cx="10617285" cy="553085"/>
          </a:xfrm>
          <a:prstGeom prst="rect">
            <a:avLst/>
          </a:prstGeom>
          <a:noFill/>
        </p:spPr>
        <p:txBody>
          <a:bodyPr wrap="square" rtlCol="0" anchor="t">
            <a:spAutoFit/>
          </a:bodyPr>
          <a:lstStyle/>
          <a:p>
            <a:pPr>
              <a:lnSpc>
                <a:spcPct val="150000"/>
              </a:lnSpc>
            </a:pPr>
            <a:r>
              <a:rPr lang="en-US" altLang="zh-CN" sz="2000" b="1" dirty="0">
                <a:cs typeface="+mn-ea"/>
                <a:sym typeface="+mn-lt"/>
              </a:rPr>
              <a:t>   </a:t>
            </a:r>
            <a:endParaRPr lang="zh-CN" altLang="en-US" sz="1600" b="1" dirty="0">
              <a:cs typeface="+mn-ea"/>
              <a:sym typeface="+mn-lt"/>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02470" y="2462530"/>
            <a:ext cx="2520950" cy="3091815"/>
          </a:xfrm>
          <a:prstGeom prst="rect">
            <a:avLst/>
          </a:prstGeom>
          <a:ln w="19050">
            <a:solidFill>
              <a:schemeClr val="accent1"/>
            </a:solidFill>
          </a:ln>
          <a:effectLst/>
        </p:spPr>
      </p:pic>
      <p:pic>
        <p:nvPicPr>
          <p:cNvPr id="11" name="图片 10"/>
          <p:cNvPicPr>
            <a:picLocks noChangeAspect="1"/>
          </p:cNvPicPr>
          <p:nvPr>
            <p:custDataLst>
              <p:tags r:id="rId1"/>
            </p:custDataLst>
          </p:nvPr>
        </p:nvPicPr>
        <p:blipFill>
          <a:blip r:embed="rId7" cstate="print">
            <a:extLst>
              <a:ext uri="{28A0092B-C50C-407E-A947-70E740481C1C}">
                <a14:useLocalDpi xmlns:a14="http://schemas.microsoft.com/office/drawing/2010/main"/>
              </a:ext>
            </a:extLst>
          </a:blip>
          <a:stretch>
            <a:fillRect/>
          </a:stretch>
        </p:blipFill>
        <p:spPr>
          <a:xfrm>
            <a:off x="90805" y="2440305"/>
            <a:ext cx="2176145" cy="3086100"/>
          </a:xfrm>
          <a:prstGeom prst="rect">
            <a:avLst/>
          </a:prstGeom>
          <a:ln>
            <a:solidFill>
              <a:srgbClr val="00B0F0"/>
            </a:solidFill>
          </a:ln>
        </p:spPr>
      </p:pic>
      <p:pic>
        <p:nvPicPr>
          <p:cNvPr id="12" name="图片 11"/>
          <p:cNvPicPr>
            <a:picLocks noChangeAspect="1"/>
          </p:cNvPicPr>
          <p:nvPr/>
        </p:nvPicPr>
        <p:blipFill>
          <a:blip r:embed="rId8" cstate="print">
            <a:extLst>
              <a:ext uri="{28A0092B-C50C-407E-A947-70E740481C1C}">
                <a14:useLocalDpi xmlns:a14="http://schemas.microsoft.com/office/drawing/2010/main"/>
              </a:ext>
            </a:extLst>
          </a:blip>
          <a:srcRect r="-91"/>
          <a:stretch>
            <a:fillRect/>
          </a:stretch>
        </p:blipFill>
        <p:spPr>
          <a:xfrm>
            <a:off x="4941570" y="2477770"/>
            <a:ext cx="2228215" cy="3076575"/>
          </a:xfrm>
          <a:prstGeom prst="rect">
            <a:avLst/>
          </a:prstGeom>
          <a:ln>
            <a:solidFill>
              <a:srgbClr val="00B0F0"/>
            </a:solidFill>
          </a:ln>
        </p:spPr>
      </p:pic>
      <p:pic>
        <p:nvPicPr>
          <p:cNvPr id="14" name="图片 13"/>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7301865" y="2463800"/>
            <a:ext cx="2098675" cy="3076575"/>
          </a:xfrm>
          <a:prstGeom prst="rect">
            <a:avLst/>
          </a:prstGeom>
          <a:ln>
            <a:solidFill>
              <a:srgbClr val="00B0F0"/>
            </a:solidFill>
          </a:ln>
        </p:spPr>
      </p:pic>
      <p:sp>
        <p:nvSpPr>
          <p:cNvPr id="16" name="矩形 15"/>
          <p:cNvSpPr/>
          <p:nvPr/>
        </p:nvSpPr>
        <p:spPr>
          <a:xfrm>
            <a:off x="90805" y="5517515"/>
            <a:ext cx="2176145" cy="3632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charset="-122"/>
                <a:ea typeface="微软雅黑" panose="020B0503020204020204" charset="-122"/>
              </a:rPr>
              <a:t>安全防护用品管理制度</a:t>
            </a:r>
          </a:p>
        </p:txBody>
      </p:sp>
      <p:sp>
        <p:nvSpPr>
          <p:cNvPr id="25" name="矩形 24"/>
          <p:cNvSpPr/>
          <p:nvPr/>
        </p:nvSpPr>
        <p:spPr>
          <a:xfrm>
            <a:off x="4941570" y="5554345"/>
            <a:ext cx="4458970" cy="3632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charset="-122"/>
                <a:ea typeface="微软雅黑" panose="020B0503020204020204" charset="-122"/>
              </a:rPr>
              <a:t>安全防护用品的验收、发放记录</a:t>
            </a:r>
          </a:p>
        </p:txBody>
      </p:sp>
      <p:sp>
        <p:nvSpPr>
          <p:cNvPr id="27" name="矩形 26"/>
          <p:cNvSpPr/>
          <p:nvPr/>
        </p:nvSpPr>
        <p:spPr>
          <a:xfrm>
            <a:off x="9573895" y="5540375"/>
            <a:ext cx="2567305" cy="3632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charset="-122"/>
                <a:ea typeface="微软雅黑" panose="020B0503020204020204" charset="-122"/>
              </a:rPr>
              <a:t>安全防护用品的配备</a:t>
            </a:r>
          </a:p>
        </p:txBody>
      </p:sp>
      <p:sp>
        <p:nvSpPr>
          <p:cNvPr id="24" name="矩形 23"/>
          <p:cNvSpPr/>
          <p:nvPr>
            <p:custDataLst>
              <p:tags r:id="rId2"/>
            </p:custDataLst>
          </p:nvPr>
        </p:nvSpPr>
        <p:spPr>
          <a:xfrm>
            <a:off x="808355" y="1021715"/>
            <a:ext cx="10575925" cy="922020"/>
          </a:xfrm>
          <a:prstGeom prst="rect">
            <a:avLst/>
          </a:prstGeom>
          <a:ln w="28575">
            <a:solidFill>
              <a:srgbClr val="0096DC"/>
            </a:solidFill>
            <a:prstDash val="sysDash"/>
          </a:ln>
        </p:spPr>
        <p:txBody>
          <a:bodyPr wrap="square">
            <a:spAutoFit/>
          </a:bodyPr>
          <a:lstStyle/>
          <a:p>
            <a:pPr>
              <a:lnSpc>
                <a:spcPct val="150000"/>
              </a:lnSpc>
            </a:pPr>
            <a:r>
              <a:rPr lang="en-US" altLang="zh-CN" dirty="0">
                <a:latin typeface="微软雅黑" panose="020B0503020204020204" charset="-122"/>
                <a:ea typeface="微软雅黑" panose="020B0503020204020204" charset="-122"/>
                <a:cs typeface="微软雅黑" panose="020B0503020204020204" charset="-122"/>
                <a:sym typeface="+mn-lt"/>
              </a:rPr>
              <a:t> </a:t>
            </a:r>
            <a:r>
              <a:rPr lang="zh-CN" altLang="en-US" dirty="0">
                <a:latin typeface="微软雅黑" panose="020B0503020204020204" charset="-122"/>
                <a:ea typeface="微软雅黑" panose="020B0503020204020204" charset="-122"/>
                <a:cs typeface="微软雅黑" panose="020B0503020204020204" charset="-122"/>
                <a:sym typeface="+mn-lt"/>
              </a:rPr>
              <a:t>建立健全劳动防护用品的采购、验收、保管、发放、使用、更换、报废等管理流程。项目为员工、作业人员配备必要的劳动保护用品，并督促作业人员在作业时正确使用。</a:t>
            </a:r>
            <a:endParaRPr kumimoji="1"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custDataLst>
              <p:tags r:id="rId3"/>
            </p:custDataLst>
          </p:nvPr>
        </p:nvPicPr>
        <p:blipFill>
          <a:blip r:embed="rId10" cstate="print">
            <a:extLst>
              <a:ext uri="{28A0092B-C50C-407E-A947-70E740481C1C}">
                <a14:useLocalDpi xmlns:a14="http://schemas.microsoft.com/office/drawing/2010/main"/>
              </a:ext>
            </a:extLst>
          </a:blip>
          <a:stretch>
            <a:fillRect/>
          </a:stretch>
        </p:blipFill>
        <p:spPr>
          <a:xfrm>
            <a:off x="2489835" y="2463165"/>
            <a:ext cx="2319655" cy="3091180"/>
          </a:xfrm>
          <a:prstGeom prst="rect">
            <a:avLst/>
          </a:prstGeom>
          <a:ln w="12700" cmpd="sng">
            <a:solidFill>
              <a:schemeClr val="accent1">
                <a:shade val="50000"/>
              </a:schemeClr>
            </a:solidFill>
            <a:prstDash val="solid"/>
          </a:ln>
        </p:spPr>
      </p:pic>
      <p:sp>
        <p:nvSpPr>
          <p:cNvPr id="3" name="矩形 2"/>
          <p:cNvSpPr/>
          <p:nvPr>
            <p:custDataLst>
              <p:tags r:id="rId4"/>
            </p:custDataLst>
          </p:nvPr>
        </p:nvSpPr>
        <p:spPr>
          <a:xfrm>
            <a:off x="2489835" y="5554345"/>
            <a:ext cx="2320290" cy="3632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charset="-122"/>
                <a:ea typeface="微软雅黑" panose="020B0503020204020204" charset="-122"/>
              </a:rPr>
              <a:t>安全防护用品名录采购</a:t>
            </a:r>
          </a:p>
        </p:txBody>
      </p:sp>
      <p:sp>
        <p:nvSpPr>
          <p:cNvPr id="4" name="文本框 4"/>
          <p:cNvSpPr txBox="1"/>
          <p:nvPr/>
        </p:nvSpPr>
        <p:spPr>
          <a:xfrm>
            <a:off x="1619250" y="287338"/>
            <a:ext cx="2316480" cy="460375"/>
          </a:xfrm>
          <a:prstGeom prst="rect">
            <a:avLst/>
          </a:prstGeom>
          <a:noFill/>
          <a:ln w="9525">
            <a:noFill/>
          </a:ln>
        </p:spPr>
        <p:txBody>
          <a:bodyPr wrap="none">
            <a:spAutoFit/>
          </a:bodyPr>
          <a:lstStyle/>
          <a:p>
            <a:pPr algn="l" eaLnBrk="1" hangingPunct="1"/>
            <a:r>
              <a:rPr lang="zh-CN" altLang="en-US" sz="2400" b="1" dirty="0">
                <a:latin typeface="微软雅黑" panose="020B0503020204020204" charset="-122"/>
                <a:ea typeface="微软雅黑" panose="020B0503020204020204" charset="-122"/>
                <a:sym typeface="+mn-ea"/>
              </a:rPr>
              <a:t>员工教育多样化</a:t>
            </a:r>
            <a:endParaRPr lang="zh-CN" altLang="en-US" b="1" dirty="0">
              <a:latin typeface="微软雅黑" panose="020B0503020204020204" charset="-122"/>
              <a:ea typeface="微软雅黑" panose="020B050302020402020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custDataLst>
              <p:tags r:id="rId1"/>
            </p:custDataLst>
          </p:nvPr>
        </p:nvPicPr>
        <p:blipFill>
          <a:blip r:embed="rId11" cstate="print">
            <a:extLst>
              <a:ext uri="{28A0092B-C50C-407E-A947-70E740481C1C}">
                <a14:useLocalDpi xmlns:a14="http://schemas.microsoft.com/office/drawing/2010/main"/>
              </a:ext>
            </a:extLst>
          </a:blip>
          <a:srcRect/>
          <a:stretch>
            <a:fillRect/>
          </a:stretch>
        </p:blipFill>
        <p:spPr>
          <a:xfrm>
            <a:off x="4628515" y="1138555"/>
            <a:ext cx="2934335" cy="1898650"/>
          </a:xfrm>
          <a:prstGeom prst="rect">
            <a:avLst/>
          </a:prstGeom>
        </p:spPr>
      </p:pic>
      <p:pic>
        <p:nvPicPr>
          <p:cNvPr id="20" name="图片 19"/>
          <p:cNvPicPr>
            <a:picLocks noChangeAspect="1"/>
          </p:cNvPicPr>
          <p:nvPr>
            <p:custDataLst>
              <p:tags r:id="rId2"/>
            </p:custDataLst>
          </p:nvPr>
        </p:nvPicPr>
        <p:blipFill>
          <a:blip r:embed="rId12" cstate="print">
            <a:extLst>
              <a:ext uri="{28A0092B-C50C-407E-A947-70E740481C1C}">
                <a14:useLocalDpi xmlns:a14="http://schemas.microsoft.com/office/drawing/2010/main"/>
              </a:ext>
            </a:extLst>
          </a:blip>
          <a:stretch>
            <a:fillRect/>
          </a:stretch>
        </p:blipFill>
        <p:spPr>
          <a:xfrm>
            <a:off x="1673860" y="1139825"/>
            <a:ext cx="2809240" cy="1897380"/>
          </a:xfrm>
          <a:prstGeom prst="rect">
            <a:avLst/>
          </a:prstGeom>
        </p:spPr>
      </p:pic>
      <p:sp>
        <p:nvSpPr>
          <p:cNvPr id="21" name="文本框 20"/>
          <p:cNvSpPr txBox="1"/>
          <p:nvPr>
            <p:custDataLst>
              <p:tags r:id="rId3"/>
            </p:custDataLst>
          </p:nvPr>
        </p:nvSpPr>
        <p:spPr>
          <a:xfrm>
            <a:off x="2155190" y="3037205"/>
            <a:ext cx="1494155" cy="337185"/>
          </a:xfrm>
          <a:prstGeom prst="rect">
            <a:avLst/>
          </a:prstGeom>
          <a:noFill/>
        </p:spPr>
        <p:txBody>
          <a:bodyPr wrap="square" rtlCol="0">
            <a:spAutoFit/>
          </a:bodyPr>
          <a:lstStyle/>
          <a:p>
            <a:r>
              <a:rPr lang="zh-CN" altLang="en-US" sz="1600"/>
              <a:t>安全之星表彰</a:t>
            </a:r>
          </a:p>
        </p:txBody>
      </p:sp>
      <p:pic>
        <p:nvPicPr>
          <p:cNvPr id="7" name="图片 6"/>
          <p:cNvPicPr>
            <a:picLocks noChangeAspect="1"/>
          </p:cNvPicPr>
          <p:nvPr>
            <p:custDataLst>
              <p:tags r:id="rId4"/>
            </p:custDataLst>
          </p:nvPr>
        </p:nvPicPr>
        <p:blipFill>
          <a:blip r:embed="rId13" cstate="print">
            <a:extLst>
              <a:ext uri="{28A0092B-C50C-407E-A947-70E740481C1C}">
                <a14:useLocalDpi xmlns:a14="http://schemas.microsoft.com/office/drawing/2010/main"/>
              </a:ext>
            </a:extLst>
          </a:blip>
          <a:stretch>
            <a:fillRect/>
          </a:stretch>
        </p:blipFill>
        <p:spPr>
          <a:xfrm>
            <a:off x="7708265" y="1139825"/>
            <a:ext cx="2823845" cy="1896745"/>
          </a:xfrm>
          <a:prstGeom prst="rect">
            <a:avLst/>
          </a:prstGeom>
        </p:spPr>
      </p:pic>
      <p:pic>
        <p:nvPicPr>
          <p:cNvPr id="24" name="图片 7" descr="05ef05bcc31357c391eb3119f801704"/>
          <p:cNvPicPr>
            <a:picLocks noChangeAspect="1"/>
          </p:cNvPicPr>
          <p:nvPr>
            <p:custDataLst>
              <p:tags r:id="rId5"/>
            </p:custDataLst>
          </p:nvPr>
        </p:nvPicPr>
        <p:blipFill>
          <a:blip r:embed="rId14" cstate="print">
            <a:extLst>
              <a:ext uri="{28A0092B-C50C-407E-A947-70E740481C1C}">
                <a14:useLocalDpi xmlns:a14="http://schemas.microsoft.com/office/drawing/2010/main"/>
              </a:ext>
            </a:extLst>
          </a:blip>
          <a:stretch>
            <a:fillRect/>
          </a:stretch>
        </p:blipFill>
        <p:spPr>
          <a:xfrm>
            <a:off x="1668780" y="3608070"/>
            <a:ext cx="2814320" cy="1897380"/>
          </a:xfrm>
          <a:prstGeom prst="rect">
            <a:avLst/>
          </a:prstGeom>
        </p:spPr>
      </p:pic>
      <p:sp>
        <p:nvSpPr>
          <p:cNvPr id="5" name="文本框 4"/>
          <p:cNvSpPr txBox="1"/>
          <p:nvPr>
            <p:custDataLst>
              <p:tags r:id="rId6"/>
            </p:custDataLst>
          </p:nvPr>
        </p:nvSpPr>
        <p:spPr>
          <a:xfrm>
            <a:off x="5143500" y="3036570"/>
            <a:ext cx="2419350" cy="337185"/>
          </a:xfrm>
          <a:prstGeom prst="rect">
            <a:avLst/>
          </a:prstGeom>
          <a:noFill/>
        </p:spPr>
        <p:txBody>
          <a:bodyPr wrap="square" rtlCol="0">
            <a:spAutoFit/>
          </a:bodyPr>
          <a:lstStyle/>
          <a:p>
            <a:r>
              <a:rPr lang="zh-CN" altLang="en-US" sz="1600"/>
              <a:t>安全生产月警示教育</a:t>
            </a:r>
          </a:p>
        </p:txBody>
      </p:sp>
      <p:sp>
        <p:nvSpPr>
          <p:cNvPr id="8" name="文本框 7"/>
          <p:cNvSpPr txBox="1"/>
          <p:nvPr>
            <p:custDataLst>
              <p:tags r:id="rId7"/>
            </p:custDataLst>
          </p:nvPr>
        </p:nvSpPr>
        <p:spPr>
          <a:xfrm>
            <a:off x="8285480" y="3037205"/>
            <a:ext cx="1875155" cy="337185"/>
          </a:xfrm>
          <a:prstGeom prst="rect">
            <a:avLst/>
          </a:prstGeom>
          <a:noFill/>
        </p:spPr>
        <p:txBody>
          <a:bodyPr wrap="square" rtlCol="0">
            <a:spAutoFit/>
          </a:bodyPr>
          <a:lstStyle/>
          <a:p>
            <a:r>
              <a:rPr lang="zh-CN" altLang="en-US" sz="1600"/>
              <a:t>触电事故应急演练</a:t>
            </a:r>
          </a:p>
        </p:txBody>
      </p:sp>
      <p:sp>
        <p:nvSpPr>
          <p:cNvPr id="9" name="文本框 8"/>
          <p:cNvSpPr txBox="1"/>
          <p:nvPr>
            <p:custDataLst>
              <p:tags r:id="rId8"/>
            </p:custDataLst>
          </p:nvPr>
        </p:nvSpPr>
        <p:spPr>
          <a:xfrm>
            <a:off x="2378075" y="5504815"/>
            <a:ext cx="1875155" cy="337185"/>
          </a:xfrm>
          <a:prstGeom prst="rect">
            <a:avLst/>
          </a:prstGeom>
          <a:noFill/>
        </p:spPr>
        <p:txBody>
          <a:bodyPr wrap="square" rtlCol="0">
            <a:spAutoFit/>
          </a:bodyPr>
          <a:lstStyle/>
          <a:p>
            <a:r>
              <a:rPr lang="zh-CN" altLang="en-US" sz="1600"/>
              <a:t>生活区消防演练</a:t>
            </a:r>
          </a:p>
        </p:txBody>
      </p:sp>
      <p:pic>
        <p:nvPicPr>
          <p:cNvPr id="15" name="图片 1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632325" y="3608070"/>
            <a:ext cx="2930525" cy="1896745"/>
          </a:xfrm>
          <a:prstGeom prst="rect">
            <a:avLst/>
          </a:prstGeom>
        </p:spPr>
      </p:pic>
      <p:sp>
        <p:nvSpPr>
          <p:cNvPr id="16" name="文本框 15"/>
          <p:cNvSpPr txBox="1"/>
          <p:nvPr/>
        </p:nvSpPr>
        <p:spPr>
          <a:xfrm>
            <a:off x="5557520" y="5504815"/>
            <a:ext cx="1075690" cy="337185"/>
          </a:xfrm>
          <a:prstGeom prst="rect">
            <a:avLst/>
          </a:prstGeom>
          <a:noFill/>
        </p:spPr>
        <p:txBody>
          <a:bodyPr wrap="square" rtlCol="0">
            <a:spAutoFit/>
          </a:bodyPr>
          <a:lstStyle/>
          <a:p>
            <a:r>
              <a:rPr lang="zh-CN" altLang="en-US" sz="1600"/>
              <a:t>消防培训</a:t>
            </a:r>
          </a:p>
        </p:txBody>
      </p:sp>
      <p:pic>
        <p:nvPicPr>
          <p:cNvPr id="22" name="图片 21"/>
          <p:cNvPicPr>
            <a:picLocks noChangeAspect="1"/>
          </p:cNvPicPr>
          <p:nvPr>
            <p:custDataLst>
              <p:tags r:id="rId9"/>
            </p:custDataLst>
          </p:nvPr>
        </p:nvPicPr>
        <p:blipFill>
          <a:blip r:embed="rId16" cstate="print">
            <a:extLst>
              <a:ext uri="{28A0092B-C50C-407E-A947-70E740481C1C}">
                <a14:useLocalDpi xmlns:a14="http://schemas.microsoft.com/office/drawing/2010/main"/>
              </a:ext>
            </a:extLst>
          </a:blip>
          <a:srcRect/>
          <a:stretch>
            <a:fillRect/>
          </a:stretch>
        </p:blipFill>
        <p:spPr>
          <a:xfrm>
            <a:off x="7712075" y="3608705"/>
            <a:ext cx="2835275" cy="1891030"/>
          </a:xfrm>
          <a:prstGeom prst="rect">
            <a:avLst/>
          </a:prstGeom>
        </p:spPr>
      </p:pic>
      <p:sp>
        <p:nvSpPr>
          <p:cNvPr id="23" name="文本框 22"/>
          <p:cNvSpPr txBox="1"/>
          <p:nvPr/>
        </p:nvSpPr>
        <p:spPr>
          <a:xfrm>
            <a:off x="8605520" y="5499735"/>
            <a:ext cx="1722755" cy="337185"/>
          </a:xfrm>
          <a:prstGeom prst="rect">
            <a:avLst/>
          </a:prstGeom>
          <a:noFill/>
        </p:spPr>
        <p:txBody>
          <a:bodyPr wrap="square" rtlCol="0">
            <a:spAutoFit/>
          </a:bodyPr>
          <a:lstStyle/>
          <a:p>
            <a:r>
              <a:rPr lang="zh-CN" altLang="en-US" sz="1600"/>
              <a:t>防汛应急演练</a:t>
            </a:r>
          </a:p>
        </p:txBody>
      </p:sp>
      <p:sp>
        <p:nvSpPr>
          <p:cNvPr id="9257" name="文本框 4"/>
          <p:cNvSpPr txBox="1"/>
          <p:nvPr/>
        </p:nvSpPr>
        <p:spPr>
          <a:xfrm>
            <a:off x="1619250" y="287655"/>
            <a:ext cx="7157720" cy="737235"/>
          </a:xfrm>
          <a:prstGeom prst="rect">
            <a:avLst/>
          </a:prstGeom>
          <a:noFill/>
          <a:ln w="9525">
            <a:noFill/>
          </a:ln>
        </p:spPr>
        <p:txBody>
          <a:bodyPr wrap="square">
            <a:spAutoFit/>
          </a:bodyPr>
          <a:lstStyle/>
          <a:p>
            <a:pPr algn="l" eaLnBrk="1" hangingPunct="1"/>
            <a:r>
              <a:rPr lang="zh-CN" altLang="en-US" sz="2400" b="1" dirty="0">
                <a:latin typeface="微软雅黑" panose="020B0503020204020204" charset="-122"/>
                <a:ea typeface="微软雅黑" panose="020B0503020204020204" charset="-122"/>
                <a:sym typeface="+mn-ea"/>
              </a:rPr>
              <a:t>员工教育多样化</a:t>
            </a:r>
          </a:p>
          <a:p>
            <a:pPr algn="l" eaLnBrk="1" hangingPunct="1"/>
            <a:endParaRPr kumimoji="1" lang="en-US" altLang="zh-CN" sz="18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文本框 78"/>
          <p:cNvSpPr txBox="1"/>
          <p:nvPr>
            <p:custDataLst>
              <p:tags r:id="rId1"/>
            </p:custDataLst>
          </p:nvPr>
        </p:nvSpPr>
        <p:spPr>
          <a:xfrm>
            <a:off x="945833" y="868998"/>
            <a:ext cx="6094412" cy="368300"/>
          </a:xfrm>
          <a:prstGeom prst="rect">
            <a:avLst/>
          </a:prstGeom>
          <a:noFill/>
          <a:ln w="9525">
            <a:noFill/>
          </a:ln>
        </p:spPr>
        <p:txBody>
          <a:bodyPr>
            <a:spAutoFit/>
          </a:bodyPr>
          <a:lstStyle/>
          <a:p>
            <a:r>
              <a:rPr lang="zh-CN" altLang="en-US" b="1" dirty="0">
                <a:solidFill>
                  <a:srgbClr val="C00000"/>
                </a:solidFill>
                <a:latin typeface="微软雅黑" panose="020B0503020204020204" charset="-122"/>
                <a:ea typeface="微软雅黑" panose="020B0503020204020204" charset="-122"/>
                <a:sym typeface="+mn-ea"/>
              </a:rPr>
              <a:t>规范党支部建设，强化党员教育管理</a:t>
            </a:r>
          </a:p>
        </p:txBody>
      </p:sp>
      <p:pic>
        <p:nvPicPr>
          <p:cNvPr id="25603" name="图片 77"/>
          <p:cNvPicPr>
            <a:picLocks noChangeAspect="1"/>
          </p:cNvPicPr>
          <p:nvPr>
            <p:custDataLst>
              <p:tags r:id="rId2"/>
            </p:custDataLst>
          </p:nvPr>
        </p:nvPicPr>
        <p:blipFill>
          <a:blip r:embed="rId12" cstate="print">
            <a:extLst>
              <a:ext uri="{28A0092B-C50C-407E-A947-70E740481C1C}">
                <a14:useLocalDpi xmlns:a14="http://schemas.microsoft.com/office/drawing/2010/main"/>
              </a:ext>
            </a:extLst>
          </a:blip>
          <a:stretch>
            <a:fillRect/>
          </a:stretch>
        </p:blipFill>
        <p:spPr>
          <a:xfrm>
            <a:off x="393065" y="828993"/>
            <a:ext cx="401638" cy="409575"/>
          </a:xfrm>
          <a:prstGeom prst="rect">
            <a:avLst/>
          </a:prstGeom>
          <a:noFill/>
          <a:ln w="9525">
            <a:noFill/>
          </a:ln>
        </p:spPr>
      </p:pic>
      <p:sp>
        <p:nvSpPr>
          <p:cNvPr id="38" name="文本框 37"/>
          <p:cNvSpPr txBox="1"/>
          <p:nvPr>
            <p:custDataLst>
              <p:tags r:id="rId3"/>
            </p:custDataLst>
          </p:nvPr>
        </p:nvSpPr>
        <p:spPr>
          <a:xfrm>
            <a:off x="630555" y="6143943"/>
            <a:ext cx="3451225" cy="306705"/>
          </a:xfrm>
          <a:prstGeom prst="rect">
            <a:avLst/>
          </a:prstGeom>
          <a:solidFill>
            <a:srgbClr val="FF0000"/>
          </a:solidFill>
          <a:effectLst>
            <a:outerShdw blurRad="152400" dist="317500" dir="5400000" sx="90000" sy="-19000"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a:spAutoFit/>
          </a:bodyPr>
          <a:lstStyle/>
          <a:p>
            <a:pPr marL="0" marR="0" lvl="0" algn="ctr" defTabSz="914400" rtl="0" eaLnBrk="0" fontAlgn="base" latinLnBrk="0" hangingPunct="0">
              <a:lnSpc>
                <a:spcPct val="100000"/>
              </a:lnSpc>
              <a:buClrTx/>
              <a:buSzTx/>
              <a:buFontTx/>
              <a:buNone/>
              <a:defRPr/>
            </a:pPr>
            <a:r>
              <a:rPr lang="zh-CN" altLang="en-US" sz="1400" b="1" noProof="0" dirty="0">
                <a:ln>
                  <a:noFill/>
                </a:ln>
                <a:effectLst/>
                <a:uLnTx/>
                <a:uFillTx/>
                <a:latin typeface="Microsoft YaHei Regular" panose="020B0503020204020204" charset="-122"/>
                <a:ea typeface="Microsoft YaHei Regular" panose="020B0503020204020204" charset="-122"/>
                <a:sym typeface="+mn-ea"/>
              </a:rPr>
              <a:t>二十届三中全会精神学习</a:t>
            </a:r>
            <a:endParaRPr kumimoji="0" lang="zh-CN" altLang="en-US" sz="1400" b="1" i="0" u="none" strike="noStrike" kern="1200" cap="none" spc="0" normalizeH="0" baseline="0" noProof="0" dirty="0">
              <a:ln>
                <a:noFill/>
              </a:ln>
              <a:solidFill>
                <a:schemeClr val="lt1"/>
              </a:solidFill>
              <a:effectLst/>
              <a:uLnTx/>
              <a:uFillTx/>
              <a:latin typeface="Microsoft YaHei Regular" panose="020B0503020204020204" charset="-122"/>
              <a:ea typeface="Microsoft YaHei Regular" panose="020B0503020204020204" charset="-122"/>
              <a:cs typeface="+mn-cs"/>
            </a:endParaRPr>
          </a:p>
        </p:txBody>
      </p:sp>
      <p:sp>
        <p:nvSpPr>
          <p:cNvPr id="11" name="文本框 10"/>
          <p:cNvSpPr txBox="1"/>
          <p:nvPr>
            <p:custDataLst>
              <p:tags r:id="rId4"/>
            </p:custDataLst>
          </p:nvPr>
        </p:nvSpPr>
        <p:spPr>
          <a:xfrm>
            <a:off x="4323715" y="6150928"/>
            <a:ext cx="3451225" cy="306705"/>
          </a:xfrm>
          <a:prstGeom prst="rect">
            <a:avLst/>
          </a:prstGeom>
          <a:solidFill>
            <a:srgbClr val="FF0000"/>
          </a:solidFill>
          <a:effectLst>
            <a:outerShdw blurRad="152400" dist="317500" dir="5400000" sx="90000" sy="-19000"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a:spAutoFit/>
          </a:bodyPr>
          <a:lstStyle/>
          <a:p>
            <a:pPr marL="0" marR="0" lvl="0" algn="ctr" defTabSz="914400" rtl="0" eaLnBrk="0" fontAlgn="base" latinLnBrk="0" hangingPunct="0">
              <a:lnSpc>
                <a:spcPct val="100000"/>
              </a:lnSpc>
              <a:buClrTx/>
              <a:buSzTx/>
              <a:buFontTx/>
              <a:buNone/>
              <a:defRPr/>
            </a:pPr>
            <a:r>
              <a:rPr lang="zh-CN" altLang="en-US" sz="1400" b="1" noProof="0" dirty="0">
                <a:ln>
                  <a:noFill/>
                </a:ln>
                <a:effectLst/>
                <a:uLnTx/>
                <a:uFillTx/>
                <a:latin typeface="Microsoft YaHei Regular" panose="020B0503020204020204" charset="-122"/>
                <a:ea typeface="Microsoft YaHei Regular" panose="020B0503020204020204" charset="-122"/>
                <a:sym typeface="+mn-ea"/>
              </a:rPr>
              <a:t>公益服务集市党建活动</a:t>
            </a:r>
          </a:p>
        </p:txBody>
      </p:sp>
      <p:sp>
        <p:nvSpPr>
          <p:cNvPr id="13" name="文本框 12"/>
          <p:cNvSpPr txBox="1"/>
          <p:nvPr>
            <p:custDataLst>
              <p:tags r:id="rId5"/>
            </p:custDataLst>
          </p:nvPr>
        </p:nvSpPr>
        <p:spPr>
          <a:xfrm>
            <a:off x="630555" y="3558858"/>
            <a:ext cx="3451225" cy="306705"/>
          </a:xfrm>
          <a:prstGeom prst="rect">
            <a:avLst/>
          </a:prstGeom>
          <a:solidFill>
            <a:srgbClr val="FF0000"/>
          </a:solidFill>
          <a:effectLst>
            <a:outerShdw blurRad="152400" dist="317500" dir="5400000" sx="90000" sy="-19000"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a:spAutoFit/>
          </a:bodyPr>
          <a:lstStyle/>
          <a:p>
            <a:pPr marL="0" marR="0" lvl="0" algn="ctr" defTabSz="914400" rtl="0" eaLnBrk="0" fontAlgn="base" latinLnBrk="0" hangingPunct="0">
              <a:lnSpc>
                <a:spcPct val="100000"/>
              </a:lnSpc>
              <a:buClrTx/>
              <a:buSzTx/>
              <a:buFontTx/>
              <a:buNone/>
              <a:defRPr/>
            </a:pPr>
            <a:r>
              <a:rPr lang="zh-CN" altLang="en-US" sz="1400" b="1" noProof="0" dirty="0">
                <a:ln>
                  <a:noFill/>
                </a:ln>
                <a:effectLst/>
                <a:uLnTx/>
                <a:uFillTx/>
                <a:latin typeface="Microsoft YaHei Regular" panose="020B0503020204020204" charset="-122"/>
                <a:ea typeface="Microsoft YaHei Regular" panose="020B0503020204020204" charset="-122"/>
                <a:sym typeface="+mn-ea"/>
              </a:rPr>
              <a:t>党员E先锋系统数据完整率达100%</a:t>
            </a:r>
          </a:p>
        </p:txBody>
      </p:sp>
      <p:grpSp>
        <p:nvGrpSpPr>
          <p:cNvPr id="6" name="组合 19"/>
          <p:cNvGrpSpPr/>
          <p:nvPr/>
        </p:nvGrpSpPr>
        <p:grpSpPr>
          <a:xfrm>
            <a:off x="8048625" y="2820035"/>
            <a:ext cx="3780790" cy="2219325"/>
            <a:chOff x="574263" y="1684878"/>
            <a:chExt cx="3117309" cy="2412424"/>
          </a:xfrm>
        </p:grpSpPr>
        <p:sp>
          <p:nvSpPr>
            <p:cNvPr id="7" name="文本框 20"/>
            <p:cNvSpPr txBox="1"/>
            <p:nvPr>
              <p:custDataLst>
                <p:tags r:id="rId7"/>
              </p:custDataLst>
            </p:nvPr>
          </p:nvSpPr>
          <p:spPr>
            <a:xfrm>
              <a:off x="785822" y="1867187"/>
              <a:ext cx="2653918" cy="2128731"/>
            </a:xfrm>
            <a:prstGeom prst="rect">
              <a:avLst/>
            </a:prstGeom>
            <a:noFill/>
            <a:ln w="9525">
              <a:noFill/>
            </a:ln>
          </p:spPr>
          <p:txBody>
            <a:bodyPr>
              <a:spAutoFit/>
            </a:bodyPr>
            <a:lstStyle/>
            <a:p>
              <a:pPr indent="323850" fontAlgn="auto">
                <a:lnSpc>
                  <a:spcPct val="124000"/>
                </a:lnSpc>
              </a:pPr>
              <a:r>
                <a:rPr lang="zh-CN" altLang="en-US" sz="1400" dirty="0">
                  <a:latin typeface="微软雅黑" panose="020B0503020204020204" charset="-122"/>
                  <a:ea typeface="微软雅黑" panose="020B0503020204020204" charset="-122"/>
                  <a:sym typeface="+mn-ea"/>
                </a:rPr>
                <a:t>▲</a:t>
              </a:r>
              <a:r>
                <a:rPr lang="zh-CN" altLang="en-US" sz="1400" dirty="0">
                  <a:latin typeface="Microsoft YaHei Regular" panose="020B0503020204020204" charset="-122"/>
                  <a:ea typeface="Microsoft YaHei Regular" panose="020B0503020204020204" charset="-122"/>
                </a:rPr>
                <a:t>项目党支部组织健全、运行规范，</a:t>
              </a:r>
              <a:r>
                <a:rPr lang="zh-CN" altLang="en-US" sz="1400" dirty="0">
                  <a:latin typeface="Microsoft YaHei Regular" panose="020B0503020204020204" charset="-122"/>
                  <a:ea typeface="Microsoft YaHei Regular" panose="020B0503020204020204" charset="-122"/>
                  <a:sym typeface="+mn-ea"/>
                </a:rPr>
                <a:t>以打造坚固基层堡垒为目标，突出</a:t>
              </a:r>
              <a:r>
                <a:rPr lang="zh-CN" altLang="en-US" sz="1400" dirty="0">
                  <a:solidFill>
                    <a:srgbClr val="FF0000"/>
                  </a:solidFill>
                  <a:latin typeface="Microsoft YaHei Regular" panose="020B0503020204020204" charset="-122"/>
                  <a:ea typeface="Microsoft YaHei Regular" panose="020B0503020204020204" charset="-122"/>
                  <a:sym typeface="+mn-ea"/>
                </a:rPr>
                <a:t>“政治引领、人才队伍、教育建设、团队工作”</a:t>
              </a:r>
              <a:r>
                <a:rPr lang="zh-CN" altLang="en-US" sz="1400" dirty="0">
                  <a:latin typeface="Microsoft YaHei Regular" panose="020B0503020204020204" charset="-122"/>
                  <a:ea typeface="Microsoft YaHei Regular" panose="020B0503020204020204" charset="-122"/>
                  <a:sym typeface="+mn-ea"/>
                </a:rPr>
                <a:t>等重点工作。并通过</a:t>
              </a:r>
              <a:r>
                <a:rPr lang="zh-CN" altLang="en-US" sz="1400" dirty="0">
                  <a:latin typeface="Microsoft YaHei Regular" panose="020B0503020204020204" charset="-122"/>
                  <a:ea typeface="Microsoft YaHei Regular" panose="020B0503020204020204" charset="-122"/>
                </a:rPr>
                <a:t>设立</a:t>
              </a:r>
              <a:r>
                <a:rPr lang="zh-CN" altLang="en-US" sz="1400" dirty="0">
                  <a:solidFill>
                    <a:srgbClr val="FF0000"/>
                  </a:solidFill>
                  <a:latin typeface="Microsoft YaHei Regular" panose="020B0503020204020204" charset="-122"/>
                  <a:ea typeface="Microsoft YaHei Regular" panose="020B0503020204020204" charset="-122"/>
                </a:rPr>
                <a:t>党建联络员</a:t>
              </a:r>
              <a:r>
                <a:rPr lang="zh-CN" altLang="en-US" sz="1400" dirty="0">
                  <a:latin typeface="Microsoft YaHei Regular" panose="020B0503020204020204" charset="-122"/>
                  <a:ea typeface="Microsoft YaHei Regular" panose="020B0503020204020204" charset="-122"/>
                </a:rPr>
                <a:t>，做好与外部单位的党组织对接工作，并积极开展党建联建主题党日活动，</a:t>
              </a:r>
              <a:r>
                <a:rPr lang="zh-CN" altLang="en-US" sz="1400" dirty="0">
                  <a:solidFill>
                    <a:srgbClr val="FF0000"/>
                  </a:solidFill>
                  <a:latin typeface="Microsoft YaHei Regular" panose="020B0503020204020204" charset="-122"/>
                  <a:ea typeface="Microsoft YaHei Regular" panose="020B0503020204020204" charset="-122"/>
                </a:rPr>
                <a:t>解决实际问题、推广企业品牌</a:t>
              </a:r>
              <a:r>
                <a:rPr lang="zh-CN" altLang="en-US" sz="1400" dirty="0">
                  <a:solidFill>
                    <a:schemeClr val="tx1"/>
                  </a:solidFill>
                  <a:latin typeface="Microsoft YaHei Regular" panose="020B0503020204020204" charset="-122"/>
                  <a:ea typeface="Microsoft YaHei Regular" panose="020B0503020204020204" charset="-122"/>
                </a:rPr>
                <a:t>。</a:t>
              </a:r>
            </a:p>
          </p:txBody>
        </p:sp>
        <p:sp>
          <p:nvSpPr>
            <p:cNvPr id="8" name="矩形 7"/>
            <p:cNvSpPr/>
            <p:nvPr>
              <p:custDataLst>
                <p:tags r:id="rId8"/>
              </p:custDataLst>
            </p:nvPr>
          </p:nvSpPr>
          <p:spPr>
            <a:xfrm>
              <a:off x="626620" y="1751337"/>
              <a:ext cx="2972807" cy="23109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Freeform 12"/>
            <p:cNvSpPr/>
            <p:nvPr>
              <p:custDataLst>
                <p:tags r:id="rId9"/>
              </p:custDataLst>
            </p:nvPr>
          </p:nvSpPr>
          <p:spPr bwMode="auto">
            <a:xfrm>
              <a:off x="574263" y="1684878"/>
              <a:ext cx="528802" cy="529844"/>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gradFill>
              <a:gsLst>
                <a:gs pos="0">
                  <a:srgbClr val="BC0000"/>
                </a:gs>
                <a:gs pos="48000">
                  <a:srgbClr val="BC0000">
                    <a:lumMod val="97000"/>
                    <a:lumOff val="3000"/>
                  </a:srgbClr>
                </a:gs>
                <a:gs pos="100000">
                  <a:srgbClr val="BC0000">
                    <a:lumMod val="60000"/>
                    <a:lumOff val="40000"/>
                  </a:srgbClr>
                </a:gs>
              </a:gsLst>
              <a:lin ang="16200000" scaled="1"/>
            </a:gradFill>
            <a:ln w="12700" cap="flat">
              <a:noFill/>
              <a:prstDash val="solid"/>
              <a:miter lim="800000"/>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Arial" panose="020B0604020202020204"/>
                <a:ea typeface="微软雅黑" panose="020B0503020204020204" charset="-122"/>
                <a:cs typeface="+mn-ea"/>
              </a:endParaRPr>
            </a:p>
          </p:txBody>
        </p:sp>
        <p:sp>
          <p:nvSpPr>
            <p:cNvPr id="10" name="Freeform 12"/>
            <p:cNvSpPr/>
            <p:nvPr>
              <p:custDataLst>
                <p:tags r:id="rId10"/>
              </p:custDataLst>
            </p:nvPr>
          </p:nvSpPr>
          <p:spPr bwMode="auto">
            <a:xfrm rot="10800000">
              <a:off x="3162770" y="3567459"/>
              <a:ext cx="528802" cy="529843"/>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gradFill>
              <a:gsLst>
                <a:gs pos="0">
                  <a:srgbClr val="BC0000"/>
                </a:gs>
                <a:gs pos="48000">
                  <a:srgbClr val="BC0000">
                    <a:lumMod val="97000"/>
                    <a:lumOff val="3000"/>
                  </a:srgbClr>
                </a:gs>
                <a:gs pos="100000">
                  <a:srgbClr val="BC0000">
                    <a:lumMod val="60000"/>
                    <a:lumOff val="40000"/>
                  </a:srgbClr>
                </a:gs>
              </a:gsLst>
              <a:lin ang="16200000" scaled="1"/>
            </a:gradFill>
            <a:ln w="12700" cap="flat">
              <a:noFill/>
              <a:prstDash val="solid"/>
              <a:miter lim="800000"/>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Arial" panose="020B0604020202020204"/>
                <a:ea typeface="微软雅黑" panose="020B0503020204020204" charset="-122"/>
                <a:cs typeface="+mn-ea"/>
              </a:endParaRPr>
            </a:p>
          </p:txBody>
        </p:sp>
      </p:grpSp>
      <p:pic>
        <p:nvPicPr>
          <p:cNvPr id="12" name="图片 11" descr="屏幕快照 2024-11-27 下午8.04.5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30555" y="1317625"/>
            <a:ext cx="3451225" cy="2255520"/>
          </a:xfrm>
          <a:prstGeom prst="rect">
            <a:avLst/>
          </a:prstGeom>
        </p:spPr>
      </p:pic>
      <p:pic>
        <p:nvPicPr>
          <p:cNvPr id="14" name="图片 13" descr="/private/var/folders/sz/zp77ytp12b7747cqsnh12lhr0000gn/T/com.kingsoft.wpsoffice.mac/picturecompress_20241127201311/output_1.pngoutput_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30555" y="4142740"/>
            <a:ext cx="3417570" cy="2003425"/>
          </a:xfrm>
          <a:prstGeom prst="rect">
            <a:avLst/>
          </a:prstGeom>
        </p:spPr>
      </p:pic>
      <p:pic>
        <p:nvPicPr>
          <p:cNvPr id="17" name="图片 16" descr="5.以人为本，拓展幸福空间"/>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326890" y="4135120"/>
            <a:ext cx="3456940" cy="2002790"/>
          </a:xfrm>
          <a:prstGeom prst="rect">
            <a:avLst/>
          </a:prstGeom>
        </p:spPr>
      </p:pic>
      <p:sp>
        <p:nvSpPr>
          <p:cNvPr id="18" name="文本框 17"/>
          <p:cNvSpPr txBox="1"/>
          <p:nvPr>
            <p:custDataLst>
              <p:tags r:id="rId6"/>
            </p:custDataLst>
          </p:nvPr>
        </p:nvSpPr>
        <p:spPr>
          <a:xfrm>
            <a:off x="4420235" y="3547428"/>
            <a:ext cx="3451225" cy="306705"/>
          </a:xfrm>
          <a:prstGeom prst="rect">
            <a:avLst/>
          </a:prstGeom>
          <a:solidFill>
            <a:srgbClr val="FF0000"/>
          </a:solidFill>
          <a:effectLst>
            <a:outerShdw blurRad="152400" dist="317500" dir="5400000" sx="90000" sy="-19000"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a:spAutoFit/>
          </a:bodyPr>
          <a:lstStyle/>
          <a:p>
            <a:pPr marL="0" marR="0" lvl="0" algn="ctr" defTabSz="914400" rtl="0" eaLnBrk="0" fontAlgn="base" latinLnBrk="0" hangingPunct="0">
              <a:lnSpc>
                <a:spcPct val="100000"/>
              </a:lnSpc>
              <a:buClrTx/>
              <a:buSzTx/>
              <a:buFontTx/>
              <a:buNone/>
              <a:defRPr/>
            </a:pPr>
            <a:r>
              <a:rPr lang="zh-CN" altLang="en-US" sz="1400" b="1" noProof="0" dirty="0">
                <a:ln>
                  <a:noFill/>
                </a:ln>
                <a:effectLst/>
                <a:uLnTx/>
                <a:uFillTx/>
                <a:latin typeface="Microsoft YaHei Regular" panose="020B0503020204020204" charset="-122"/>
                <a:ea typeface="Microsoft YaHei Regular" panose="020B0503020204020204" charset="-122"/>
                <a:sym typeface="+mn-ea"/>
              </a:rPr>
              <a:t>规范开展三会一课</a:t>
            </a:r>
          </a:p>
        </p:txBody>
      </p:sp>
      <p:pic>
        <p:nvPicPr>
          <p:cNvPr id="19" name="图片 18" descr="/private/var/folders/sz/zp77ytp12b7747cqsnh12lhr0000gn/T/com.kingsoft.wpsoffice.mac/picturecompress_20241127202707/output_1.jpgoutput_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420235" y="1308100"/>
            <a:ext cx="3451225" cy="2240280"/>
          </a:xfrm>
          <a:prstGeom prst="rect">
            <a:avLst/>
          </a:prstGeom>
        </p:spPr>
      </p:pic>
      <p:sp>
        <p:nvSpPr>
          <p:cNvPr id="9257" name="文本框 4"/>
          <p:cNvSpPr txBox="1"/>
          <p:nvPr/>
        </p:nvSpPr>
        <p:spPr>
          <a:xfrm>
            <a:off x="1619250" y="287655"/>
            <a:ext cx="7157720" cy="460375"/>
          </a:xfrm>
          <a:prstGeom prst="rect">
            <a:avLst/>
          </a:prstGeom>
          <a:noFill/>
          <a:ln w="9525">
            <a:noFill/>
          </a:ln>
        </p:spPr>
        <p:txBody>
          <a:bodyPr wrap="square">
            <a:spAutoFit/>
          </a:bodyPr>
          <a:lstStyle/>
          <a:p>
            <a:pPr algn="l" eaLnBrk="1" hangingPunct="1"/>
            <a:r>
              <a:rPr lang="zh-CN" altLang="en-US" sz="2400" b="1" dirty="0">
                <a:latin typeface="微软雅黑" panose="020B0503020204020204" charset="-122"/>
                <a:ea typeface="微软雅黑" panose="020B0503020204020204" charset="-122"/>
                <a:sym typeface="+mn-ea"/>
              </a:rPr>
              <a:t>党建引领阵地化</a:t>
            </a:r>
            <a:endParaRPr kumimoji="1" lang="en-US" altLang="zh-CN" sz="18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8"/>
          <a:stretch>
            <a:fillRect/>
          </a:stretch>
        </p:blipFill>
        <p:spPr>
          <a:xfrm>
            <a:off x="791210" y="3223895"/>
            <a:ext cx="2227580" cy="2965450"/>
          </a:xfrm>
          <a:prstGeom prst="rect">
            <a:avLst/>
          </a:prstGeom>
        </p:spPr>
      </p:pic>
      <p:pic>
        <p:nvPicPr>
          <p:cNvPr id="3" name="图片 2"/>
          <p:cNvPicPr>
            <a:picLocks noChangeAspect="1"/>
          </p:cNvPicPr>
          <p:nvPr>
            <p:custDataLst>
              <p:tags r:id="rId2"/>
            </p:custDataLst>
          </p:nvPr>
        </p:nvPicPr>
        <p:blipFill>
          <a:blip r:embed="rId9"/>
          <a:stretch>
            <a:fillRect/>
          </a:stretch>
        </p:blipFill>
        <p:spPr>
          <a:xfrm>
            <a:off x="3081020" y="3223895"/>
            <a:ext cx="8398510" cy="2965450"/>
          </a:xfrm>
          <a:prstGeom prst="rect">
            <a:avLst/>
          </a:prstGeom>
        </p:spPr>
      </p:pic>
      <p:sp>
        <p:nvSpPr>
          <p:cNvPr id="13" name="object 13"/>
          <p:cNvSpPr txBox="1"/>
          <p:nvPr>
            <p:custDataLst>
              <p:tags r:id="rId3"/>
            </p:custDataLst>
          </p:nvPr>
        </p:nvSpPr>
        <p:spPr>
          <a:xfrm>
            <a:off x="232410" y="998220"/>
            <a:ext cx="11292840" cy="1868805"/>
          </a:xfrm>
          <a:prstGeom prst="rect">
            <a:avLst/>
          </a:prstGeom>
        </p:spPr>
        <p:txBody>
          <a:bodyPr vert="horz" wrap="square" lIns="0" tIns="12700" rIns="0" bIns="0" rtlCol="0">
            <a:spAutoFit/>
          </a:bodyPr>
          <a:lstStyle/>
          <a:p>
            <a:pPr>
              <a:lnSpc>
                <a:spcPct val="100000"/>
              </a:lnSpc>
            </a:pPr>
            <a:endParaRPr sz="2400">
              <a:latin typeface="Times New Roman" panose="02020603050405020304"/>
              <a:cs typeface="Times New Roman" panose="02020603050405020304"/>
            </a:endParaRPr>
          </a:p>
          <a:p>
            <a:pPr marL="861060" indent="-200660">
              <a:lnSpc>
                <a:spcPct val="100000"/>
              </a:lnSpc>
              <a:spcBef>
                <a:spcPts val="1575"/>
              </a:spcBef>
              <a:buSzPct val="94000"/>
              <a:buFont typeface="Wingdings" panose="05000000000000000000"/>
              <a:buChar char=""/>
              <a:tabLst>
                <a:tab pos="861060" algn="l"/>
              </a:tabLst>
            </a:pPr>
            <a:r>
              <a:rPr lang="en-US" altLang="zh-CN" sz="1600" dirty="0">
                <a:latin typeface="Microsoft YaHei Regular" panose="020B0503020204020204" charset="-122"/>
                <a:ea typeface="Microsoft YaHei Regular" panose="020B0503020204020204" charset="-122"/>
                <a:cs typeface="Microsoft YaHei Regular" panose="020B0503020204020204" charset="-122"/>
              </a:rPr>
              <a:t> </a:t>
            </a:r>
            <a:r>
              <a:rPr lang="zh-CN" altLang="en-US" sz="1600">
                <a:solidFill>
                  <a:srgbClr val="FF0000"/>
                </a:solidFill>
                <a:latin typeface="Microsoft YaHei Regular" panose="020B0503020204020204" charset="-122"/>
                <a:ea typeface="Microsoft YaHei Regular" panose="020B0503020204020204" charset="-122"/>
                <a:cs typeface="Microsoft YaHei Regular" panose="020B0503020204020204" charset="-122"/>
                <a:sym typeface="+mn-ea"/>
              </a:rPr>
              <a:t>设置工期履约先锋岗</a:t>
            </a:r>
            <a:r>
              <a:rPr lang="zh-CN" altLang="en-US" sz="160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mn-ea"/>
              </a:rPr>
              <a:t>，通过每日生产例会对</a:t>
            </a:r>
            <a:r>
              <a:rPr sz="1600" dirty="0">
                <a:latin typeface="Microsoft YaHei Regular" panose="020B0503020204020204" charset="-122"/>
                <a:ea typeface="Microsoft YaHei Regular" panose="020B0503020204020204" charset="-122"/>
                <a:cs typeface="Microsoft YaHei Regular" panose="020B0503020204020204" charset="-122"/>
              </a:rPr>
              <a:t>工程进度与</a:t>
            </a:r>
            <a:r>
              <a:rPr lang="zh-CN" sz="1600" dirty="0">
                <a:latin typeface="Microsoft YaHei Regular" panose="020B0503020204020204" charset="-122"/>
                <a:ea typeface="Microsoft YaHei Regular" panose="020B0503020204020204" charset="-122"/>
                <a:cs typeface="Microsoft YaHei Regular" panose="020B0503020204020204" charset="-122"/>
              </a:rPr>
              <a:t>施工</a:t>
            </a:r>
            <a:r>
              <a:rPr sz="1600" dirty="0">
                <a:latin typeface="Microsoft YaHei Regular" panose="020B0503020204020204" charset="-122"/>
                <a:ea typeface="Microsoft YaHei Regular" panose="020B0503020204020204" charset="-122"/>
                <a:cs typeface="Microsoft YaHei Regular" panose="020B0503020204020204" charset="-122"/>
              </a:rPr>
              <a:t>计划</a:t>
            </a:r>
            <a:r>
              <a:rPr lang="zh-CN" sz="1600" dirty="0">
                <a:latin typeface="Microsoft YaHei Regular" panose="020B0503020204020204" charset="-122"/>
                <a:ea typeface="Microsoft YaHei Regular" panose="020B0503020204020204" charset="-122"/>
                <a:cs typeface="Microsoft YaHei Regular" panose="020B0503020204020204" charset="-122"/>
              </a:rPr>
              <a:t>进行纠偏</a:t>
            </a:r>
            <a:r>
              <a:rPr lang="zh-CN" sz="1600" spc="-5" dirty="0">
                <a:latin typeface="Microsoft YaHei Regular" panose="020B0503020204020204" charset="-122"/>
                <a:ea typeface="Microsoft YaHei Regular" panose="020B0503020204020204" charset="-122"/>
                <a:cs typeface="Microsoft YaHei Regular" panose="020B0503020204020204" charset="-122"/>
              </a:rPr>
              <a:t>，</a:t>
            </a:r>
            <a:r>
              <a:rPr lang="zh-CN" altLang="en-US" sz="1600" spc="-5" dirty="0">
                <a:latin typeface="Microsoft YaHei Regular" panose="020B0503020204020204" charset="-122"/>
                <a:ea typeface="Microsoft YaHei Regular" panose="020B0503020204020204" charset="-122"/>
                <a:cs typeface="Microsoft YaHei Regular" panose="020B0503020204020204" charset="-122"/>
              </a:rPr>
              <a:t>实现</a:t>
            </a:r>
            <a:r>
              <a:rPr lang="zh-CN" altLang="en-US" sz="1600" spc="-5" dirty="0">
                <a:solidFill>
                  <a:srgbClr val="FF0000"/>
                </a:solidFill>
                <a:latin typeface="Microsoft YaHei Regular" panose="020B0503020204020204" charset="-122"/>
                <a:ea typeface="Microsoft YaHei Regular" panose="020B0503020204020204" charset="-122"/>
                <a:cs typeface="Microsoft YaHei Regular" panose="020B0503020204020204" charset="-122"/>
              </a:rPr>
              <a:t>主体结构全面封顶</a:t>
            </a:r>
            <a:r>
              <a:rPr lang="zh-CN" altLang="en-US" sz="1600" dirty="0">
                <a:solidFill>
                  <a:schemeClr val="tx1"/>
                </a:solidFill>
                <a:latin typeface="Microsoft YaHei Regular" panose="020B0503020204020204" charset="-122"/>
                <a:ea typeface="Microsoft YaHei Regular" panose="020B0503020204020204" charset="-122"/>
                <a:cs typeface="Microsoft YaHei Regular" panose="020B0503020204020204" charset="-122"/>
              </a:rPr>
              <a:t>。</a:t>
            </a:r>
            <a:endParaRPr sz="1600">
              <a:latin typeface="Microsoft YaHei Regular" panose="020B0503020204020204" charset="-122"/>
              <a:ea typeface="Microsoft YaHei Regular" panose="020B0503020204020204" charset="-122"/>
              <a:cs typeface="Microsoft YaHei Regular" panose="020B0503020204020204" charset="-122"/>
            </a:endParaRPr>
          </a:p>
          <a:p>
            <a:pPr marL="861060" indent="-200660" fontAlgn="auto">
              <a:lnSpc>
                <a:spcPct val="150000"/>
              </a:lnSpc>
              <a:spcBef>
                <a:spcPts val="900"/>
              </a:spcBef>
              <a:buSzPct val="94000"/>
              <a:buFont typeface="Wingdings" panose="05000000000000000000"/>
              <a:buChar char=""/>
              <a:tabLst>
                <a:tab pos="861060" algn="l"/>
              </a:tabLst>
            </a:pPr>
            <a:r>
              <a:rPr lang="en-US" sz="1600" dirty="0">
                <a:latin typeface="Microsoft YaHei Regular" panose="020B0503020204020204" charset="-122"/>
                <a:ea typeface="Microsoft YaHei Regular" panose="020B0503020204020204" charset="-122"/>
                <a:cs typeface="Microsoft YaHei Regular" panose="020B0503020204020204" charset="-122"/>
              </a:rPr>
              <a:t> </a:t>
            </a:r>
            <a:r>
              <a:rPr sz="1600" dirty="0">
                <a:solidFill>
                  <a:srgbClr val="FF0000"/>
                </a:solidFill>
                <a:latin typeface="Microsoft YaHei Regular" panose="020B0503020204020204" charset="-122"/>
                <a:ea typeface="Microsoft YaHei Regular" panose="020B0503020204020204" charset="-122"/>
                <a:cs typeface="Microsoft YaHei Regular" panose="020B0503020204020204" charset="-122"/>
                <a:sym typeface="+mn-ea"/>
              </a:rPr>
              <a:t>分区管理、流水作业</a:t>
            </a:r>
            <a:r>
              <a:rPr sz="1600" dirty="0">
                <a:latin typeface="Microsoft YaHei Regular" panose="020B0503020204020204" charset="-122"/>
                <a:ea typeface="Microsoft YaHei Regular" panose="020B0503020204020204" charset="-122"/>
                <a:cs typeface="Microsoft YaHei Regular" panose="020B0503020204020204" charset="-122"/>
                <a:sym typeface="+mn-ea"/>
              </a:rPr>
              <a:t>，采用两套班组，以</a:t>
            </a:r>
            <a:r>
              <a:rPr sz="1600" dirty="0">
                <a:solidFill>
                  <a:srgbClr val="FF0000"/>
                </a:solidFill>
                <a:latin typeface="Microsoft YaHei Regular" panose="020B0503020204020204" charset="-122"/>
                <a:ea typeface="Microsoft YaHei Regular" panose="020B0503020204020204" charset="-122"/>
                <a:cs typeface="Microsoft YaHei Regular" panose="020B0503020204020204" charset="-122"/>
                <a:sym typeface="+mn-ea"/>
              </a:rPr>
              <a:t>七大精益建造体系</a:t>
            </a:r>
            <a:r>
              <a:rPr sz="1600" dirty="0">
                <a:latin typeface="Microsoft YaHei Regular" panose="020B0503020204020204" charset="-122"/>
                <a:ea typeface="Microsoft YaHei Regular" panose="020B0503020204020204" charset="-122"/>
                <a:cs typeface="Microsoft YaHei Regular" panose="020B0503020204020204" charset="-122"/>
                <a:sym typeface="+mn-ea"/>
              </a:rPr>
              <a:t>为基准高效穿插施工；识别关键线路：主体结构、二次结构、装修作业有序衔接；通过</a:t>
            </a:r>
            <a:r>
              <a:rPr sz="1600" dirty="0">
                <a:solidFill>
                  <a:srgbClr val="FF0000"/>
                </a:solidFill>
                <a:latin typeface="Microsoft YaHei Regular" panose="020B0503020204020204" charset="-122"/>
                <a:ea typeface="Microsoft YaHei Regular" panose="020B0503020204020204" charset="-122"/>
                <a:cs typeface="Microsoft YaHei Regular" panose="020B0503020204020204" charset="-122"/>
                <a:sym typeface="+mn-ea"/>
              </a:rPr>
              <a:t>“大计划”</a:t>
            </a:r>
            <a:r>
              <a:rPr sz="1600" dirty="0">
                <a:latin typeface="Microsoft YaHei Regular" panose="020B0503020204020204" charset="-122"/>
                <a:ea typeface="Microsoft YaHei Regular" panose="020B0503020204020204" charset="-122"/>
                <a:cs typeface="Microsoft YaHei Regular" panose="020B0503020204020204" charset="-122"/>
                <a:sym typeface="+mn-ea"/>
              </a:rPr>
              <a:t>思想，做好总控进度计划及资源保障</a:t>
            </a:r>
            <a:r>
              <a:rPr sz="2400" dirty="0">
                <a:solidFill>
                  <a:schemeClr val="tx1"/>
                </a:solidFill>
                <a:latin typeface="Microsoft YaHei Regular" panose="020B0503020204020204" charset="-122"/>
                <a:ea typeface="Microsoft YaHei Regular" panose="020B0503020204020204" charset="-122"/>
                <a:cs typeface="Microsoft YaHei Regular" panose="020B0503020204020204" charset="-122"/>
              </a:rPr>
              <a:t>。</a:t>
            </a:r>
          </a:p>
        </p:txBody>
      </p:sp>
      <p:grpSp>
        <p:nvGrpSpPr>
          <p:cNvPr id="4" name="group 54"/>
          <p:cNvGrpSpPr/>
          <p:nvPr/>
        </p:nvGrpSpPr>
        <p:grpSpPr>
          <a:xfrm rot="21600000">
            <a:off x="4286148" y="764540"/>
            <a:ext cx="3329395" cy="645795"/>
            <a:chOff x="-54940" y="-43180"/>
            <a:chExt cx="3343275" cy="645794"/>
          </a:xfrm>
        </p:grpSpPr>
        <p:sp>
          <p:nvSpPr>
            <p:cNvPr id="6" name="path 680"/>
            <p:cNvSpPr/>
            <p:nvPr>
              <p:custDataLst>
                <p:tags r:id="rId5"/>
              </p:custDataLst>
            </p:nvPr>
          </p:nvSpPr>
          <p:spPr>
            <a:xfrm>
              <a:off x="-45912" y="0"/>
              <a:ext cx="3232234" cy="589914"/>
            </a:xfrm>
            <a:custGeom>
              <a:avLst/>
              <a:gdLst/>
              <a:ahLst/>
              <a:cxnLst/>
              <a:rect l="0" t="0" r="0" b="0"/>
              <a:pathLst>
                <a:path w="5224" h="928">
                  <a:moveTo>
                    <a:pt x="0" y="340"/>
                  </a:moveTo>
                  <a:lnTo>
                    <a:pt x="312" y="0"/>
                  </a:lnTo>
                  <a:lnTo>
                    <a:pt x="4912" y="0"/>
                  </a:lnTo>
                  <a:lnTo>
                    <a:pt x="5224" y="340"/>
                  </a:lnTo>
                  <a:lnTo>
                    <a:pt x="0" y="340"/>
                  </a:lnTo>
                </a:path>
                <a:path w="5224" h="928">
                  <a:moveTo>
                    <a:pt x="367" y="21"/>
                  </a:moveTo>
                  <a:lnTo>
                    <a:pt x="633" y="928"/>
                  </a:lnTo>
                  <a:lnTo>
                    <a:pt x="4624" y="928"/>
                  </a:lnTo>
                  <a:lnTo>
                    <a:pt x="4888" y="21"/>
                  </a:lnTo>
                  <a:lnTo>
                    <a:pt x="367" y="21"/>
                  </a:lnTo>
                </a:path>
                <a:path w="5224" h="928">
                  <a:moveTo>
                    <a:pt x="969" y="112"/>
                  </a:moveTo>
                  <a:lnTo>
                    <a:pt x="4137" y="112"/>
                  </a:lnTo>
                  <a:lnTo>
                    <a:pt x="4137" y="840"/>
                  </a:lnTo>
                  <a:lnTo>
                    <a:pt x="969" y="840"/>
                  </a:lnTo>
                  <a:lnTo>
                    <a:pt x="969" y="112"/>
                  </a:lnTo>
                  <a:close/>
                </a:path>
              </a:pathLst>
            </a:custGeom>
            <a:solidFill>
              <a:srgbClr val="5B9BD5">
                <a:alpha val="100000"/>
              </a:srgbClr>
            </a:solidFill>
            <a:ln w="0" cap="flat">
              <a:noFill/>
              <a:prstDash val="solid"/>
              <a:miter lim="0"/>
            </a:ln>
          </p:spPr>
          <p:txBody>
            <a:bodyPr rtlCol="0"/>
            <a:lstStyle/>
            <a:p>
              <a:pPr algn="ctr"/>
              <a:endParaRPr lang="zh-CN" altLang="en-US"/>
            </a:p>
          </p:txBody>
        </p:sp>
        <p:sp>
          <p:nvSpPr>
            <p:cNvPr id="7" name="textbox 682"/>
            <p:cNvSpPr/>
            <p:nvPr>
              <p:custDataLst>
                <p:tags r:id="rId6"/>
              </p:custDataLst>
            </p:nvPr>
          </p:nvSpPr>
          <p:spPr>
            <a:xfrm>
              <a:off x="-54940" y="-43180"/>
              <a:ext cx="3343275" cy="645794"/>
            </a:xfrm>
            <a:prstGeom prst="rect">
              <a:avLst/>
            </a:prstGeom>
            <a:noFill/>
            <a:ln w="0" cap="flat">
              <a:noFill/>
              <a:prstDash val="solid"/>
              <a:miter lim="0"/>
            </a:ln>
          </p:spPr>
          <p:txBody>
            <a:bodyPr vert="horz" wrap="square" lIns="0" tIns="0" rIns="0" bIns="0"/>
            <a:lstStyle/>
            <a:p>
              <a:pPr algn="l" rtl="0" eaLnBrk="0">
                <a:lnSpc>
                  <a:spcPct val="111000"/>
                </a:lnSpc>
              </a:pPr>
              <a:endParaRPr sz="1000" dirty="0">
                <a:latin typeface="Arial" panose="020B0604020202020204"/>
                <a:ea typeface="Arial" panose="020B0604020202020204"/>
                <a:cs typeface="Arial" panose="020B0604020202020204"/>
              </a:endParaRPr>
            </a:p>
            <a:p>
              <a:pPr marL="725170" algn="l" rtl="0" eaLnBrk="0">
                <a:lnSpc>
                  <a:spcPct val="94000"/>
                </a:lnSpc>
                <a:spcBef>
                  <a:spcPts val="5"/>
                </a:spcBef>
              </a:pP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党建</a:t>
              </a:r>
              <a:r>
                <a:rPr lang="en-US" alt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工期履约</a:t>
              </a:r>
            </a:p>
          </p:txBody>
        </p:sp>
      </p:grpSp>
      <p:sp>
        <p:nvSpPr>
          <p:cNvPr id="9" name="object 10"/>
          <p:cNvSpPr txBox="1"/>
          <p:nvPr>
            <p:custDataLst>
              <p:tags r:id="rId4"/>
            </p:custDataLst>
          </p:nvPr>
        </p:nvSpPr>
        <p:spPr>
          <a:xfrm>
            <a:off x="4871719" y="6235065"/>
            <a:ext cx="1900556" cy="258404"/>
          </a:xfrm>
          <a:prstGeom prst="rect">
            <a:avLst/>
          </a:prstGeom>
        </p:spPr>
        <p:txBody>
          <a:bodyPr vert="horz" wrap="square" lIns="0" tIns="12065" rIns="0" bIns="0" rtlCol="0">
            <a:spAutoFit/>
          </a:bodyPr>
          <a:lstStyle/>
          <a:p>
            <a:pPr marL="12700">
              <a:lnSpc>
                <a:spcPct val="100000"/>
              </a:lnSpc>
              <a:spcBef>
                <a:spcPts val="95"/>
              </a:spcBef>
            </a:pPr>
            <a:r>
              <a:rPr lang="zh-CN" altLang="en-US" sz="1600" b="1" dirty="0">
                <a:solidFill>
                  <a:srgbClr val="C00000"/>
                </a:solidFill>
                <a:latin typeface="Microsoft YaHei Regular" panose="020B0503020204020204" charset="-122"/>
                <a:ea typeface="Microsoft YaHei Regular" panose="020B0503020204020204" charset="-122"/>
                <a:cs typeface="微软雅黑" panose="020B0503020204020204" charset="-122"/>
              </a:rPr>
              <a:t>进度计划报审</a:t>
            </a:r>
            <a:endParaRPr sz="1600" b="1" dirty="0">
              <a:latin typeface="Microsoft YaHei Regular" panose="020B0503020204020204" charset="-122"/>
              <a:ea typeface="Microsoft YaHei Regular" panose="020B0503020204020204" charset="-122"/>
              <a:cs typeface="微软雅黑" panose="020B0503020204020204" charset="-122"/>
            </a:endParaRPr>
          </a:p>
        </p:txBody>
      </p:sp>
      <p:sp>
        <p:nvSpPr>
          <p:cNvPr id="9257" name="文本框 4"/>
          <p:cNvSpPr txBox="1"/>
          <p:nvPr/>
        </p:nvSpPr>
        <p:spPr>
          <a:xfrm>
            <a:off x="1619250" y="287655"/>
            <a:ext cx="7157720" cy="460375"/>
          </a:xfrm>
          <a:prstGeom prst="rect">
            <a:avLst/>
          </a:prstGeom>
          <a:noFill/>
          <a:ln w="9525">
            <a:noFill/>
          </a:ln>
        </p:spPr>
        <p:txBody>
          <a:bodyPr wrap="square">
            <a:spAutoFit/>
          </a:bodyPr>
          <a:lstStyle/>
          <a:p>
            <a:pPr algn="l" eaLnBrk="1" hangingPunct="1"/>
            <a:r>
              <a:rPr lang="zh-CN" altLang="en-US" sz="2400" b="1" dirty="0">
                <a:latin typeface="微软雅黑" panose="020B0503020204020204" charset="-122"/>
                <a:ea typeface="微软雅黑" panose="020B0503020204020204" charset="-122"/>
                <a:sym typeface="+mn-ea"/>
              </a:rPr>
              <a:t>党建引领阵地化</a:t>
            </a:r>
            <a:endParaRPr kumimoji="1" lang="en-US" altLang="zh-CN" sz="18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76670" y="1674817"/>
            <a:ext cx="11877205" cy="4998398"/>
            <a:chOff x="187" y="1870"/>
            <a:chExt cx="18704" cy="7871"/>
          </a:xfrm>
        </p:grpSpPr>
        <p:pic>
          <p:nvPicPr>
            <p:cNvPr id="6" name="图片 5" descr="E:\03北京汇能鼎兴\宣传资料\宣传墙\内容\4  安全宣传\安全交底.jpg"/>
            <p:cNvPicPr/>
            <p:nvPr>
              <p:custDataLst>
                <p:tags r:id="rId9"/>
              </p:custDataLst>
            </p:nvPr>
          </p:nvPicPr>
          <p:blipFill>
            <a:blip r:embed="rId23" cstate="screen">
              <a:lum contrast="40000"/>
            </a:blip>
            <a:srcRect/>
            <a:stretch>
              <a:fillRect/>
            </a:stretch>
          </p:blipFill>
          <p:spPr>
            <a:xfrm>
              <a:off x="9658" y="1870"/>
              <a:ext cx="4535" cy="3760"/>
            </a:xfrm>
            <a:prstGeom prst="rect">
              <a:avLst/>
            </a:prstGeom>
            <a:noFill/>
            <a:ln w="9525">
              <a:noFill/>
              <a:miter lim="800000"/>
              <a:headEnd/>
              <a:tailEnd/>
            </a:ln>
          </p:spPr>
        </p:pic>
        <p:sp>
          <p:nvSpPr>
            <p:cNvPr id="2" name="矩形 1"/>
            <p:cNvSpPr/>
            <p:nvPr>
              <p:custDataLst>
                <p:tags r:id="rId10"/>
              </p:custDataLst>
            </p:nvPr>
          </p:nvSpPr>
          <p:spPr>
            <a:xfrm>
              <a:off x="4887" y="5096"/>
              <a:ext cx="4535" cy="534"/>
            </a:xfrm>
            <a:prstGeom prst="rect">
              <a:avLst/>
            </a:prstGeom>
            <a:solidFill>
              <a:srgbClr val="008A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SzTx/>
                <a:buFontTx/>
                <a:defRPr/>
              </a:pPr>
              <a:r>
                <a:rPr lang="zh-CN" altLang="en-US" sz="1400" b="1">
                  <a:latin typeface="Microsoft YaHei Regular" panose="020B0503020204020204" charset="-122"/>
                  <a:ea typeface="Microsoft YaHei Regular" panose="020B0503020204020204" charset="-122"/>
                  <a:sym typeface="+mn-ea"/>
                </a:rPr>
                <a:t>特种作业人员教育</a:t>
              </a:r>
              <a:endParaRPr lang="zh-CN" altLang="en-US" sz="1400" b="1">
                <a:latin typeface="Microsoft YaHei Regular" panose="020B0503020204020204" charset="-122"/>
                <a:ea typeface="Microsoft YaHei Regular" panose="020B0503020204020204" charset="-122"/>
                <a:sym typeface="+mn-lt"/>
              </a:endParaRPr>
            </a:p>
          </p:txBody>
        </p:sp>
        <p:sp>
          <p:nvSpPr>
            <p:cNvPr id="19" name="矩形 18"/>
            <p:cNvSpPr/>
            <p:nvPr>
              <p:custDataLst>
                <p:tags r:id="rId11"/>
              </p:custDataLst>
            </p:nvPr>
          </p:nvSpPr>
          <p:spPr>
            <a:xfrm>
              <a:off x="9673" y="9206"/>
              <a:ext cx="4535" cy="535"/>
            </a:xfrm>
            <a:prstGeom prst="rect">
              <a:avLst/>
            </a:prstGeom>
            <a:solidFill>
              <a:srgbClr val="008A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SzTx/>
                <a:buFontTx/>
                <a:defRPr/>
              </a:pPr>
              <a:r>
                <a:rPr lang="zh-CN" altLang="en-US" sz="1400" b="1">
                  <a:latin typeface="Microsoft YaHei Regular" panose="020B0503020204020204" charset="-122"/>
                  <a:ea typeface="Microsoft YaHei Regular" panose="020B0503020204020204" charset="-122"/>
                  <a:sym typeface="+mn-ea"/>
                </a:rPr>
                <a:t>开展安全之星表彰</a:t>
              </a:r>
              <a:endParaRPr lang="zh-CN" altLang="en-US" sz="1400" b="1">
                <a:latin typeface="Microsoft YaHei Regular" panose="020B0503020204020204" charset="-122"/>
                <a:ea typeface="Microsoft YaHei Regular" panose="020B0503020204020204" charset="-122"/>
                <a:sym typeface="+mn-lt"/>
              </a:endParaRPr>
            </a:p>
          </p:txBody>
        </p:sp>
        <p:sp>
          <p:nvSpPr>
            <p:cNvPr id="20" name="矩形 19"/>
            <p:cNvSpPr/>
            <p:nvPr>
              <p:custDataLst>
                <p:tags r:id="rId12"/>
              </p:custDataLst>
            </p:nvPr>
          </p:nvSpPr>
          <p:spPr>
            <a:xfrm>
              <a:off x="4890" y="9206"/>
              <a:ext cx="4535" cy="535"/>
            </a:xfrm>
            <a:prstGeom prst="rect">
              <a:avLst/>
            </a:prstGeom>
            <a:solidFill>
              <a:srgbClr val="008A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SzTx/>
                <a:buFontTx/>
                <a:defRPr/>
              </a:pPr>
              <a:r>
                <a:rPr lang="zh-CN" altLang="en-US" sz="1400" b="1">
                  <a:latin typeface="Microsoft YaHei Regular" panose="020B0503020204020204" charset="-122"/>
                  <a:ea typeface="Microsoft YaHei Regular" panose="020B0503020204020204" charset="-122"/>
                  <a:sym typeface="+mn-lt"/>
                </a:rPr>
                <a:t>安全标准化投入</a:t>
              </a:r>
            </a:p>
          </p:txBody>
        </p:sp>
        <p:sp>
          <p:nvSpPr>
            <p:cNvPr id="21" name="矩形 20"/>
            <p:cNvSpPr/>
            <p:nvPr>
              <p:custDataLst>
                <p:tags r:id="rId13"/>
              </p:custDataLst>
            </p:nvPr>
          </p:nvSpPr>
          <p:spPr>
            <a:xfrm>
              <a:off x="209" y="5109"/>
              <a:ext cx="4535" cy="535"/>
            </a:xfrm>
            <a:prstGeom prst="rect">
              <a:avLst/>
            </a:prstGeom>
            <a:solidFill>
              <a:srgbClr val="008A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b="1">
                  <a:latin typeface="Microsoft YaHei Regular" panose="020B0503020204020204" charset="-122"/>
                  <a:ea typeface="Microsoft YaHei Regular" panose="020B0503020204020204" charset="-122"/>
                  <a:sym typeface="+mn-ea"/>
                </a:rPr>
                <a:t>签订目标责任书</a:t>
              </a:r>
              <a:endParaRPr lang="zh-CN" altLang="en-US" sz="1400" b="1" dirty="0">
                <a:solidFill>
                  <a:schemeClr val="bg1"/>
                </a:solidFill>
                <a:latin typeface="Microsoft YaHei Regular" panose="020B0503020204020204" charset="-122"/>
                <a:ea typeface="Microsoft YaHei Regular" panose="020B0503020204020204" charset="-122"/>
                <a:cs typeface="+mn-ea"/>
                <a:sym typeface="+mn-ea"/>
              </a:endParaRPr>
            </a:p>
          </p:txBody>
        </p:sp>
        <p:pic>
          <p:nvPicPr>
            <p:cNvPr id="23" name="图片 22"/>
            <p:cNvPicPr>
              <a:picLocks noChangeAspect="1"/>
            </p:cNvPicPr>
            <p:nvPr>
              <p:custDataLst>
                <p:tags r:id="rId14"/>
              </p:custDataLst>
            </p:nvPr>
          </p:nvPicPr>
          <p:blipFill>
            <a:blip r:embed="rId24" cstate="print">
              <a:extLst>
                <a:ext uri="{28A0092B-C50C-407E-A947-70E740481C1C}">
                  <a14:useLocalDpi xmlns:a14="http://schemas.microsoft.com/office/drawing/2010/main"/>
                </a:ext>
              </a:extLst>
            </a:blip>
            <a:stretch>
              <a:fillRect/>
            </a:stretch>
          </p:blipFill>
          <p:spPr>
            <a:xfrm>
              <a:off x="199" y="5983"/>
              <a:ext cx="4523" cy="3195"/>
            </a:xfrm>
            <a:prstGeom prst="rect">
              <a:avLst/>
            </a:prstGeom>
          </p:spPr>
        </p:pic>
        <p:pic>
          <p:nvPicPr>
            <p:cNvPr id="27" name="图片 26"/>
            <p:cNvPicPr>
              <a:picLocks noChangeAspect="1"/>
            </p:cNvPicPr>
            <p:nvPr>
              <p:custDataLst>
                <p:tags r:id="rId15"/>
              </p:custDataLst>
            </p:nvPr>
          </p:nvPicPr>
          <p:blipFill>
            <a:blip r:embed="rId25" cstate="print">
              <a:extLst>
                <a:ext uri="{28A0092B-C50C-407E-A947-70E740481C1C}">
                  <a14:useLocalDpi xmlns:a14="http://schemas.microsoft.com/office/drawing/2010/main"/>
                </a:ext>
              </a:extLst>
            </a:blip>
            <a:stretch>
              <a:fillRect/>
            </a:stretch>
          </p:blipFill>
          <p:spPr>
            <a:xfrm>
              <a:off x="4887" y="1871"/>
              <a:ext cx="4533" cy="3224"/>
            </a:xfrm>
            <a:prstGeom prst="rect">
              <a:avLst/>
            </a:prstGeom>
          </p:spPr>
        </p:pic>
        <p:pic>
          <p:nvPicPr>
            <p:cNvPr id="28" name="图片 27"/>
            <p:cNvPicPr>
              <a:picLocks noChangeAspect="1"/>
            </p:cNvPicPr>
            <p:nvPr>
              <p:custDataLst>
                <p:tags r:id="rId16"/>
              </p:custDataLst>
            </p:nvPr>
          </p:nvPicPr>
          <p:blipFill>
            <a:blip r:embed="rId26" cstate="print">
              <a:extLst>
                <a:ext uri="{28A0092B-C50C-407E-A947-70E740481C1C}">
                  <a14:useLocalDpi xmlns:a14="http://schemas.microsoft.com/office/drawing/2010/main"/>
                </a:ext>
              </a:extLst>
            </a:blip>
            <a:stretch>
              <a:fillRect/>
            </a:stretch>
          </p:blipFill>
          <p:spPr>
            <a:xfrm>
              <a:off x="9659" y="1871"/>
              <a:ext cx="2226" cy="3295"/>
            </a:xfrm>
            <a:prstGeom prst="rect">
              <a:avLst/>
            </a:prstGeom>
          </p:spPr>
        </p:pic>
        <p:pic>
          <p:nvPicPr>
            <p:cNvPr id="3" name="图片 2"/>
            <p:cNvPicPr>
              <a:picLocks noChangeAspect="1"/>
            </p:cNvPicPr>
            <p:nvPr>
              <p:custDataLst>
                <p:tags r:id="rId17"/>
              </p:custDataLst>
            </p:nvPr>
          </p:nvPicPr>
          <p:blipFill>
            <a:blip r:embed="rId27" cstate="print">
              <a:extLst>
                <a:ext uri="{28A0092B-C50C-407E-A947-70E740481C1C}">
                  <a14:useLocalDpi xmlns:a14="http://schemas.microsoft.com/office/drawing/2010/main"/>
                </a:ext>
              </a:extLst>
            </a:blip>
            <a:stretch>
              <a:fillRect/>
            </a:stretch>
          </p:blipFill>
          <p:spPr>
            <a:xfrm>
              <a:off x="14432" y="1891"/>
              <a:ext cx="4459" cy="3218"/>
            </a:xfrm>
            <a:prstGeom prst="rect">
              <a:avLst/>
            </a:prstGeom>
          </p:spPr>
        </p:pic>
        <p:sp>
          <p:nvSpPr>
            <p:cNvPr id="4" name="矩形 3"/>
            <p:cNvSpPr/>
            <p:nvPr>
              <p:custDataLst>
                <p:tags r:id="rId18"/>
              </p:custDataLst>
            </p:nvPr>
          </p:nvSpPr>
          <p:spPr>
            <a:xfrm>
              <a:off x="14434" y="5111"/>
              <a:ext cx="4440" cy="535"/>
            </a:xfrm>
            <a:prstGeom prst="rect">
              <a:avLst/>
            </a:prstGeom>
            <a:solidFill>
              <a:srgbClr val="008A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SzTx/>
                <a:buFontTx/>
                <a:defRPr/>
              </a:pPr>
              <a:r>
                <a:rPr lang="zh-CN" altLang="en-US" sz="1400" b="1">
                  <a:latin typeface="Microsoft YaHei Regular" panose="020B0503020204020204" charset="-122"/>
                  <a:ea typeface="Microsoft YaHei Regular" panose="020B0503020204020204" charset="-122"/>
                  <a:sym typeface="+mn-ea"/>
                </a:rPr>
                <a:t>安全体验区教育培训</a:t>
              </a:r>
              <a:endParaRPr lang="zh-CN" altLang="en-US" sz="1400" b="1">
                <a:latin typeface="Microsoft YaHei Regular" panose="020B0503020204020204" charset="-122"/>
                <a:ea typeface="Microsoft YaHei Regular" panose="020B0503020204020204" charset="-122"/>
                <a:sym typeface="+mn-lt"/>
              </a:endParaRPr>
            </a:p>
          </p:txBody>
        </p:sp>
        <p:sp>
          <p:nvSpPr>
            <p:cNvPr id="9" name="矩形 8"/>
            <p:cNvSpPr/>
            <p:nvPr>
              <p:custDataLst>
                <p:tags r:id="rId19"/>
              </p:custDataLst>
            </p:nvPr>
          </p:nvSpPr>
          <p:spPr>
            <a:xfrm>
              <a:off x="187" y="9206"/>
              <a:ext cx="4535" cy="535"/>
            </a:xfrm>
            <a:prstGeom prst="rect">
              <a:avLst/>
            </a:prstGeom>
            <a:solidFill>
              <a:srgbClr val="008A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b="1">
                  <a:latin typeface="Microsoft YaHei Regular" panose="020B0503020204020204" charset="-122"/>
                  <a:ea typeface="Microsoft YaHei Regular" panose="020B0503020204020204" charset="-122"/>
                  <a:sym typeface="+mn-lt"/>
                </a:rPr>
                <a:t>周一安全例会</a:t>
              </a:r>
            </a:p>
          </p:txBody>
        </p:sp>
        <p:sp>
          <p:nvSpPr>
            <p:cNvPr id="11" name="矩形 10"/>
            <p:cNvSpPr/>
            <p:nvPr>
              <p:custDataLst>
                <p:tags r:id="rId20"/>
              </p:custDataLst>
            </p:nvPr>
          </p:nvSpPr>
          <p:spPr>
            <a:xfrm>
              <a:off x="14460" y="9140"/>
              <a:ext cx="4416" cy="535"/>
            </a:xfrm>
            <a:prstGeom prst="rect">
              <a:avLst/>
            </a:prstGeom>
            <a:solidFill>
              <a:srgbClr val="008A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SzTx/>
                <a:buFontTx/>
                <a:defRPr/>
              </a:pPr>
              <a:r>
                <a:rPr lang="zh-CN" altLang="en-US" sz="1400" b="1">
                  <a:latin typeface="Microsoft YaHei Regular" panose="020B0503020204020204" charset="-122"/>
                  <a:ea typeface="Microsoft YaHei Regular" panose="020B0503020204020204" charset="-122"/>
                  <a:sym typeface="+mn-ea"/>
                </a:rPr>
                <a:t>开展应急演练</a:t>
              </a:r>
              <a:endParaRPr lang="zh-CN" altLang="en-US" sz="1400" b="1">
                <a:latin typeface="Microsoft YaHei Regular" panose="020B0503020204020204" charset="-122"/>
                <a:ea typeface="Microsoft YaHei Regular" panose="020B0503020204020204" charset="-122"/>
                <a:sym typeface="+mn-lt"/>
              </a:endParaRPr>
            </a:p>
          </p:txBody>
        </p:sp>
        <p:sp>
          <p:nvSpPr>
            <p:cNvPr id="18" name="矩形 17"/>
            <p:cNvSpPr/>
            <p:nvPr>
              <p:custDataLst>
                <p:tags r:id="rId21"/>
              </p:custDataLst>
            </p:nvPr>
          </p:nvSpPr>
          <p:spPr>
            <a:xfrm>
              <a:off x="9659" y="5110"/>
              <a:ext cx="4535" cy="520"/>
            </a:xfrm>
            <a:prstGeom prst="rect">
              <a:avLst/>
            </a:prstGeom>
            <a:solidFill>
              <a:srgbClr val="008A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SzTx/>
                <a:buFontTx/>
                <a:defRPr/>
              </a:pPr>
              <a:r>
                <a:rPr lang="zh-CN" altLang="en-US" sz="1400" b="1">
                  <a:latin typeface="Microsoft YaHei Regular" panose="020B0503020204020204" charset="-122"/>
                  <a:ea typeface="Microsoft YaHei Regular" panose="020B0503020204020204" charset="-122"/>
                  <a:sym typeface="+mn-lt"/>
                </a:rPr>
                <a:t>人员档案、专项施工方案交底</a:t>
              </a:r>
            </a:p>
          </p:txBody>
        </p:sp>
      </p:grpSp>
      <p:pic>
        <p:nvPicPr>
          <p:cNvPr id="13" name="图片 12"/>
          <p:cNvPicPr>
            <a:picLocks noChangeAspect="1"/>
          </p:cNvPicPr>
          <p:nvPr>
            <p:custDataLst>
              <p:tags r:id="rId1"/>
            </p:custDataLst>
          </p:nvPr>
        </p:nvPicPr>
        <p:blipFill>
          <a:blip r:embed="rId28" cstate="print">
            <a:extLst>
              <a:ext uri="{28A0092B-C50C-407E-A947-70E740481C1C}">
                <a14:useLocalDpi xmlns:a14="http://schemas.microsoft.com/office/drawing/2010/main"/>
              </a:ext>
            </a:extLst>
          </a:blip>
          <a:stretch>
            <a:fillRect/>
          </a:stretch>
        </p:blipFill>
        <p:spPr>
          <a:xfrm>
            <a:off x="106680" y="1670685"/>
            <a:ext cx="1403350" cy="2029460"/>
          </a:xfrm>
          <a:prstGeom prst="rect">
            <a:avLst/>
          </a:prstGeom>
          <a:ln w="12700" cmpd="sng">
            <a:solidFill>
              <a:schemeClr val="tx1"/>
            </a:solidFill>
            <a:prstDash val="solid"/>
          </a:ln>
        </p:spPr>
      </p:pic>
      <p:pic>
        <p:nvPicPr>
          <p:cNvPr id="14" name="图片 13"/>
          <p:cNvPicPr>
            <a:picLocks noChangeAspect="1"/>
          </p:cNvPicPr>
          <p:nvPr>
            <p:custDataLst>
              <p:tags r:id="rId2"/>
            </p:custDataLst>
          </p:nvPr>
        </p:nvPicPr>
        <p:blipFill>
          <a:blip r:embed="rId29" cstate="print">
            <a:extLst>
              <a:ext uri="{28A0092B-C50C-407E-A947-70E740481C1C}">
                <a14:useLocalDpi xmlns:a14="http://schemas.microsoft.com/office/drawing/2010/main"/>
              </a:ext>
            </a:extLst>
          </a:blip>
          <a:stretch>
            <a:fillRect/>
          </a:stretch>
        </p:blipFill>
        <p:spPr>
          <a:xfrm>
            <a:off x="1510665" y="1670685"/>
            <a:ext cx="1475740" cy="2028825"/>
          </a:xfrm>
          <a:prstGeom prst="rect">
            <a:avLst/>
          </a:prstGeom>
          <a:ln w="12700" cmpd="sng">
            <a:solidFill>
              <a:schemeClr val="tx1"/>
            </a:solidFill>
            <a:prstDash val="solid"/>
          </a:ln>
        </p:spPr>
      </p:pic>
      <p:pic>
        <p:nvPicPr>
          <p:cNvPr id="40" name="图片 39"/>
          <p:cNvPicPr>
            <a:picLocks noChangeAspect="1"/>
          </p:cNvPicPr>
          <p:nvPr>
            <p:custDataLst>
              <p:tags r:id="rId3"/>
            </p:custDataLst>
          </p:nvPr>
        </p:nvPicPr>
        <p:blipFill>
          <a:blip r:embed="rId30" cstate="print">
            <a:extLst>
              <a:ext uri="{28A0092B-C50C-407E-A947-70E740481C1C}">
                <a14:useLocalDpi xmlns:a14="http://schemas.microsoft.com/office/drawing/2010/main"/>
              </a:ext>
            </a:extLst>
          </a:blip>
          <a:stretch>
            <a:fillRect/>
          </a:stretch>
        </p:blipFill>
        <p:spPr>
          <a:xfrm>
            <a:off x="3061335" y="4275455"/>
            <a:ext cx="2878455" cy="2078990"/>
          </a:xfrm>
          <a:prstGeom prst="rect">
            <a:avLst/>
          </a:prstGeom>
        </p:spPr>
      </p:pic>
      <p:pic>
        <p:nvPicPr>
          <p:cNvPr id="17" name="图片 16"/>
          <p:cNvPicPr>
            <a:picLocks noChangeAspect="1"/>
          </p:cNvPicPr>
          <p:nvPr>
            <p:custDataLst>
              <p:tags r:id="rId4"/>
            </p:custDataLst>
          </p:nvPr>
        </p:nvPicPr>
        <p:blipFill>
          <a:blip r:embed="rId31" cstate="print">
            <a:extLst>
              <a:ext uri="{28A0092B-C50C-407E-A947-70E740481C1C}">
                <a14:useLocalDpi xmlns:a14="http://schemas.microsoft.com/office/drawing/2010/main"/>
              </a:ext>
            </a:extLst>
          </a:blip>
          <a:stretch>
            <a:fillRect/>
          </a:stretch>
        </p:blipFill>
        <p:spPr>
          <a:xfrm>
            <a:off x="6100445" y="4256405"/>
            <a:ext cx="2873375" cy="2077720"/>
          </a:xfrm>
          <a:prstGeom prst="rect">
            <a:avLst/>
          </a:prstGeom>
        </p:spPr>
      </p:pic>
      <p:pic>
        <p:nvPicPr>
          <p:cNvPr id="30" name="图片 29"/>
          <p:cNvPicPr>
            <a:picLocks noChangeAspect="1"/>
          </p:cNvPicPr>
          <p:nvPr>
            <p:custDataLst>
              <p:tags r:id="rId5"/>
            </p:custDataLst>
          </p:nvPr>
        </p:nvPicPr>
        <p:blipFill>
          <a:blip r:embed="rId32" cstate="print">
            <a:extLst>
              <a:ext uri="{28A0092B-C50C-407E-A947-70E740481C1C}">
                <a14:useLocalDpi xmlns:a14="http://schemas.microsoft.com/office/drawing/2010/main"/>
              </a:ext>
            </a:extLst>
          </a:blip>
          <a:stretch>
            <a:fillRect/>
          </a:stretch>
        </p:blipFill>
        <p:spPr>
          <a:xfrm>
            <a:off x="9140190" y="4256405"/>
            <a:ext cx="2823845" cy="2035175"/>
          </a:xfrm>
          <a:prstGeom prst="rect">
            <a:avLst/>
          </a:prstGeom>
        </p:spPr>
      </p:pic>
      <p:grpSp>
        <p:nvGrpSpPr>
          <p:cNvPr id="7" name="group 54"/>
          <p:cNvGrpSpPr/>
          <p:nvPr/>
        </p:nvGrpSpPr>
        <p:grpSpPr>
          <a:xfrm rot="21600000">
            <a:off x="4286148" y="642620"/>
            <a:ext cx="3329395" cy="645795"/>
            <a:chOff x="-54940" y="-43180"/>
            <a:chExt cx="3343275" cy="645794"/>
          </a:xfrm>
        </p:grpSpPr>
        <p:sp>
          <p:nvSpPr>
            <p:cNvPr id="8" name="path 680"/>
            <p:cNvSpPr/>
            <p:nvPr>
              <p:custDataLst>
                <p:tags r:id="rId7"/>
              </p:custDataLst>
            </p:nvPr>
          </p:nvSpPr>
          <p:spPr>
            <a:xfrm>
              <a:off x="-45912" y="0"/>
              <a:ext cx="3232234" cy="589914"/>
            </a:xfrm>
            <a:custGeom>
              <a:avLst/>
              <a:gdLst/>
              <a:ahLst/>
              <a:cxnLst/>
              <a:rect l="0" t="0" r="0" b="0"/>
              <a:pathLst>
                <a:path w="5224" h="928">
                  <a:moveTo>
                    <a:pt x="0" y="340"/>
                  </a:moveTo>
                  <a:lnTo>
                    <a:pt x="312" y="0"/>
                  </a:lnTo>
                  <a:lnTo>
                    <a:pt x="4912" y="0"/>
                  </a:lnTo>
                  <a:lnTo>
                    <a:pt x="5224" y="340"/>
                  </a:lnTo>
                  <a:lnTo>
                    <a:pt x="0" y="340"/>
                  </a:lnTo>
                </a:path>
                <a:path w="5224" h="928">
                  <a:moveTo>
                    <a:pt x="367" y="21"/>
                  </a:moveTo>
                  <a:lnTo>
                    <a:pt x="633" y="928"/>
                  </a:lnTo>
                  <a:lnTo>
                    <a:pt x="4624" y="928"/>
                  </a:lnTo>
                  <a:lnTo>
                    <a:pt x="4888" y="21"/>
                  </a:lnTo>
                  <a:lnTo>
                    <a:pt x="367" y="21"/>
                  </a:lnTo>
                </a:path>
                <a:path w="5224" h="928">
                  <a:moveTo>
                    <a:pt x="969" y="112"/>
                  </a:moveTo>
                  <a:lnTo>
                    <a:pt x="4137" y="112"/>
                  </a:lnTo>
                  <a:lnTo>
                    <a:pt x="4137" y="840"/>
                  </a:lnTo>
                  <a:lnTo>
                    <a:pt x="969" y="840"/>
                  </a:lnTo>
                  <a:lnTo>
                    <a:pt x="969" y="112"/>
                  </a:lnTo>
                  <a:close/>
                </a:path>
              </a:pathLst>
            </a:custGeom>
            <a:solidFill>
              <a:srgbClr val="5B9BD5">
                <a:alpha val="100000"/>
              </a:srgbClr>
            </a:solidFill>
            <a:ln w="0" cap="flat">
              <a:noFill/>
              <a:prstDash val="solid"/>
              <a:miter lim="0"/>
            </a:ln>
          </p:spPr>
          <p:txBody>
            <a:bodyPr rtlCol="0"/>
            <a:lstStyle/>
            <a:p>
              <a:pPr algn="ctr"/>
              <a:endParaRPr lang="zh-CN" altLang="en-US"/>
            </a:p>
          </p:txBody>
        </p:sp>
        <p:sp>
          <p:nvSpPr>
            <p:cNvPr id="10" name="textbox 682"/>
            <p:cNvSpPr/>
            <p:nvPr>
              <p:custDataLst>
                <p:tags r:id="rId8"/>
              </p:custDataLst>
            </p:nvPr>
          </p:nvSpPr>
          <p:spPr>
            <a:xfrm>
              <a:off x="-54940" y="-43180"/>
              <a:ext cx="3343275" cy="645794"/>
            </a:xfrm>
            <a:prstGeom prst="rect">
              <a:avLst/>
            </a:prstGeom>
            <a:noFill/>
            <a:ln w="0" cap="flat">
              <a:noFill/>
              <a:prstDash val="solid"/>
              <a:miter lim="0"/>
            </a:ln>
          </p:spPr>
          <p:txBody>
            <a:bodyPr vert="horz" wrap="square" lIns="0" tIns="0" rIns="0" bIns="0"/>
            <a:lstStyle/>
            <a:p>
              <a:pPr algn="l" rtl="0" eaLnBrk="0">
                <a:lnSpc>
                  <a:spcPct val="111000"/>
                </a:lnSpc>
              </a:pPr>
              <a:endParaRPr sz="1000" dirty="0">
                <a:latin typeface="Arial" panose="020B0604020202020204"/>
                <a:ea typeface="Arial" panose="020B0604020202020204"/>
                <a:cs typeface="Arial" panose="020B0604020202020204"/>
              </a:endParaRPr>
            </a:p>
            <a:p>
              <a:pPr marL="725170" algn="l" rtl="0" eaLnBrk="0">
                <a:lnSpc>
                  <a:spcPct val="94000"/>
                </a:lnSpc>
                <a:spcBef>
                  <a:spcPts val="5"/>
                </a:spcBef>
              </a:pP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党建</a:t>
              </a:r>
              <a:r>
                <a:rPr lang="en-US" alt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altLang="en-US"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安全生产</a:t>
              </a:r>
            </a:p>
          </p:txBody>
        </p:sp>
      </p:grpSp>
      <p:sp>
        <p:nvSpPr>
          <p:cNvPr id="15" name="文本框 4"/>
          <p:cNvSpPr txBox="1"/>
          <p:nvPr>
            <p:custDataLst>
              <p:tags r:id="rId6"/>
            </p:custDataLst>
          </p:nvPr>
        </p:nvSpPr>
        <p:spPr>
          <a:xfrm>
            <a:off x="1285875" y="1239203"/>
            <a:ext cx="9763125" cy="337185"/>
          </a:xfrm>
          <a:prstGeom prst="rect">
            <a:avLst/>
          </a:prstGeom>
          <a:noFill/>
          <a:ln w="9525">
            <a:noFill/>
          </a:ln>
        </p:spPr>
        <p:txBody>
          <a:bodyPr wrap="none">
            <a:spAutoFit/>
          </a:bodyPr>
          <a:lstStyle/>
          <a:p>
            <a:pPr algn="l" eaLnBrk="1" hangingPunct="1"/>
            <a:r>
              <a:rPr lang="zh-CN" altLang="en-US" sz="1600" dirty="0">
                <a:solidFill>
                  <a:schemeClr val="tx1"/>
                </a:solidFill>
                <a:latin typeface="微软雅黑" panose="020B0503020204020204" charset="-122"/>
                <a:ea typeface="微软雅黑" panose="020B0503020204020204" charset="-122"/>
                <a:sym typeface="+mn-ea"/>
              </a:rPr>
              <a:t>设置</a:t>
            </a:r>
            <a:r>
              <a:rPr lang="zh-CN" altLang="en-US" sz="1600" dirty="0">
                <a:solidFill>
                  <a:srgbClr val="FF0000"/>
                </a:solidFill>
                <a:latin typeface="微软雅黑" panose="020B0503020204020204" charset="-122"/>
                <a:ea typeface="微软雅黑" panose="020B0503020204020204" charset="-122"/>
                <a:sym typeface="+mn-ea"/>
              </a:rPr>
              <a:t>安全生产先锋岗</a:t>
            </a:r>
            <a:r>
              <a:rPr lang="zh-CN" altLang="en-US" sz="1600" dirty="0">
                <a:solidFill>
                  <a:schemeClr val="tx1"/>
                </a:solidFill>
                <a:latin typeface="微软雅黑" panose="020B0503020204020204" charset="-122"/>
                <a:ea typeface="微软雅黑" panose="020B0503020204020204" charset="-122"/>
                <a:sym typeface="+mn-ea"/>
              </a:rPr>
              <a:t>，开展各项安全教育、安全检查、安全奖惩及演练活动，并</a:t>
            </a:r>
            <a:r>
              <a:rPr lang="zh-CN" altLang="en-US" sz="1600" dirty="0">
                <a:solidFill>
                  <a:srgbClr val="FF0000"/>
                </a:solidFill>
                <a:latin typeface="微软雅黑" panose="020B0503020204020204" charset="-122"/>
                <a:ea typeface="微软雅黑" panose="020B0503020204020204" charset="-122"/>
                <a:sym typeface="+mn-ea"/>
              </a:rPr>
              <a:t>确保安全标准化措施投入</a:t>
            </a:r>
            <a:r>
              <a:rPr lang="zh-CN" altLang="en-US" sz="1600" dirty="0">
                <a:solidFill>
                  <a:schemeClr val="tx1"/>
                </a:solidFill>
                <a:latin typeface="微软雅黑" panose="020B0503020204020204" charset="-122"/>
                <a:ea typeface="微软雅黑" panose="020B0503020204020204" charset="-122"/>
                <a:sym typeface="+mn-ea"/>
              </a:rPr>
              <a:t>。</a:t>
            </a:r>
            <a:endParaRPr kumimoji="1"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4"/>
          <p:cNvSpPr txBox="1"/>
          <p:nvPr/>
        </p:nvSpPr>
        <p:spPr>
          <a:xfrm>
            <a:off x="1619250" y="287655"/>
            <a:ext cx="7157720" cy="460375"/>
          </a:xfrm>
          <a:prstGeom prst="rect">
            <a:avLst/>
          </a:prstGeom>
          <a:noFill/>
          <a:ln w="9525">
            <a:noFill/>
          </a:ln>
        </p:spPr>
        <p:txBody>
          <a:bodyPr wrap="square">
            <a:spAutoFit/>
          </a:bodyPr>
          <a:lstStyle/>
          <a:p>
            <a:pPr algn="l" eaLnBrk="1" hangingPunct="1"/>
            <a:r>
              <a:rPr lang="zh-CN" altLang="en-US" sz="2400" b="1" dirty="0">
                <a:latin typeface="微软雅黑" panose="020B0503020204020204" charset="-122"/>
                <a:ea typeface="微软雅黑" panose="020B0503020204020204" charset="-122"/>
                <a:sym typeface="+mn-ea"/>
              </a:rPr>
              <a:t>党建引领阵地化</a:t>
            </a:r>
            <a:endParaRPr kumimoji="1" lang="en-US" altLang="zh-CN" sz="18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custDataLst>
              <p:tags r:id="rId1"/>
            </p:custDataLst>
          </p:nvPr>
        </p:nvPicPr>
        <p:blipFill>
          <a:blip r:embed="rId13" cstate="print">
            <a:extLst>
              <a:ext uri="{28A0092B-C50C-407E-A947-70E740481C1C}">
                <a14:useLocalDpi xmlns:a14="http://schemas.microsoft.com/office/drawing/2010/main"/>
              </a:ext>
            </a:extLst>
          </a:blip>
          <a:stretch>
            <a:fillRect/>
          </a:stretch>
        </p:blipFill>
        <p:spPr>
          <a:xfrm>
            <a:off x="3150870" y="2527935"/>
            <a:ext cx="2635885" cy="2221865"/>
          </a:xfrm>
          <a:prstGeom prst="rect">
            <a:avLst/>
          </a:prstGeom>
        </p:spPr>
      </p:pic>
      <p:sp>
        <p:nvSpPr>
          <p:cNvPr id="32" name="文本框 31"/>
          <p:cNvSpPr txBox="1"/>
          <p:nvPr>
            <p:custDataLst>
              <p:tags r:id="rId2"/>
            </p:custDataLst>
          </p:nvPr>
        </p:nvSpPr>
        <p:spPr>
          <a:xfrm>
            <a:off x="3340422" y="4912995"/>
            <a:ext cx="2945130" cy="307777"/>
          </a:xfrm>
          <a:prstGeom prst="rect">
            <a:avLst/>
          </a:prstGeom>
          <a:noFill/>
        </p:spPr>
        <p:txBody>
          <a:bodyPr wrap="square" rtlCol="0" anchor="t">
            <a:spAutoFit/>
          </a:bodyPr>
          <a:lstStyle/>
          <a:p>
            <a:r>
              <a:rPr lang="en-US" sz="1400" b="1"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预拌液态固化土回填肥槽</a:t>
            </a:r>
            <a:endParaRPr lang="en-US" altLang="en-US" sz="1400" b="1"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33" name="图片 32" descr="/private/var/folders/sz/zp77ytp12b7747cqsnh12lhr0000gn/T/com.kingsoft.wpsoffice.mac/picturecompress_20241128082735/output_1.jpgoutput_1"/>
          <p:cNvPicPr>
            <a:picLocks noChangeAspect="1"/>
          </p:cNvPicPr>
          <p:nvPr>
            <p:custDataLst>
              <p:tags r:id="rId3"/>
            </p:custDataLst>
          </p:nvPr>
        </p:nvPicPr>
        <p:blipFill>
          <a:blip r:embed="rId14" cstate="print">
            <a:extLst>
              <a:ext uri="{28A0092B-C50C-407E-A947-70E740481C1C}">
                <a14:useLocalDpi xmlns:a14="http://schemas.microsoft.com/office/drawing/2010/main"/>
              </a:ext>
            </a:extLst>
          </a:blip>
          <a:stretch>
            <a:fillRect/>
          </a:stretch>
        </p:blipFill>
        <p:spPr>
          <a:xfrm>
            <a:off x="217170" y="2527935"/>
            <a:ext cx="2635250" cy="2258695"/>
          </a:xfrm>
          <a:prstGeom prst="rect">
            <a:avLst/>
          </a:prstGeom>
        </p:spPr>
      </p:pic>
      <p:pic>
        <p:nvPicPr>
          <p:cNvPr id="34" name="图片 33"/>
          <p:cNvPicPr>
            <a:picLocks noChangeAspect="1"/>
          </p:cNvPicPr>
          <p:nvPr>
            <p:custDataLst>
              <p:tags r:id="rId4"/>
            </p:custDataLst>
          </p:nvPr>
        </p:nvPicPr>
        <p:blipFill>
          <a:blip r:embed="rId15" cstate="print">
            <a:extLst>
              <a:ext uri="{28A0092B-C50C-407E-A947-70E740481C1C}">
                <a14:useLocalDpi xmlns:a14="http://schemas.microsoft.com/office/drawing/2010/main"/>
              </a:ext>
            </a:extLst>
          </a:blip>
          <a:stretch>
            <a:fillRect/>
          </a:stretch>
        </p:blipFill>
        <p:spPr>
          <a:xfrm>
            <a:off x="6187440" y="2364740"/>
            <a:ext cx="2494280" cy="2372360"/>
          </a:xfrm>
          <a:prstGeom prst="rect">
            <a:avLst/>
          </a:prstGeom>
        </p:spPr>
      </p:pic>
      <p:pic>
        <p:nvPicPr>
          <p:cNvPr id="35" name="图片 34" descr="图示&#10;&#10;描述已自动生成"/>
          <p:cNvPicPr/>
          <p:nvPr>
            <p:custDataLst>
              <p:tags r:id="rId5"/>
            </p:custDataLst>
          </p:nvPr>
        </p:nvPicPr>
        <p:blipFill>
          <a:blip r:embed="rId16"/>
          <a:stretch>
            <a:fillRect/>
          </a:stretch>
        </p:blipFill>
        <p:spPr>
          <a:xfrm>
            <a:off x="8849995" y="2421890"/>
            <a:ext cx="2665095" cy="2315210"/>
          </a:xfrm>
          <a:prstGeom prst="rect">
            <a:avLst/>
          </a:prstGeom>
        </p:spPr>
      </p:pic>
      <p:sp>
        <p:nvSpPr>
          <p:cNvPr id="36" name="文本框 4"/>
          <p:cNvSpPr txBox="1"/>
          <p:nvPr>
            <p:custDataLst>
              <p:tags r:id="rId6"/>
            </p:custDataLst>
          </p:nvPr>
        </p:nvSpPr>
        <p:spPr>
          <a:xfrm>
            <a:off x="263525" y="1534795"/>
            <a:ext cx="11665585" cy="829945"/>
          </a:xfrm>
          <a:prstGeom prst="rect">
            <a:avLst/>
          </a:prstGeom>
          <a:noFill/>
          <a:ln w="9525">
            <a:noFill/>
          </a:ln>
        </p:spPr>
        <p:txBody>
          <a:bodyPr wrap="square">
            <a:spAutoFit/>
          </a:bodyPr>
          <a:lstStyle/>
          <a:p>
            <a:pPr indent="0" algn="l" fontAlgn="auto">
              <a:lnSpc>
                <a:spcPct val="150000"/>
              </a:lnSpc>
            </a:pPr>
            <a:r>
              <a:rPr lang="zh-CN" altLang="en-US" sz="1600" dirty="0">
                <a:solidFill>
                  <a:srgbClr val="FF0000"/>
                </a:solidFill>
                <a:latin typeface="Microsoft YaHei Regular" panose="020B0503020204020204" charset="-122"/>
                <a:ea typeface="Microsoft YaHei Regular" panose="020B0503020204020204" charset="-122"/>
                <a:sym typeface="+mn-ea"/>
              </a:rPr>
              <a:t>设置技术创效先锋岗</a:t>
            </a:r>
            <a:r>
              <a:rPr lang="zh-CN" altLang="en-US" sz="1600" dirty="0">
                <a:solidFill>
                  <a:schemeClr val="tx1"/>
                </a:solidFill>
                <a:latin typeface="Microsoft YaHei Regular" panose="020B0503020204020204" charset="-122"/>
                <a:ea typeface="Microsoft YaHei Regular" panose="020B0503020204020204" charset="-122"/>
                <a:sym typeface="+mn-ea"/>
              </a:rPr>
              <a:t>，</a:t>
            </a:r>
            <a:r>
              <a:rPr lang="zh-CN" altLang="en-US" sz="1600" dirty="0">
                <a:latin typeface="Microsoft YaHei Regular" panose="020B0503020204020204" charset="-122"/>
                <a:ea typeface="Microsoft YaHei Regular" panose="020B0503020204020204" charset="-122"/>
                <a:sym typeface="+mn-ea"/>
              </a:rPr>
              <a:t>通过采用</a:t>
            </a:r>
            <a:r>
              <a:rPr lang="zh-CN" altLang="en-US" sz="1600" dirty="0">
                <a:solidFill>
                  <a:srgbClr val="FF0000"/>
                </a:solidFill>
                <a:latin typeface="Microsoft YaHei Regular" panose="020B0503020204020204" charset="-122"/>
                <a:ea typeface="Microsoft YaHei Regular" panose="020B0503020204020204" charset="-122"/>
                <a:sym typeface="+mn-ea"/>
              </a:rPr>
              <a:t>预拌液态固化土回填肥槽、钢筋桁架板</a:t>
            </a:r>
            <a:r>
              <a:rPr lang="zh-CN" altLang="en-US" sz="1600" dirty="0">
                <a:latin typeface="Microsoft YaHei Regular" panose="020B0503020204020204" charset="-122"/>
                <a:ea typeface="Microsoft YaHei Regular" panose="020B0503020204020204" charset="-122"/>
                <a:sym typeface="+mn-ea"/>
              </a:rPr>
              <a:t>等绿色施工创新点及新技术应用，加快施工工期，打造绿色建筑一体化管理。截至目前已完成</a:t>
            </a:r>
            <a:r>
              <a:rPr lang="zh-CN" altLang="en-US" sz="1600" dirty="0">
                <a:solidFill>
                  <a:srgbClr val="FF0000"/>
                </a:solidFill>
                <a:latin typeface="Microsoft YaHei Regular" panose="020B0503020204020204" charset="-122"/>
                <a:ea typeface="Microsoft YaHei Regular" panose="020B0503020204020204" charset="-122"/>
                <a:sym typeface="+mn-ea"/>
              </a:rPr>
              <a:t>公司级课题申报，完成公司级工法</a:t>
            </a:r>
            <a:r>
              <a:rPr lang="en-US" altLang="zh-CN" sz="1600" dirty="0">
                <a:solidFill>
                  <a:srgbClr val="FF0000"/>
                </a:solidFill>
                <a:latin typeface="Microsoft YaHei Regular" panose="020B0503020204020204" charset="-122"/>
                <a:ea typeface="Microsoft YaHei Regular" panose="020B0503020204020204" charset="-122"/>
                <a:sym typeface="+mn-ea"/>
              </a:rPr>
              <a:t>1</a:t>
            </a:r>
            <a:r>
              <a:rPr lang="zh-CN" altLang="en-US" sz="1600" dirty="0">
                <a:solidFill>
                  <a:srgbClr val="FF0000"/>
                </a:solidFill>
                <a:latin typeface="Microsoft YaHei Regular" panose="020B0503020204020204" charset="-122"/>
                <a:ea typeface="Microsoft YaHei Regular" panose="020B0503020204020204" charset="-122"/>
                <a:sym typeface="+mn-ea"/>
              </a:rPr>
              <a:t>项，省部级工法</a:t>
            </a:r>
            <a:r>
              <a:rPr lang="en-US" altLang="zh-CN" sz="1600" dirty="0">
                <a:solidFill>
                  <a:srgbClr val="FF0000"/>
                </a:solidFill>
                <a:latin typeface="Microsoft YaHei Regular" panose="020B0503020204020204" charset="-122"/>
                <a:ea typeface="Microsoft YaHei Regular" panose="020B0503020204020204" charset="-122"/>
                <a:sym typeface="+mn-ea"/>
              </a:rPr>
              <a:t>1</a:t>
            </a:r>
            <a:r>
              <a:rPr lang="zh-CN" altLang="en-US" sz="1600" dirty="0">
                <a:solidFill>
                  <a:srgbClr val="FF0000"/>
                </a:solidFill>
                <a:latin typeface="Microsoft YaHei Regular" panose="020B0503020204020204" charset="-122"/>
                <a:ea typeface="Microsoft YaHei Regular" panose="020B0503020204020204" charset="-122"/>
                <a:sym typeface="+mn-ea"/>
              </a:rPr>
              <a:t>项，正在申报省部级</a:t>
            </a:r>
            <a:r>
              <a:rPr lang="en-US" altLang="zh-CN" sz="1600" dirty="0">
                <a:solidFill>
                  <a:srgbClr val="FF0000"/>
                </a:solidFill>
                <a:latin typeface="Microsoft YaHei Regular" panose="020B0503020204020204" charset="-122"/>
                <a:ea typeface="Microsoft YaHei Regular" panose="020B0503020204020204" charset="-122"/>
                <a:sym typeface="+mn-ea"/>
              </a:rPr>
              <a:t>QC2</a:t>
            </a:r>
            <a:r>
              <a:rPr lang="zh-CN" altLang="en-US" sz="1600" dirty="0">
                <a:solidFill>
                  <a:srgbClr val="FF0000"/>
                </a:solidFill>
                <a:latin typeface="Microsoft YaHei Regular" panose="020B0503020204020204" charset="-122"/>
                <a:ea typeface="Microsoft YaHei Regular" panose="020B0503020204020204" charset="-122"/>
                <a:sym typeface="+mn-ea"/>
              </a:rPr>
              <a:t>项</a:t>
            </a:r>
            <a:r>
              <a:rPr lang="zh-CN" altLang="en-US" sz="1600" dirty="0">
                <a:latin typeface="Microsoft YaHei Regular" panose="020B0503020204020204" charset="-122"/>
                <a:ea typeface="Microsoft YaHei Regular" panose="020B0503020204020204" charset="-122"/>
                <a:sym typeface="+mn-ea"/>
              </a:rPr>
              <a:t>。</a:t>
            </a:r>
          </a:p>
        </p:txBody>
      </p:sp>
      <p:sp>
        <p:nvSpPr>
          <p:cNvPr id="38" name="文本框 37"/>
          <p:cNvSpPr txBox="1"/>
          <p:nvPr>
            <p:custDataLst>
              <p:tags r:id="rId7"/>
            </p:custDataLst>
          </p:nvPr>
        </p:nvSpPr>
        <p:spPr>
          <a:xfrm>
            <a:off x="6476686" y="4912995"/>
            <a:ext cx="2373630" cy="307777"/>
          </a:xfrm>
          <a:prstGeom prst="rect">
            <a:avLst/>
          </a:prstGeom>
          <a:noFill/>
        </p:spPr>
        <p:txBody>
          <a:bodyPr wrap="square" rtlCol="0" anchor="t">
            <a:spAutoFit/>
          </a:bodyPr>
          <a:lstStyle/>
          <a:p>
            <a:r>
              <a:rPr lang="en-US" sz="1400" b="1"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BIM</a:t>
            </a:r>
            <a:r>
              <a:rPr lang="zh-CN" altLang="en-US" sz="1400" b="1"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施工场布模拟</a:t>
            </a:r>
          </a:p>
        </p:txBody>
      </p:sp>
      <p:sp>
        <p:nvSpPr>
          <p:cNvPr id="39" name="文本框 38"/>
          <p:cNvSpPr txBox="1"/>
          <p:nvPr>
            <p:custDataLst>
              <p:tags r:id="rId8"/>
            </p:custDataLst>
          </p:nvPr>
        </p:nvSpPr>
        <p:spPr>
          <a:xfrm>
            <a:off x="9132574" y="4897755"/>
            <a:ext cx="2649220" cy="307777"/>
          </a:xfrm>
          <a:prstGeom prst="rect">
            <a:avLst/>
          </a:prstGeom>
          <a:noFill/>
        </p:spPr>
        <p:txBody>
          <a:bodyPr wrap="square" rtlCol="0" anchor="t">
            <a:spAutoFit/>
          </a:bodyPr>
          <a:lstStyle/>
          <a:p>
            <a:r>
              <a:rPr lang="en-US" sz="1400" b="1">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BIM</a:t>
            </a:r>
            <a:r>
              <a:rPr lang="zh-CN" altLang="en-US" sz="1400" b="1">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机电地下管线碰撞</a:t>
            </a:r>
          </a:p>
        </p:txBody>
      </p:sp>
      <p:sp>
        <p:nvSpPr>
          <p:cNvPr id="37" name="文本框 36"/>
          <p:cNvSpPr txBox="1"/>
          <p:nvPr>
            <p:custDataLst>
              <p:tags r:id="rId9"/>
            </p:custDataLst>
          </p:nvPr>
        </p:nvSpPr>
        <p:spPr>
          <a:xfrm>
            <a:off x="327030" y="4912995"/>
            <a:ext cx="2945130" cy="307777"/>
          </a:xfrm>
          <a:prstGeom prst="rect">
            <a:avLst/>
          </a:prstGeom>
          <a:noFill/>
        </p:spPr>
        <p:txBody>
          <a:bodyPr wrap="square" rtlCol="0" anchor="t">
            <a:spAutoFit/>
          </a:bodyPr>
          <a:lstStyle/>
          <a:p>
            <a:r>
              <a:rPr lang="zh-CN" altLang="en-US" sz="1400" b="1"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混凝土结构钢筋楼承桁架板</a:t>
            </a:r>
          </a:p>
        </p:txBody>
      </p:sp>
      <p:grpSp>
        <p:nvGrpSpPr>
          <p:cNvPr id="54" name="group 54"/>
          <p:cNvGrpSpPr/>
          <p:nvPr/>
        </p:nvGrpSpPr>
        <p:grpSpPr>
          <a:xfrm rot="21600000">
            <a:off x="4286148" y="764540"/>
            <a:ext cx="3329395" cy="645795"/>
            <a:chOff x="-54940" y="-43180"/>
            <a:chExt cx="3343275" cy="645794"/>
          </a:xfrm>
        </p:grpSpPr>
        <p:sp>
          <p:nvSpPr>
            <p:cNvPr id="680" name="path 680"/>
            <p:cNvSpPr/>
            <p:nvPr>
              <p:custDataLst>
                <p:tags r:id="rId10"/>
              </p:custDataLst>
            </p:nvPr>
          </p:nvSpPr>
          <p:spPr>
            <a:xfrm>
              <a:off x="-45912" y="0"/>
              <a:ext cx="3232234" cy="589914"/>
            </a:xfrm>
            <a:custGeom>
              <a:avLst/>
              <a:gdLst/>
              <a:ahLst/>
              <a:cxnLst/>
              <a:rect l="0" t="0" r="0" b="0"/>
              <a:pathLst>
                <a:path w="5224" h="928">
                  <a:moveTo>
                    <a:pt x="0" y="340"/>
                  </a:moveTo>
                  <a:lnTo>
                    <a:pt x="312" y="0"/>
                  </a:lnTo>
                  <a:lnTo>
                    <a:pt x="4912" y="0"/>
                  </a:lnTo>
                  <a:lnTo>
                    <a:pt x="5224" y="340"/>
                  </a:lnTo>
                  <a:lnTo>
                    <a:pt x="0" y="340"/>
                  </a:lnTo>
                </a:path>
                <a:path w="5224" h="928">
                  <a:moveTo>
                    <a:pt x="367" y="21"/>
                  </a:moveTo>
                  <a:lnTo>
                    <a:pt x="633" y="928"/>
                  </a:lnTo>
                  <a:lnTo>
                    <a:pt x="4624" y="928"/>
                  </a:lnTo>
                  <a:lnTo>
                    <a:pt x="4888" y="21"/>
                  </a:lnTo>
                  <a:lnTo>
                    <a:pt x="367" y="21"/>
                  </a:lnTo>
                </a:path>
                <a:path w="5224" h="928">
                  <a:moveTo>
                    <a:pt x="969" y="112"/>
                  </a:moveTo>
                  <a:lnTo>
                    <a:pt x="4137" y="112"/>
                  </a:lnTo>
                  <a:lnTo>
                    <a:pt x="4137" y="840"/>
                  </a:lnTo>
                  <a:lnTo>
                    <a:pt x="969" y="840"/>
                  </a:lnTo>
                  <a:lnTo>
                    <a:pt x="969" y="112"/>
                  </a:lnTo>
                  <a:close/>
                </a:path>
              </a:pathLst>
            </a:custGeom>
            <a:solidFill>
              <a:srgbClr val="5B9BD5">
                <a:alpha val="100000"/>
              </a:srgbClr>
            </a:solidFill>
            <a:ln w="0" cap="flat">
              <a:noFill/>
              <a:prstDash val="solid"/>
              <a:miter lim="0"/>
            </a:ln>
          </p:spPr>
          <p:txBody>
            <a:bodyPr rtlCol="0"/>
            <a:lstStyle/>
            <a:p>
              <a:pPr algn="ctr"/>
              <a:endParaRPr lang="zh-CN" altLang="en-US"/>
            </a:p>
          </p:txBody>
        </p:sp>
        <p:sp>
          <p:nvSpPr>
            <p:cNvPr id="682" name="textbox 682"/>
            <p:cNvSpPr/>
            <p:nvPr>
              <p:custDataLst>
                <p:tags r:id="rId11"/>
              </p:custDataLst>
            </p:nvPr>
          </p:nvSpPr>
          <p:spPr>
            <a:xfrm>
              <a:off x="-54940" y="-43180"/>
              <a:ext cx="3343275" cy="645794"/>
            </a:xfrm>
            <a:prstGeom prst="rect">
              <a:avLst/>
            </a:prstGeom>
            <a:noFill/>
            <a:ln w="0" cap="flat">
              <a:noFill/>
              <a:prstDash val="solid"/>
              <a:miter lim="0"/>
            </a:ln>
          </p:spPr>
          <p:txBody>
            <a:bodyPr vert="horz" wrap="square" lIns="0" tIns="0" rIns="0" bIns="0"/>
            <a:lstStyle/>
            <a:p>
              <a:pPr algn="l" rtl="0" eaLnBrk="0">
                <a:lnSpc>
                  <a:spcPct val="111000"/>
                </a:lnSpc>
              </a:pPr>
              <a:endParaRPr sz="1000" dirty="0">
                <a:latin typeface="Arial" panose="020B0604020202020204"/>
                <a:ea typeface="Arial" panose="020B0604020202020204"/>
                <a:cs typeface="Arial" panose="020B0604020202020204"/>
              </a:endParaRPr>
            </a:p>
            <a:p>
              <a:pPr marL="725170" algn="l" rtl="0" eaLnBrk="0">
                <a:lnSpc>
                  <a:spcPct val="94000"/>
                </a:lnSpc>
                <a:spcBef>
                  <a:spcPts val="5"/>
                </a:spcBef>
              </a:pP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党建</a:t>
              </a:r>
              <a:r>
                <a:rPr lang="en-US" alt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技术创新</a:t>
              </a:r>
            </a:p>
          </p:txBody>
        </p:sp>
      </p:grpSp>
      <p:sp>
        <p:nvSpPr>
          <p:cNvPr id="9257" name="文本框 4"/>
          <p:cNvSpPr txBox="1"/>
          <p:nvPr/>
        </p:nvSpPr>
        <p:spPr>
          <a:xfrm>
            <a:off x="1619250" y="287655"/>
            <a:ext cx="7157720" cy="460375"/>
          </a:xfrm>
          <a:prstGeom prst="rect">
            <a:avLst/>
          </a:prstGeom>
          <a:noFill/>
          <a:ln w="9525">
            <a:noFill/>
          </a:ln>
        </p:spPr>
        <p:txBody>
          <a:bodyPr wrap="square">
            <a:spAutoFit/>
          </a:bodyPr>
          <a:lstStyle/>
          <a:p>
            <a:pPr algn="l" eaLnBrk="1" hangingPunct="1"/>
            <a:r>
              <a:rPr lang="zh-CN" altLang="en-US" sz="2400" b="1" dirty="0">
                <a:latin typeface="微软雅黑" panose="020B0503020204020204" charset="-122"/>
                <a:ea typeface="微软雅黑" panose="020B0503020204020204" charset="-122"/>
                <a:sym typeface="+mn-ea"/>
              </a:rPr>
              <a:t>党建引领阵地化</a:t>
            </a:r>
            <a:endParaRPr kumimoji="1" lang="en-US" altLang="zh-CN" sz="18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3" cstate="print">
            <a:extLst>
              <a:ext uri="{28A0092B-C50C-407E-A947-70E740481C1C}">
                <a14:useLocalDpi xmlns:a14="http://schemas.microsoft.com/office/drawing/2010/main"/>
              </a:ext>
            </a:extLst>
          </a:blip>
          <a:stretch>
            <a:fillRect/>
          </a:stretch>
        </p:blipFill>
        <p:spPr>
          <a:xfrm>
            <a:off x="360680" y="2719705"/>
            <a:ext cx="2667000" cy="2002155"/>
          </a:xfrm>
          <a:prstGeom prst="rect">
            <a:avLst/>
          </a:prstGeom>
        </p:spPr>
      </p:pic>
      <p:pic>
        <p:nvPicPr>
          <p:cNvPr id="2" name="图片 1"/>
          <p:cNvPicPr>
            <a:picLocks noChangeAspect="1"/>
          </p:cNvPicPr>
          <p:nvPr>
            <p:custDataLst>
              <p:tags r:id="rId2"/>
            </p:custDataLst>
          </p:nvPr>
        </p:nvPicPr>
        <p:blipFill>
          <a:blip r:embed="rId14" cstate="print">
            <a:extLst>
              <a:ext uri="{28A0092B-C50C-407E-A947-70E740481C1C}">
                <a14:useLocalDpi xmlns:a14="http://schemas.microsoft.com/office/drawing/2010/main"/>
              </a:ext>
            </a:extLst>
          </a:blip>
          <a:stretch>
            <a:fillRect/>
          </a:stretch>
        </p:blipFill>
        <p:spPr>
          <a:xfrm>
            <a:off x="3328670" y="2719705"/>
            <a:ext cx="2682240" cy="2002790"/>
          </a:xfrm>
          <a:prstGeom prst="rect">
            <a:avLst/>
          </a:prstGeom>
        </p:spPr>
      </p:pic>
      <p:pic>
        <p:nvPicPr>
          <p:cNvPr id="6" name="图片 5"/>
          <p:cNvPicPr>
            <a:picLocks noChangeAspect="1"/>
          </p:cNvPicPr>
          <p:nvPr>
            <p:custDataLst>
              <p:tags r:id="rId3"/>
            </p:custDataLst>
          </p:nvPr>
        </p:nvPicPr>
        <p:blipFill>
          <a:blip r:embed="rId15" cstate="print">
            <a:extLst>
              <a:ext uri="{28A0092B-C50C-407E-A947-70E740481C1C}">
                <a14:useLocalDpi xmlns:a14="http://schemas.microsoft.com/office/drawing/2010/main"/>
              </a:ext>
            </a:extLst>
          </a:blip>
          <a:stretch>
            <a:fillRect/>
          </a:stretch>
        </p:blipFill>
        <p:spPr>
          <a:xfrm>
            <a:off x="6311900" y="2719705"/>
            <a:ext cx="2665095" cy="2002790"/>
          </a:xfrm>
          <a:prstGeom prst="rect">
            <a:avLst/>
          </a:prstGeom>
        </p:spPr>
      </p:pic>
      <p:pic>
        <p:nvPicPr>
          <p:cNvPr id="7" name="图片 6"/>
          <p:cNvPicPr>
            <a:picLocks noChangeAspect="1"/>
          </p:cNvPicPr>
          <p:nvPr>
            <p:custDataLst>
              <p:tags r:id="rId4"/>
            </p:custDataLst>
          </p:nvPr>
        </p:nvPicPr>
        <p:blipFill>
          <a:blip r:embed="rId16" cstate="print">
            <a:extLst>
              <a:ext uri="{28A0092B-C50C-407E-A947-70E740481C1C}">
                <a14:useLocalDpi xmlns:a14="http://schemas.microsoft.com/office/drawing/2010/main"/>
              </a:ext>
            </a:extLst>
          </a:blip>
          <a:stretch>
            <a:fillRect/>
          </a:stretch>
        </p:blipFill>
        <p:spPr>
          <a:xfrm>
            <a:off x="9277985" y="2719705"/>
            <a:ext cx="2553335" cy="2002790"/>
          </a:xfrm>
          <a:prstGeom prst="rect">
            <a:avLst/>
          </a:prstGeom>
        </p:spPr>
      </p:pic>
      <p:pic>
        <p:nvPicPr>
          <p:cNvPr id="8" name="图片 7"/>
          <p:cNvPicPr>
            <a:picLocks noChangeAspect="1"/>
          </p:cNvPicPr>
          <p:nvPr>
            <p:custDataLst>
              <p:tags r:id="rId5"/>
            </p:custDataLst>
          </p:nvPr>
        </p:nvPicPr>
        <p:blipFill>
          <a:blip r:embed="rId17" cstate="print">
            <a:extLst>
              <a:ext uri="{28A0092B-C50C-407E-A947-70E740481C1C}">
                <a14:useLocalDpi xmlns:a14="http://schemas.microsoft.com/office/drawing/2010/main"/>
              </a:ext>
            </a:extLst>
          </a:blip>
          <a:stretch>
            <a:fillRect/>
          </a:stretch>
        </p:blipFill>
        <p:spPr>
          <a:xfrm>
            <a:off x="360680" y="4853305"/>
            <a:ext cx="2686685" cy="1992630"/>
          </a:xfrm>
          <a:prstGeom prst="rect">
            <a:avLst/>
          </a:prstGeom>
        </p:spPr>
      </p:pic>
      <p:pic>
        <p:nvPicPr>
          <p:cNvPr id="9" name="图片 8"/>
          <p:cNvPicPr>
            <a:picLocks noChangeAspect="1"/>
          </p:cNvPicPr>
          <p:nvPr>
            <p:custDataLst>
              <p:tags r:id="rId6"/>
            </p:custDataLst>
          </p:nvPr>
        </p:nvPicPr>
        <p:blipFill>
          <a:blip r:embed="rId18" cstate="print">
            <a:extLst>
              <a:ext uri="{28A0092B-C50C-407E-A947-70E740481C1C}">
                <a14:useLocalDpi xmlns:a14="http://schemas.microsoft.com/office/drawing/2010/main"/>
              </a:ext>
            </a:extLst>
          </a:blip>
          <a:stretch>
            <a:fillRect/>
          </a:stretch>
        </p:blipFill>
        <p:spPr>
          <a:xfrm flipH="1">
            <a:off x="3328670" y="4853940"/>
            <a:ext cx="2677795" cy="1979930"/>
          </a:xfrm>
          <a:prstGeom prst="rect">
            <a:avLst/>
          </a:prstGeom>
        </p:spPr>
      </p:pic>
      <p:pic>
        <p:nvPicPr>
          <p:cNvPr id="10" name="图片 9"/>
          <p:cNvPicPr>
            <a:picLocks noChangeAspect="1"/>
          </p:cNvPicPr>
          <p:nvPr>
            <p:custDataLst>
              <p:tags r:id="rId7"/>
            </p:custDataLst>
          </p:nvPr>
        </p:nvPicPr>
        <p:blipFill>
          <a:blip r:embed="rId19" cstate="print">
            <a:extLst>
              <a:ext uri="{28A0092B-C50C-407E-A947-70E740481C1C}">
                <a14:useLocalDpi xmlns:a14="http://schemas.microsoft.com/office/drawing/2010/main"/>
              </a:ext>
            </a:extLst>
          </a:blip>
          <a:stretch>
            <a:fillRect/>
          </a:stretch>
        </p:blipFill>
        <p:spPr>
          <a:xfrm>
            <a:off x="6287135" y="4853940"/>
            <a:ext cx="2695575" cy="1985010"/>
          </a:xfrm>
          <a:prstGeom prst="rect">
            <a:avLst/>
          </a:prstGeom>
        </p:spPr>
      </p:pic>
      <p:pic>
        <p:nvPicPr>
          <p:cNvPr id="11" name="图片 10"/>
          <p:cNvPicPr>
            <a:picLocks noChangeAspect="1"/>
          </p:cNvPicPr>
          <p:nvPr>
            <p:custDataLst>
              <p:tags r:id="rId8"/>
            </p:custDataLst>
          </p:nvPr>
        </p:nvPicPr>
        <p:blipFill>
          <a:blip r:embed="rId20" cstate="print">
            <a:extLst>
              <a:ext uri="{28A0092B-C50C-407E-A947-70E740481C1C}">
                <a14:useLocalDpi xmlns:a14="http://schemas.microsoft.com/office/drawing/2010/main"/>
              </a:ext>
            </a:extLst>
          </a:blip>
          <a:stretch>
            <a:fillRect/>
          </a:stretch>
        </p:blipFill>
        <p:spPr>
          <a:xfrm>
            <a:off x="9263380" y="4853940"/>
            <a:ext cx="2542540" cy="1989455"/>
          </a:xfrm>
          <a:prstGeom prst="rect">
            <a:avLst/>
          </a:prstGeom>
        </p:spPr>
      </p:pic>
      <p:sp>
        <p:nvSpPr>
          <p:cNvPr id="4" name="文本框 3"/>
          <p:cNvSpPr txBox="1"/>
          <p:nvPr>
            <p:custDataLst>
              <p:tags r:id="rId9"/>
            </p:custDataLst>
          </p:nvPr>
        </p:nvSpPr>
        <p:spPr>
          <a:xfrm>
            <a:off x="441960" y="1553845"/>
            <a:ext cx="11363960" cy="988695"/>
          </a:xfrm>
          <a:prstGeom prst="rect">
            <a:avLst/>
          </a:prstGeom>
          <a:noFill/>
        </p:spPr>
        <p:txBody>
          <a:bodyPr wrap="square" rtlCol="0" anchor="t">
            <a:spAutoFit/>
          </a:bodyPr>
          <a:lstStyle/>
          <a:p>
            <a:pPr marL="298450" marR="231775" indent="-285750" defTabSz="914400" fontAlgn="auto">
              <a:lnSpc>
                <a:spcPct val="120000"/>
              </a:lnSpc>
              <a:spcBef>
                <a:spcPts val="100"/>
              </a:spcBef>
              <a:buFont typeface="Wingdings" panose="05000000000000000000"/>
              <a:buChar char=""/>
              <a:tabLst>
                <a:tab pos="298450" algn="l"/>
              </a:tabLst>
            </a:pPr>
            <a:r>
              <a:rPr lang="zh-CN" altLang="en-US" sz="1600" dirty="0">
                <a:solidFill>
                  <a:srgbClr val="FF0000"/>
                </a:solidFill>
                <a:latin typeface="Microsoft YaHei Regular" panose="020B0503020204020204" charset="-122"/>
                <a:ea typeface="Microsoft YaHei Regular" panose="020B0503020204020204" charset="-122"/>
                <a:sym typeface="+mn-ea"/>
              </a:rPr>
              <a:t>设置质量保证先锋岗</a:t>
            </a:r>
            <a:r>
              <a:rPr lang="zh-CN" altLang="en-US" sz="1600" dirty="0">
                <a:latin typeface="Microsoft YaHei Regular" panose="020B0503020204020204" charset="-122"/>
                <a:ea typeface="Microsoft YaHei Regular" panose="020B0503020204020204" charset="-122"/>
                <a:sym typeface="+mn-ea"/>
              </a:rPr>
              <a:t>，制定</a:t>
            </a:r>
            <a:r>
              <a:rPr lang="zh-CN" altLang="en-US" sz="1600" dirty="0">
                <a:solidFill>
                  <a:srgbClr val="FF0000"/>
                </a:solidFill>
                <a:latin typeface="Microsoft YaHei Regular" panose="020B0503020204020204" charset="-122"/>
                <a:ea typeface="Microsoft YaHei Regular" panose="020B0503020204020204" charset="-122"/>
                <a:sym typeface="+mn-ea"/>
              </a:rPr>
              <a:t>岗位质量管理责任制</a:t>
            </a:r>
            <a:r>
              <a:rPr lang="zh-CN" altLang="en-US" sz="1600" dirty="0">
                <a:latin typeface="Microsoft YaHei Regular" panose="020B0503020204020204" charset="-122"/>
                <a:ea typeface="Microsoft YaHei Regular" panose="020B0503020204020204" charset="-122"/>
                <a:sym typeface="+mn-ea"/>
              </a:rPr>
              <a:t>，组织全体管理人员召开岗位质量责任制签订仪式。</a:t>
            </a:r>
          </a:p>
          <a:p>
            <a:pPr marL="298450" marR="231775" indent="-285750" defTabSz="914400" fontAlgn="auto">
              <a:lnSpc>
                <a:spcPct val="120000"/>
              </a:lnSpc>
              <a:spcBef>
                <a:spcPts val="100"/>
              </a:spcBef>
              <a:buFont typeface="Wingdings" panose="05000000000000000000"/>
              <a:buChar char=""/>
              <a:tabLst>
                <a:tab pos="298450" algn="l"/>
              </a:tabLst>
            </a:pPr>
            <a:r>
              <a:rPr lang="zh-CN" altLang="en-US" sz="1600" dirty="0">
                <a:latin typeface="Microsoft YaHei Regular" panose="020B0503020204020204" charset="-122"/>
                <a:ea typeface="Microsoft YaHei Regular" panose="020B0503020204020204" charset="-122"/>
                <a:sym typeface="+mn-ea"/>
              </a:rPr>
              <a:t>重视过程控制，结构施工至今共完成</a:t>
            </a:r>
            <a:r>
              <a:rPr lang="zh-CN" altLang="en-US" sz="1600" dirty="0">
                <a:solidFill>
                  <a:srgbClr val="FF0000"/>
                </a:solidFill>
                <a:latin typeface="Microsoft YaHei Regular" panose="020B0503020204020204" charset="-122"/>
                <a:ea typeface="Microsoft YaHei Regular" panose="020B0503020204020204" charset="-122"/>
                <a:sym typeface="+mn-ea"/>
              </a:rPr>
              <a:t>102次</a:t>
            </a:r>
            <a:r>
              <a:rPr lang="zh-CN" altLang="en-US" sz="1600" dirty="0">
                <a:latin typeface="Microsoft YaHei Regular" panose="020B0503020204020204" charset="-122"/>
                <a:ea typeface="Microsoft YaHei Regular" panose="020B0503020204020204" charset="-122"/>
                <a:sym typeface="+mn-ea"/>
              </a:rPr>
              <a:t>三检验收，完成</a:t>
            </a:r>
            <a:r>
              <a:rPr lang="zh-CN" altLang="en-US" sz="1600" dirty="0">
                <a:solidFill>
                  <a:srgbClr val="FF0000"/>
                </a:solidFill>
                <a:latin typeface="Microsoft YaHei Regular" panose="020B0503020204020204" charset="-122"/>
                <a:ea typeface="Microsoft YaHei Regular" panose="020B0503020204020204" charset="-122"/>
                <a:sym typeface="+mn-ea"/>
              </a:rPr>
              <a:t>8次</a:t>
            </a:r>
            <a:r>
              <a:rPr lang="zh-CN" altLang="en-US" sz="1600" dirty="0">
                <a:latin typeface="Microsoft YaHei Regular" panose="020B0503020204020204" charset="-122"/>
                <a:ea typeface="Microsoft YaHei Regular" panose="020B0503020204020204" charset="-122"/>
                <a:sym typeface="+mn-ea"/>
              </a:rPr>
              <a:t>样板验收，</a:t>
            </a:r>
            <a:r>
              <a:rPr lang="zh-CN" altLang="en-US" sz="1600" dirty="0">
                <a:solidFill>
                  <a:srgbClr val="FF0000"/>
                </a:solidFill>
                <a:latin typeface="Microsoft YaHei Regular" panose="020B0503020204020204" charset="-122"/>
                <a:ea typeface="Microsoft YaHei Regular" panose="020B0503020204020204" charset="-122"/>
                <a:sym typeface="+mn-ea"/>
              </a:rPr>
              <a:t>56次</a:t>
            </a:r>
            <a:r>
              <a:rPr lang="zh-CN" altLang="en-US" sz="1600" dirty="0">
                <a:latin typeface="Microsoft YaHei Regular" panose="020B0503020204020204" charset="-122"/>
                <a:ea typeface="Microsoft YaHei Regular" panose="020B0503020204020204" charset="-122"/>
                <a:sym typeface="+mn-ea"/>
              </a:rPr>
              <a:t>质量例会，</a:t>
            </a:r>
            <a:r>
              <a:rPr lang="zh-CN" altLang="en-US" sz="1600" dirty="0">
                <a:solidFill>
                  <a:srgbClr val="FF0000"/>
                </a:solidFill>
                <a:latin typeface="Microsoft YaHei Regular" panose="020B0503020204020204" charset="-122"/>
                <a:ea typeface="Microsoft YaHei Regular" panose="020B0503020204020204" charset="-122"/>
                <a:sym typeface="+mn-ea"/>
              </a:rPr>
              <a:t>42次</a:t>
            </a:r>
            <a:r>
              <a:rPr lang="zh-CN" altLang="en-US" sz="1600" dirty="0">
                <a:latin typeface="Microsoft YaHei Regular" panose="020B0503020204020204" charset="-122"/>
                <a:ea typeface="Microsoft YaHei Regular" panose="020B0503020204020204" charset="-122"/>
                <a:sym typeface="+mn-ea"/>
              </a:rPr>
              <a:t>质量宣讲，</a:t>
            </a:r>
            <a:r>
              <a:rPr lang="zh-CN" altLang="en-US" sz="1600" dirty="0">
                <a:solidFill>
                  <a:srgbClr val="FF0000"/>
                </a:solidFill>
                <a:latin typeface="Microsoft YaHei Regular" panose="020B0503020204020204" charset="-122"/>
                <a:ea typeface="Microsoft YaHei Regular" panose="020B0503020204020204" charset="-122"/>
                <a:sym typeface="+mn-ea"/>
              </a:rPr>
              <a:t>38次</a:t>
            </a:r>
            <a:r>
              <a:rPr lang="zh-CN" altLang="en-US" sz="1600" dirty="0">
                <a:latin typeface="Microsoft YaHei Regular" panose="020B0503020204020204" charset="-122"/>
                <a:ea typeface="Microsoft YaHei Regular" panose="020B0503020204020204" charset="-122"/>
                <a:sym typeface="+mn-ea"/>
              </a:rPr>
              <a:t>重要工序旁站，坚持</a:t>
            </a:r>
            <a:r>
              <a:rPr lang="zh-CN" altLang="en-US" sz="1600" dirty="0">
                <a:solidFill>
                  <a:srgbClr val="FF0000"/>
                </a:solidFill>
                <a:latin typeface="Microsoft YaHei Regular" panose="020B0503020204020204" charset="-122"/>
                <a:ea typeface="Microsoft YaHei Regular" panose="020B0503020204020204" charset="-122"/>
                <a:sym typeface="+mn-ea"/>
              </a:rPr>
              <a:t>以工序质量保证工程质量</a:t>
            </a:r>
            <a:r>
              <a:rPr lang="zh-CN" altLang="en-US" sz="1600" dirty="0">
                <a:latin typeface="Microsoft YaHei Regular" panose="020B0503020204020204" charset="-122"/>
                <a:ea typeface="Microsoft YaHei Regular" panose="020B0503020204020204" charset="-122"/>
                <a:sym typeface="+mn-ea"/>
              </a:rPr>
              <a:t>的思想来管理工程。</a:t>
            </a:r>
          </a:p>
        </p:txBody>
      </p:sp>
      <p:grpSp>
        <p:nvGrpSpPr>
          <p:cNvPr id="12" name="group 54"/>
          <p:cNvGrpSpPr/>
          <p:nvPr/>
        </p:nvGrpSpPr>
        <p:grpSpPr>
          <a:xfrm rot="21600000">
            <a:off x="4286148" y="764540"/>
            <a:ext cx="3329395" cy="645795"/>
            <a:chOff x="-54940" y="-43180"/>
            <a:chExt cx="3343275" cy="645794"/>
          </a:xfrm>
        </p:grpSpPr>
        <p:sp>
          <p:nvSpPr>
            <p:cNvPr id="13" name="path 680"/>
            <p:cNvSpPr/>
            <p:nvPr>
              <p:custDataLst>
                <p:tags r:id="rId10"/>
              </p:custDataLst>
            </p:nvPr>
          </p:nvSpPr>
          <p:spPr>
            <a:xfrm>
              <a:off x="-45912" y="0"/>
              <a:ext cx="3232234" cy="589914"/>
            </a:xfrm>
            <a:custGeom>
              <a:avLst/>
              <a:gdLst/>
              <a:ahLst/>
              <a:cxnLst/>
              <a:rect l="0" t="0" r="0" b="0"/>
              <a:pathLst>
                <a:path w="5224" h="928">
                  <a:moveTo>
                    <a:pt x="0" y="340"/>
                  </a:moveTo>
                  <a:lnTo>
                    <a:pt x="312" y="0"/>
                  </a:lnTo>
                  <a:lnTo>
                    <a:pt x="4912" y="0"/>
                  </a:lnTo>
                  <a:lnTo>
                    <a:pt x="5224" y="340"/>
                  </a:lnTo>
                  <a:lnTo>
                    <a:pt x="0" y="340"/>
                  </a:lnTo>
                </a:path>
                <a:path w="5224" h="928">
                  <a:moveTo>
                    <a:pt x="367" y="21"/>
                  </a:moveTo>
                  <a:lnTo>
                    <a:pt x="633" y="928"/>
                  </a:lnTo>
                  <a:lnTo>
                    <a:pt x="4624" y="928"/>
                  </a:lnTo>
                  <a:lnTo>
                    <a:pt x="4888" y="21"/>
                  </a:lnTo>
                  <a:lnTo>
                    <a:pt x="367" y="21"/>
                  </a:lnTo>
                </a:path>
                <a:path w="5224" h="928">
                  <a:moveTo>
                    <a:pt x="969" y="112"/>
                  </a:moveTo>
                  <a:lnTo>
                    <a:pt x="4137" y="112"/>
                  </a:lnTo>
                  <a:lnTo>
                    <a:pt x="4137" y="840"/>
                  </a:lnTo>
                  <a:lnTo>
                    <a:pt x="969" y="840"/>
                  </a:lnTo>
                  <a:lnTo>
                    <a:pt x="969" y="112"/>
                  </a:lnTo>
                  <a:close/>
                </a:path>
              </a:pathLst>
            </a:custGeom>
            <a:solidFill>
              <a:srgbClr val="5B9BD5">
                <a:alpha val="100000"/>
              </a:srgbClr>
            </a:solidFill>
            <a:ln w="0" cap="flat">
              <a:noFill/>
              <a:prstDash val="solid"/>
              <a:miter lim="0"/>
            </a:ln>
          </p:spPr>
          <p:txBody>
            <a:bodyPr rtlCol="0"/>
            <a:lstStyle/>
            <a:p>
              <a:pPr algn="ctr"/>
              <a:endParaRPr lang="zh-CN" altLang="en-US"/>
            </a:p>
          </p:txBody>
        </p:sp>
        <p:sp>
          <p:nvSpPr>
            <p:cNvPr id="14" name="textbox 682"/>
            <p:cNvSpPr/>
            <p:nvPr>
              <p:custDataLst>
                <p:tags r:id="rId11"/>
              </p:custDataLst>
            </p:nvPr>
          </p:nvSpPr>
          <p:spPr>
            <a:xfrm>
              <a:off x="-54940" y="-43180"/>
              <a:ext cx="3343275" cy="645794"/>
            </a:xfrm>
            <a:prstGeom prst="rect">
              <a:avLst/>
            </a:prstGeom>
            <a:noFill/>
            <a:ln w="0" cap="flat">
              <a:noFill/>
              <a:prstDash val="solid"/>
              <a:miter lim="0"/>
            </a:ln>
          </p:spPr>
          <p:txBody>
            <a:bodyPr vert="horz" wrap="square" lIns="0" tIns="0" rIns="0" bIns="0"/>
            <a:lstStyle/>
            <a:p>
              <a:pPr algn="l" rtl="0" eaLnBrk="0">
                <a:lnSpc>
                  <a:spcPct val="111000"/>
                </a:lnSpc>
              </a:pPr>
              <a:endParaRPr sz="1000" dirty="0">
                <a:latin typeface="Arial" panose="020B0604020202020204"/>
                <a:ea typeface="Arial" panose="020B0604020202020204"/>
                <a:cs typeface="Arial" panose="020B0604020202020204"/>
              </a:endParaRPr>
            </a:p>
            <a:p>
              <a:pPr marL="725170" algn="l" rtl="0" eaLnBrk="0">
                <a:lnSpc>
                  <a:spcPct val="94000"/>
                </a:lnSpc>
                <a:spcBef>
                  <a:spcPts val="5"/>
                </a:spcBef>
              </a:pP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党建</a:t>
              </a:r>
              <a:r>
                <a:rPr lang="en-US" alt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质量保证</a:t>
              </a:r>
            </a:p>
          </p:txBody>
        </p:sp>
      </p:grpSp>
      <p:sp>
        <p:nvSpPr>
          <p:cNvPr id="9257" name="文本框 4"/>
          <p:cNvSpPr txBox="1"/>
          <p:nvPr/>
        </p:nvSpPr>
        <p:spPr>
          <a:xfrm>
            <a:off x="1619250" y="287655"/>
            <a:ext cx="7157720" cy="460375"/>
          </a:xfrm>
          <a:prstGeom prst="rect">
            <a:avLst/>
          </a:prstGeom>
          <a:noFill/>
          <a:ln w="9525">
            <a:noFill/>
          </a:ln>
        </p:spPr>
        <p:txBody>
          <a:bodyPr wrap="square">
            <a:spAutoFit/>
          </a:bodyPr>
          <a:lstStyle/>
          <a:p>
            <a:pPr algn="l" eaLnBrk="1" hangingPunct="1"/>
            <a:r>
              <a:rPr lang="zh-CN" altLang="en-US" sz="2400" b="1" dirty="0">
                <a:latin typeface="微软雅黑" panose="020B0503020204020204" charset="-122"/>
                <a:ea typeface="微软雅黑" panose="020B0503020204020204" charset="-122"/>
                <a:sym typeface="+mn-ea"/>
              </a:rPr>
              <a:t>党建引领阵地化</a:t>
            </a:r>
            <a:endParaRPr kumimoji="1" lang="en-US" altLang="zh-CN" sz="18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2852" name="图片 292"/>
          <p:cNvPicPr>
            <a:picLocks noChangeAspect="1"/>
          </p:cNvPicPr>
          <p:nvPr>
            <p:custDataLst>
              <p:tags r:id="rId1"/>
            </p:custDataLst>
          </p:nvPr>
        </p:nvPicPr>
        <p:blipFill>
          <a:blip r:embed="rId13"/>
          <a:stretch>
            <a:fillRect/>
          </a:stretch>
        </p:blipFill>
        <p:spPr>
          <a:xfrm>
            <a:off x="218440" y="2903855"/>
            <a:ext cx="3723640" cy="2642235"/>
          </a:xfrm>
          <a:prstGeom prst="rect">
            <a:avLst/>
          </a:prstGeom>
          <a:noFill/>
          <a:ln w="9525">
            <a:noFill/>
          </a:ln>
        </p:spPr>
      </p:pic>
      <p:sp>
        <p:nvSpPr>
          <p:cNvPr id="9" name="文本框 8"/>
          <p:cNvSpPr txBox="1"/>
          <p:nvPr>
            <p:custDataLst>
              <p:tags r:id="rId2"/>
            </p:custDataLst>
          </p:nvPr>
        </p:nvSpPr>
        <p:spPr>
          <a:xfrm>
            <a:off x="219075" y="5554345"/>
            <a:ext cx="3723005" cy="337185"/>
          </a:xfrm>
          <a:prstGeom prst="rect">
            <a:avLst/>
          </a:prstGeom>
          <a:noFill/>
        </p:spPr>
        <p:txBody>
          <a:bodyPr wrap="square" rtlCol="0" anchor="t">
            <a:spAutoFit/>
          </a:bodyPr>
          <a:lstStyle/>
          <a:p>
            <a:pPr algn="ctr"/>
            <a:r>
              <a:rPr lang="zh-CN" altLang="en-US" sz="1600" b="1" dirty="0">
                <a:latin typeface="黑体" panose="02010609060101010101" charset="-122"/>
                <a:ea typeface="黑体" panose="02010609060101010101" charset="-122"/>
                <a:sym typeface="+mn-ea"/>
              </a:rPr>
              <a:t>进出场实名制通道</a:t>
            </a:r>
          </a:p>
        </p:txBody>
      </p:sp>
      <p:pic>
        <p:nvPicPr>
          <p:cNvPr id="3" name="图片 2"/>
          <p:cNvPicPr>
            <a:picLocks noChangeAspect="1"/>
          </p:cNvPicPr>
          <p:nvPr>
            <p:custDataLst>
              <p:tags r:id="rId3"/>
            </p:custDataLst>
          </p:nvPr>
        </p:nvPicPr>
        <p:blipFill>
          <a:blip r:embed="rId14" cstate="print">
            <a:extLst>
              <a:ext uri="{28A0092B-C50C-407E-A947-70E740481C1C}">
                <a14:useLocalDpi xmlns:a14="http://schemas.microsoft.com/office/drawing/2010/main"/>
              </a:ext>
            </a:extLst>
          </a:blip>
          <a:stretch>
            <a:fillRect/>
          </a:stretch>
        </p:blipFill>
        <p:spPr>
          <a:xfrm>
            <a:off x="8412480" y="2903855"/>
            <a:ext cx="3620770" cy="2650490"/>
          </a:xfrm>
          <a:prstGeom prst="rect">
            <a:avLst/>
          </a:prstGeom>
        </p:spPr>
      </p:pic>
      <p:pic>
        <p:nvPicPr>
          <p:cNvPr id="4" name="图片 3"/>
          <p:cNvPicPr>
            <a:picLocks noChangeAspect="1"/>
          </p:cNvPicPr>
          <p:nvPr>
            <p:custDataLst>
              <p:tags r:id="rId4"/>
            </p:custDataLst>
          </p:nvPr>
        </p:nvPicPr>
        <p:blipFill>
          <a:blip r:embed="rId15" cstate="print">
            <a:extLst>
              <a:ext uri="{28A0092B-C50C-407E-A947-70E740481C1C}">
                <a14:useLocalDpi xmlns:a14="http://schemas.microsoft.com/office/drawing/2010/main"/>
              </a:ext>
            </a:extLst>
          </a:blip>
          <a:stretch>
            <a:fillRect/>
          </a:stretch>
        </p:blipFill>
        <p:spPr>
          <a:xfrm>
            <a:off x="4450080" y="2903220"/>
            <a:ext cx="3453765" cy="2642870"/>
          </a:xfrm>
          <a:prstGeom prst="rect">
            <a:avLst/>
          </a:prstGeom>
        </p:spPr>
      </p:pic>
      <p:sp>
        <p:nvSpPr>
          <p:cNvPr id="2" name="文本框 1"/>
          <p:cNvSpPr txBox="1"/>
          <p:nvPr>
            <p:custDataLst>
              <p:tags r:id="rId5"/>
            </p:custDataLst>
          </p:nvPr>
        </p:nvSpPr>
        <p:spPr>
          <a:xfrm>
            <a:off x="4450080" y="5546090"/>
            <a:ext cx="3451860" cy="337185"/>
          </a:xfrm>
          <a:prstGeom prst="rect">
            <a:avLst/>
          </a:prstGeom>
          <a:noFill/>
        </p:spPr>
        <p:txBody>
          <a:bodyPr wrap="square" rtlCol="0" anchor="t">
            <a:spAutoFit/>
          </a:bodyPr>
          <a:lstStyle/>
          <a:p>
            <a:pPr algn="ctr"/>
            <a:r>
              <a:rPr lang="zh-CN" altLang="en-US" sz="1600" b="1" dirty="0">
                <a:latin typeface="黑体" panose="02010609060101010101" charset="-122"/>
                <a:ea typeface="黑体" panose="02010609060101010101" charset="-122"/>
                <a:sym typeface="+mn-ea"/>
              </a:rPr>
              <a:t>农民工维权、考勤、工资告示牌</a:t>
            </a:r>
          </a:p>
        </p:txBody>
      </p:sp>
      <p:sp>
        <p:nvSpPr>
          <p:cNvPr id="6" name="文本框 5"/>
          <p:cNvSpPr txBox="1"/>
          <p:nvPr>
            <p:custDataLst>
              <p:tags r:id="rId6"/>
            </p:custDataLst>
          </p:nvPr>
        </p:nvSpPr>
        <p:spPr>
          <a:xfrm>
            <a:off x="8409940" y="5546090"/>
            <a:ext cx="3634105" cy="337185"/>
          </a:xfrm>
          <a:prstGeom prst="rect">
            <a:avLst/>
          </a:prstGeom>
          <a:noFill/>
        </p:spPr>
        <p:txBody>
          <a:bodyPr wrap="square" rtlCol="0" anchor="t">
            <a:spAutoFit/>
          </a:bodyPr>
          <a:lstStyle/>
          <a:p>
            <a:pPr algn="ctr"/>
            <a:r>
              <a:rPr lang="zh-CN" altLang="en-US" sz="1600" b="1" dirty="0">
                <a:latin typeface="黑体" panose="02010609060101010101" charset="-122"/>
                <a:ea typeface="黑体" panose="02010609060101010101" charset="-122"/>
                <a:sym typeface="+mn-ea"/>
              </a:rPr>
              <a:t>农民工工资发放清单</a:t>
            </a:r>
          </a:p>
        </p:txBody>
      </p:sp>
      <p:sp>
        <p:nvSpPr>
          <p:cNvPr id="7" name="文本框 6"/>
          <p:cNvSpPr txBox="1"/>
          <p:nvPr>
            <p:custDataLst>
              <p:tags r:id="rId7"/>
            </p:custDataLst>
          </p:nvPr>
        </p:nvSpPr>
        <p:spPr>
          <a:xfrm>
            <a:off x="182245" y="1647190"/>
            <a:ext cx="12221845" cy="701675"/>
          </a:xfrm>
          <a:prstGeom prst="rect">
            <a:avLst/>
          </a:prstGeom>
          <a:noFill/>
        </p:spPr>
        <p:txBody>
          <a:bodyPr wrap="square" rtlCol="0" anchor="t">
            <a:spAutoFit/>
          </a:bodyPr>
          <a:lstStyle/>
          <a:p>
            <a:pPr indent="0" fontAlgn="auto">
              <a:lnSpc>
                <a:spcPct val="124000"/>
              </a:lnSpc>
              <a:spcBef>
                <a:spcPts val="0"/>
              </a:spcBef>
            </a:pPr>
            <a:r>
              <a:rPr lang="zh-CN" altLang="en-US" sz="1600">
                <a:solidFill>
                  <a:srgbClr val="FF0000"/>
                </a:solidFill>
                <a:latin typeface="Microsoft YaHei Regular" panose="020B0503020204020204" charset="-122"/>
                <a:ea typeface="Microsoft YaHei Regular" panose="020B0503020204020204" charset="-122"/>
                <a:cs typeface="Microsoft YaHei Regular" panose="020B0503020204020204" charset="-122"/>
              </a:rPr>
              <a:t>设置劳务维稳先锋岗</a:t>
            </a:r>
            <a:r>
              <a:rPr lang="zh-CN" altLang="en-US" sz="1600">
                <a:latin typeface="Microsoft YaHei Regular" panose="020B0503020204020204" charset="-122"/>
                <a:ea typeface="Microsoft YaHei Regular" panose="020B0503020204020204" charset="-122"/>
                <a:cs typeface="Microsoft YaHei Regular" panose="020B0503020204020204" charset="-122"/>
              </a:rPr>
              <a:t>，配备专职劳务管理人员，全面</a:t>
            </a:r>
            <a:r>
              <a:rPr lang="zh-CN" altLang="en-US" sz="1600">
                <a:solidFill>
                  <a:srgbClr val="FF0000"/>
                </a:solidFill>
                <a:latin typeface="Microsoft YaHei Regular" panose="020B0503020204020204" charset="-122"/>
                <a:ea typeface="Microsoft YaHei Regular" panose="020B0503020204020204" charset="-122"/>
                <a:cs typeface="Microsoft YaHei Regular" panose="020B0503020204020204" charset="-122"/>
              </a:rPr>
              <a:t>落实劳务实名制管理</a:t>
            </a:r>
            <a:r>
              <a:rPr lang="zh-CN" altLang="en-US" sz="1600">
                <a:latin typeface="Microsoft YaHei Regular" panose="020B0503020204020204" charset="-122"/>
                <a:ea typeface="Microsoft YaHei Regular" panose="020B0503020204020204" charset="-122"/>
                <a:cs typeface="Microsoft YaHei Regular" panose="020B0503020204020204" charset="-122"/>
              </a:rPr>
              <a:t>工作。目前在场工人</a:t>
            </a:r>
            <a:r>
              <a:rPr lang="en-US" altLang="zh-CN" sz="1600">
                <a:solidFill>
                  <a:srgbClr val="FF0000"/>
                </a:solidFill>
                <a:latin typeface="Microsoft YaHei Regular" panose="020B0503020204020204" charset="-122"/>
                <a:ea typeface="Microsoft YaHei Regular" panose="020B0503020204020204" charset="-122"/>
                <a:cs typeface="Microsoft YaHei Regular" panose="020B0503020204020204" charset="-122"/>
              </a:rPr>
              <a:t>200</a:t>
            </a:r>
            <a:r>
              <a:rPr lang="zh-CN" altLang="en-US" sz="1600">
                <a:solidFill>
                  <a:srgbClr val="FF0000"/>
                </a:solidFill>
                <a:latin typeface="Microsoft YaHei Regular" panose="020B0503020204020204" charset="-122"/>
                <a:ea typeface="Microsoft YaHei Regular" panose="020B0503020204020204" charset="-122"/>
                <a:cs typeface="Microsoft YaHei Regular" panose="020B0503020204020204" charset="-122"/>
              </a:rPr>
              <a:t>余人全部实现工人信息闭合</a:t>
            </a:r>
            <a:r>
              <a:rPr lang="zh-CN" altLang="en-US" sz="1600">
                <a:latin typeface="Microsoft YaHei Regular" panose="020B0503020204020204" charset="-122"/>
                <a:ea typeface="Microsoft YaHei Regular" panose="020B0503020204020204" charset="-122"/>
                <a:cs typeface="Microsoft YaHei Regular" panose="020B0503020204020204" charset="-122"/>
              </a:rPr>
              <a:t>。</a:t>
            </a:r>
          </a:p>
          <a:p>
            <a:pPr indent="0" fontAlgn="auto">
              <a:lnSpc>
                <a:spcPct val="124000"/>
              </a:lnSpc>
              <a:spcBef>
                <a:spcPts val="0"/>
              </a:spcBef>
            </a:pPr>
            <a:r>
              <a:rPr lang="zh-CN" altLang="en-US" sz="1600">
                <a:latin typeface="Microsoft YaHei Regular" panose="020B0503020204020204" charset="-122"/>
                <a:ea typeface="Microsoft YaHei Regular" panose="020B0503020204020204" charset="-122"/>
                <a:cs typeface="Microsoft YaHei Regular" panose="020B0503020204020204" charset="-122"/>
                <a:sym typeface="+mn-ea"/>
              </a:rPr>
              <a:t>设立</a:t>
            </a:r>
            <a:r>
              <a:rPr lang="zh-CN" altLang="en-US" sz="1600">
                <a:solidFill>
                  <a:srgbClr val="FF0000"/>
                </a:solidFill>
                <a:latin typeface="Microsoft YaHei Regular" panose="020B0503020204020204" charset="-122"/>
                <a:ea typeface="Microsoft YaHei Regular" panose="020B0503020204020204" charset="-122"/>
                <a:cs typeface="Microsoft YaHei Regular" panose="020B0503020204020204" charset="-122"/>
                <a:sym typeface="+mn-ea"/>
              </a:rPr>
              <a:t>农民工工资保证金账户和农民工工资代发专户</a:t>
            </a:r>
            <a:r>
              <a:rPr lang="zh-CN" altLang="en-US" sz="1600">
                <a:latin typeface="Microsoft YaHei Regular" panose="020B0503020204020204" charset="-122"/>
                <a:ea typeface="Microsoft YaHei Regular" panose="020B0503020204020204" charset="-122"/>
                <a:cs typeface="Microsoft YaHei Regular" panose="020B0503020204020204" charset="-122"/>
                <a:sym typeface="+mn-ea"/>
              </a:rPr>
              <a:t>，每月编制农名工工资表及考勤表，通过农民工工资代发，全面保障工人工资支付。</a:t>
            </a:r>
            <a:endParaRPr lang="zh-CN" altLang="en-US" sz="1600">
              <a:latin typeface="Microsoft YaHei Regular" panose="020B0503020204020204" charset="-122"/>
              <a:ea typeface="Microsoft YaHei Regular" panose="020B0503020204020204" charset="-122"/>
              <a:cs typeface="Microsoft YaHei Regular" panose="020B0503020204020204" charset="-122"/>
            </a:endParaRPr>
          </a:p>
        </p:txBody>
      </p:sp>
      <p:pic>
        <p:nvPicPr>
          <p:cNvPr id="908" name="picture 908"/>
          <p:cNvPicPr>
            <a:picLocks noChangeAspect="1"/>
          </p:cNvPicPr>
          <p:nvPr>
            <p:custDataLst>
              <p:tags r:id="rId8"/>
            </p:custDataLst>
          </p:nvPr>
        </p:nvPicPr>
        <p:blipFill>
          <a:blip r:embed="rId16"/>
          <a:stretch>
            <a:fillRect/>
          </a:stretch>
        </p:blipFill>
        <p:spPr>
          <a:xfrm rot="21600000">
            <a:off x="83185" y="1746250"/>
            <a:ext cx="162560" cy="253365"/>
          </a:xfrm>
          <a:prstGeom prst="rect">
            <a:avLst/>
          </a:prstGeom>
        </p:spPr>
      </p:pic>
      <p:pic>
        <p:nvPicPr>
          <p:cNvPr id="8" name="picture 908"/>
          <p:cNvPicPr>
            <a:picLocks noChangeAspect="1"/>
          </p:cNvPicPr>
          <p:nvPr>
            <p:custDataLst>
              <p:tags r:id="rId9"/>
            </p:custDataLst>
          </p:nvPr>
        </p:nvPicPr>
        <p:blipFill>
          <a:blip r:embed="rId16"/>
          <a:stretch>
            <a:fillRect/>
          </a:stretch>
        </p:blipFill>
        <p:spPr>
          <a:xfrm rot="21600000">
            <a:off x="83185" y="2095500"/>
            <a:ext cx="162560" cy="253365"/>
          </a:xfrm>
          <a:prstGeom prst="rect">
            <a:avLst/>
          </a:prstGeom>
        </p:spPr>
      </p:pic>
      <p:grpSp>
        <p:nvGrpSpPr>
          <p:cNvPr id="10" name="group 54"/>
          <p:cNvGrpSpPr/>
          <p:nvPr/>
        </p:nvGrpSpPr>
        <p:grpSpPr>
          <a:xfrm rot="21600000">
            <a:off x="4286148" y="764540"/>
            <a:ext cx="3329395" cy="645795"/>
            <a:chOff x="-54940" y="-43180"/>
            <a:chExt cx="3343275" cy="645794"/>
          </a:xfrm>
        </p:grpSpPr>
        <p:sp>
          <p:nvSpPr>
            <p:cNvPr id="11" name="path 680"/>
            <p:cNvSpPr/>
            <p:nvPr>
              <p:custDataLst>
                <p:tags r:id="rId10"/>
              </p:custDataLst>
            </p:nvPr>
          </p:nvSpPr>
          <p:spPr>
            <a:xfrm>
              <a:off x="-45912" y="0"/>
              <a:ext cx="3232234" cy="589914"/>
            </a:xfrm>
            <a:custGeom>
              <a:avLst/>
              <a:gdLst/>
              <a:ahLst/>
              <a:cxnLst/>
              <a:rect l="0" t="0" r="0" b="0"/>
              <a:pathLst>
                <a:path w="5224" h="928">
                  <a:moveTo>
                    <a:pt x="0" y="340"/>
                  </a:moveTo>
                  <a:lnTo>
                    <a:pt x="312" y="0"/>
                  </a:lnTo>
                  <a:lnTo>
                    <a:pt x="4912" y="0"/>
                  </a:lnTo>
                  <a:lnTo>
                    <a:pt x="5224" y="340"/>
                  </a:lnTo>
                  <a:lnTo>
                    <a:pt x="0" y="340"/>
                  </a:lnTo>
                </a:path>
                <a:path w="5224" h="928">
                  <a:moveTo>
                    <a:pt x="367" y="21"/>
                  </a:moveTo>
                  <a:lnTo>
                    <a:pt x="633" y="928"/>
                  </a:lnTo>
                  <a:lnTo>
                    <a:pt x="4624" y="928"/>
                  </a:lnTo>
                  <a:lnTo>
                    <a:pt x="4888" y="21"/>
                  </a:lnTo>
                  <a:lnTo>
                    <a:pt x="367" y="21"/>
                  </a:lnTo>
                </a:path>
                <a:path w="5224" h="928">
                  <a:moveTo>
                    <a:pt x="969" y="112"/>
                  </a:moveTo>
                  <a:lnTo>
                    <a:pt x="4137" y="112"/>
                  </a:lnTo>
                  <a:lnTo>
                    <a:pt x="4137" y="840"/>
                  </a:lnTo>
                  <a:lnTo>
                    <a:pt x="969" y="840"/>
                  </a:lnTo>
                  <a:lnTo>
                    <a:pt x="969" y="112"/>
                  </a:lnTo>
                  <a:close/>
                </a:path>
              </a:pathLst>
            </a:custGeom>
            <a:solidFill>
              <a:srgbClr val="5B9BD5">
                <a:alpha val="100000"/>
              </a:srgbClr>
            </a:solidFill>
            <a:ln w="0" cap="flat">
              <a:noFill/>
              <a:prstDash val="solid"/>
              <a:miter lim="0"/>
            </a:ln>
          </p:spPr>
          <p:txBody>
            <a:bodyPr rtlCol="0"/>
            <a:lstStyle/>
            <a:p>
              <a:pPr algn="ctr"/>
              <a:endParaRPr lang="zh-CN" altLang="en-US"/>
            </a:p>
          </p:txBody>
        </p:sp>
        <p:sp>
          <p:nvSpPr>
            <p:cNvPr id="12" name="textbox 682"/>
            <p:cNvSpPr/>
            <p:nvPr>
              <p:custDataLst>
                <p:tags r:id="rId11"/>
              </p:custDataLst>
            </p:nvPr>
          </p:nvSpPr>
          <p:spPr>
            <a:xfrm>
              <a:off x="-54940" y="-43180"/>
              <a:ext cx="3343275" cy="645794"/>
            </a:xfrm>
            <a:prstGeom prst="rect">
              <a:avLst/>
            </a:prstGeom>
            <a:noFill/>
            <a:ln w="0" cap="flat">
              <a:noFill/>
              <a:prstDash val="solid"/>
              <a:miter lim="0"/>
            </a:ln>
          </p:spPr>
          <p:txBody>
            <a:bodyPr vert="horz" wrap="square" lIns="0" tIns="0" rIns="0" bIns="0"/>
            <a:lstStyle/>
            <a:p>
              <a:pPr algn="l" rtl="0" eaLnBrk="0">
                <a:lnSpc>
                  <a:spcPct val="111000"/>
                </a:lnSpc>
              </a:pPr>
              <a:endParaRPr sz="1000" dirty="0">
                <a:latin typeface="Arial" panose="020B0604020202020204"/>
                <a:ea typeface="Arial" panose="020B0604020202020204"/>
                <a:cs typeface="Arial" panose="020B0604020202020204"/>
              </a:endParaRPr>
            </a:p>
            <a:p>
              <a:pPr marL="725170" algn="l" rtl="0" eaLnBrk="0">
                <a:lnSpc>
                  <a:spcPct val="94000"/>
                </a:lnSpc>
                <a:spcBef>
                  <a:spcPts val="5"/>
                </a:spcBef>
              </a:pP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党建</a:t>
              </a:r>
              <a:r>
                <a:rPr lang="en-US" alt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劳务维稳</a:t>
              </a:r>
            </a:p>
          </p:txBody>
        </p:sp>
      </p:grpSp>
      <p:sp>
        <p:nvSpPr>
          <p:cNvPr id="9257" name="文本框 4"/>
          <p:cNvSpPr txBox="1"/>
          <p:nvPr/>
        </p:nvSpPr>
        <p:spPr>
          <a:xfrm>
            <a:off x="1619250" y="287655"/>
            <a:ext cx="7157720" cy="460375"/>
          </a:xfrm>
          <a:prstGeom prst="rect">
            <a:avLst/>
          </a:prstGeom>
          <a:noFill/>
          <a:ln w="9525">
            <a:noFill/>
          </a:ln>
        </p:spPr>
        <p:txBody>
          <a:bodyPr wrap="square">
            <a:spAutoFit/>
          </a:bodyPr>
          <a:lstStyle/>
          <a:p>
            <a:pPr algn="l" eaLnBrk="1" hangingPunct="1"/>
            <a:r>
              <a:rPr lang="zh-CN" altLang="en-US" sz="2400" b="1" dirty="0">
                <a:latin typeface="微软雅黑" panose="020B0503020204020204" charset="-122"/>
                <a:ea typeface="微软雅黑" panose="020B0503020204020204" charset="-122"/>
                <a:sym typeface="+mn-ea"/>
              </a:rPr>
              <a:t>党建引领阵地化</a:t>
            </a:r>
            <a:endParaRPr kumimoji="1" lang="en-US" altLang="zh-CN" sz="18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菱形 6"/>
          <p:cNvSpPr/>
          <p:nvPr/>
        </p:nvSpPr>
        <p:spPr>
          <a:xfrm>
            <a:off x="461328" y="974303"/>
            <a:ext cx="576263" cy="576263"/>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矩形 12"/>
          <p:cNvSpPr/>
          <p:nvPr/>
        </p:nvSpPr>
        <p:spPr bwMode="auto">
          <a:xfrm>
            <a:off x="313690" y="4646295"/>
            <a:ext cx="11576685" cy="1823085"/>
          </a:xfrm>
          <a:prstGeom prst="rect">
            <a:avLst/>
          </a:prstGeom>
        </p:spPr>
        <p:style>
          <a:lnRef idx="0">
            <a:srgbClr val="FFFFFF"/>
          </a:lnRef>
          <a:fillRef idx="1">
            <a:schemeClr val="accent1"/>
          </a:fillRef>
          <a:effectRef idx="0">
            <a:srgbClr val="FFFFFF"/>
          </a:effectRef>
          <a:fontRef idx="minor">
            <a:schemeClr val="lt1"/>
          </a:fontRef>
        </p:style>
        <p:txBody>
          <a:bodyPr lIns="68580" tIns="34290" rIns="68580" bIns="34290" anchor="ctr"/>
          <a:lstStyle/>
          <a:p>
            <a:pPr>
              <a:lnSpc>
                <a:spcPct val="150000"/>
              </a:lnSpc>
            </a:pPr>
            <a:r>
              <a:rPr lang="en-US" altLang="zh-CN" sz="1400"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sym typeface="+mn-ea"/>
              </a:rPr>
              <a:t>项目不断加强品牌宣传能力，利用</a:t>
            </a:r>
            <a:r>
              <a:rPr lang="zh-CN" altLang="en-US" sz="1600" b="1" dirty="0">
                <a:solidFill>
                  <a:srgbClr val="FF0000"/>
                </a:solidFill>
                <a:latin typeface="微软雅黑" panose="020B0503020204020204" charset="-122"/>
                <a:ea typeface="微软雅黑" panose="020B0503020204020204" charset="-122"/>
                <a:sym typeface="+mn-ea"/>
              </a:rPr>
              <a:t>中建一局、先锋一局、风清一局、公司微信、公司OA</a:t>
            </a:r>
            <a:r>
              <a:rPr lang="zh-CN" altLang="en-US" sz="1600" b="1" dirty="0">
                <a:latin typeface="微软雅黑" panose="020B0503020204020204" charset="-122"/>
                <a:ea typeface="微软雅黑" panose="020B0503020204020204" charset="-122"/>
                <a:sym typeface="+mn-ea"/>
              </a:rPr>
              <a:t>等平台，宣传项目品牌活动，全年累计刊稿</a:t>
            </a:r>
            <a:r>
              <a:rPr lang="en-US" altLang="zh-CN" sz="1600" b="1" dirty="0">
                <a:solidFill>
                  <a:srgbClr val="FF0000"/>
                </a:solidFill>
                <a:latin typeface="微软雅黑" panose="020B0503020204020204" charset="-122"/>
                <a:ea typeface="微软雅黑" panose="020B0503020204020204" charset="-122"/>
                <a:sym typeface="+mn-ea"/>
              </a:rPr>
              <a:t>6</a:t>
            </a:r>
            <a:r>
              <a:rPr lang="zh-CN" altLang="en-US" sz="1600" b="1" dirty="0">
                <a:solidFill>
                  <a:srgbClr val="FF0000"/>
                </a:solidFill>
                <a:latin typeface="微软雅黑" panose="020B0503020204020204" charset="-122"/>
                <a:ea typeface="微软雅黑" panose="020B0503020204020204" charset="-122"/>
                <a:sym typeface="+mn-ea"/>
              </a:rPr>
              <a:t>0余</a:t>
            </a:r>
            <a:r>
              <a:rPr lang="zh-CN" altLang="en-US" sz="1600" b="1" dirty="0">
                <a:latin typeface="微软雅黑" panose="020B0503020204020204" charset="-122"/>
                <a:ea typeface="微软雅黑" panose="020B0503020204020204" charset="-122"/>
                <a:sym typeface="+mn-ea"/>
              </a:rPr>
              <a:t>篇。</a:t>
            </a:r>
          </a:p>
          <a:p>
            <a:pPr>
              <a:lnSpc>
                <a:spcPct val="150000"/>
              </a:lnSpc>
            </a:pPr>
            <a:r>
              <a:rPr lang="en-US" altLang="zh-CN" sz="1600" b="1" dirty="0">
                <a:latin typeface="微软雅黑" panose="020B0503020204020204" charset="-122"/>
                <a:ea typeface="微软雅黑" panose="020B0503020204020204" charset="-122"/>
                <a:sym typeface="+mn-ea"/>
              </a:rPr>
              <a:t>      </a:t>
            </a:r>
            <a:r>
              <a:rPr lang="zh-CN" altLang="en-US" sz="1600" b="1" dirty="0">
                <a:latin typeface="微软雅黑" panose="020B0503020204020204" charset="-122"/>
                <a:ea typeface="微软雅黑" panose="020B0503020204020204" charset="-122"/>
                <a:sym typeface="+mn-ea"/>
              </a:rPr>
              <a:t>同时加强外部媒体的对接，在</a:t>
            </a:r>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人民政协网、中国日报网、学习强国、今日头条</a:t>
            </a:r>
            <a:r>
              <a:rPr lang="zh-CN" altLang="en-US" sz="1600" b="1" dirty="0">
                <a:latin typeface="微软雅黑" panose="020B0503020204020204" charset="-122"/>
                <a:ea typeface="微软雅黑" panose="020B0503020204020204" charset="-122"/>
                <a:sym typeface="+mn-ea"/>
              </a:rPr>
              <a:t>等外部媒体刊稿</a:t>
            </a:r>
            <a:r>
              <a:rPr lang="en-US" altLang="zh-CN" sz="1600" b="1" dirty="0">
                <a:solidFill>
                  <a:srgbClr val="FF0000"/>
                </a:solidFill>
                <a:latin typeface="微软雅黑" panose="020B0503020204020204" charset="-122"/>
                <a:ea typeface="微软雅黑" panose="020B0503020204020204" charset="-122"/>
                <a:sym typeface="+mn-ea"/>
              </a:rPr>
              <a:t>30</a:t>
            </a:r>
            <a:r>
              <a:rPr lang="zh-CN" altLang="en-US" sz="1600" b="1" dirty="0">
                <a:solidFill>
                  <a:srgbClr val="FF0000"/>
                </a:solidFill>
                <a:latin typeface="微软雅黑" panose="020B0503020204020204" charset="-122"/>
                <a:ea typeface="微软雅黑" panose="020B0503020204020204" charset="-122"/>
                <a:sym typeface="+mn-ea"/>
              </a:rPr>
              <a:t>余</a:t>
            </a:r>
            <a:r>
              <a:rPr lang="zh-CN" altLang="en-US" sz="1600" b="1" dirty="0">
                <a:latin typeface="微软雅黑" panose="020B0503020204020204" charset="-122"/>
                <a:ea typeface="微软雅黑" panose="020B0503020204020204" charset="-122"/>
                <a:sym typeface="+mn-ea"/>
              </a:rPr>
              <a:t>篇，书写项目一线故事，传递项目一线声音，不断深化项目的品牌宣传影响力。</a:t>
            </a:r>
            <a:endParaRPr lang="zh-CN" altLang="en-US" sz="1600" dirty="0">
              <a:latin typeface="微软雅黑" panose="020B0503020204020204" charset="-122"/>
              <a:ea typeface="微软雅黑" panose="020B0503020204020204" charset="-122"/>
              <a:cs typeface="微软雅黑" panose="020B0503020204020204" charset="-122"/>
            </a:endParaRPr>
          </a:p>
        </p:txBody>
      </p:sp>
      <p:pic>
        <p:nvPicPr>
          <p:cNvPr id="4" name="图片 3" descr="相机">
            <a:hlinkClick r:id="rId11" action="ppaction://hlinkfile"/>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9915" y="1078230"/>
            <a:ext cx="319405" cy="319405"/>
          </a:xfrm>
          <a:prstGeom prst="rect">
            <a:avLst/>
          </a:prstGeom>
        </p:spPr>
      </p:pic>
      <p:pic>
        <p:nvPicPr>
          <p:cNvPr id="10" name="图片 9" descr="数字化食品产业建设提速 无锡梁溪科技城EPC项目全面冲出正负零-人民政协网"/>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32715" y="1619885"/>
            <a:ext cx="1998345" cy="2418080"/>
          </a:xfrm>
          <a:prstGeom prst="rect">
            <a:avLst/>
          </a:prstGeom>
        </p:spPr>
      </p:pic>
      <p:pic>
        <p:nvPicPr>
          <p:cNvPr id="11" name="图片 10" descr="数字化食品产业建设提速 无锡梁溪科技城EPC项目全面冲出正负零-中国日报网"/>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139315" y="1656715"/>
            <a:ext cx="1955165" cy="2374900"/>
          </a:xfrm>
          <a:prstGeom prst="rect">
            <a:avLst/>
          </a:prstGeom>
        </p:spPr>
      </p:pic>
      <p:sp>
        <p:nvSpPr>
          <p:cNvPr id="23" name="文本框 22"/>
          <p:cNvSpPr txBox="1"/>
          <p:nvPr>
            <p:custDataLst>
              <p:tags r:id="rId1"/>
            </p:custDataLst>
          </p:nvPr>
        </p:nvSpPr>
        <p:spPr>
          <a:xfrm>
            <a:off x="461645" y="4107180"/>
            <a:ext cx="1330325" cy="321945"/>
          </a:xfrm>
          <a:prstGeom prst="rect">
            <a:avLst/>
          </a:prstGeom>
          <a:noFill/>
        </p:spPr>
        <p:txBody>
          <a:bodyPr wrap="square" rtlCol="0" anchor="t">
            <a:spAutoFit/>
          </a:bodyPr>
          <a:lstStyle/>
          <a:p>
            <a:r>
              <a:rPr lang="zh-CN" altLang="en-US" sz="1500" dirty="0">
                <a:latin typeface="微软雅黑" panose="020B0503020204020204" charset="-122"/>
                <a:ea typeface="微软雅黑" panose="020B0503020204020204" charset="-122"/>
                <a:sym typeface="+mn-ea"/>
              </a:rPr>
              <a:t>▲人民政协网</a:t>
            </a:r>
          </a:p>
        </p:txBody>
      </p:sp>
      <p:sp>
        <p:nvSpPr>
          <p:cNvPr id="14" name="文本框 13"/>
          <p:cNvSpPr txBox="1"/>
          <p:nvPr>
            <p:custDataLst>
              <p:tags r:id="rId2"/>
            </p:custDataLst>
          </p:nvPr>
        </p:nvSpPr>
        <p:spPr>
          <a:xfrm>
            <a:off x="2466340" y="4102100"/>
            <a:ext cx="1330325" cy="321945"/>
          </a:xfrm>
          <a:prstGeom prst="rect">
            <a:avLst/>
          </a:prstGeom>
          <a:noFill/>
        </p:spPr>
        <p:txBody>
          <a:bodyPr wrap="square" rtlCol="0" anchor="t">
            <a:spAutoFit/>
          </a:bodyPr>
          <a:lstStyle/>
          <a:p>
            <a:r>
              <a:rPr lang="zh-CN" altLang="en-US" sz="1500" dirty="0">
                <a:latin typeface="微软雅黑" panose="020B0503020204020204" charset="-122"/>
                <a:ea typeface="微软雅黑" panose="020B0503020204020204" charset="-122"/>
                <a:sym typeface="+mn-ea"/>
              </a:rPr>
              <a:t>▲中国日报网</a:t>
            </a:r>
          </a:p>
        </p:txBody>
      </p:sp>
      <p:pic>
        <p:nvPicPr>
          <p:cNvPr id="16" name="图片 15" descr="屏幕快照 2024-09-06 下午7.32.2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102735" y="1656715"/>
            <a:ext cx="1873885" cy="2215515"/>
          </a:xfrm>
          <a:prstGeom prst="rect">
            <a:avLst/>
          </a:prstGeom>
        </p:spPr>
      </p:pic>
      <p:sp>
        <p:nvSpPr>
          <p:cNvPr id="17" name="文本框 16"/>
          <p:cNvSpPr txBox="1"/>
          <p:nvPr>
            <p:custDataLst>
              <p:tags r:id="rId3"/>
            </p:custDataLst>
          </p:nvPr>
        </p:nvSpPr>
        <p:spPr>
          <a:xfrm>
            <a:off x="4512945" y="4070350"/>
            <a:ext cx="1330325" cy="321945"/>
          </a:xfrm>
          <a:prstGeom prst="rect">
            <a:avLst/>
          </a:prstGeom>
          <a:noFill/>
        </p:spPr>
        <p:txBody>
          <a:bodyPr wrap="square" rtlCol="0" anchor="t">
            <a:spAutoFit/>
          </a:bodyPr>
          <a:lstStyle/>
          <a:p>
            <a:r>
              <a:rPr lang="zh-CN" altLang="en-US" sz="1500" dirty="0">
                <a:latin typeface="微软雅黑" panose="020B0503020204020204" charset="-122"/>
                <a:ea typeface="微软雅黑" panose="020B0503020204020204" charset="-122"/>
                <a:sym typeface="+mn-ea"/>
              </a:rPr>
              <a:t>▲学习强国</a:t>
            </a:r>
          </a:p>
        </p:txBody>
      </p:sp>
      <p:pic>
        <p:nvPicPr>
          <p:cNvPr id="21" name="图片 20" descr="屏幕快照 2024-09-06 下午7.35.48"/>
          <p:cNvPicPr>
            <a:picLocks noChangeAspect="1"/>
          </p:cNvPicPr>
          <p:nvPr/>
        </p:nvPicPr>
        <p:blipFill>
          <a:blip r:embed="rId17"/>
          <a:stretch>
            <a:fillRect/>
          </a:stretch>
        </p:blipFill>
        <p:spPr>
          <a:xfrm>
            <a:off x="6027420" y="1497965"/>
            <a:ext cx="1998345" cy="2390140"/>
          </a:xfrm>
          <a:prstGeom prst="rect">
            <a:avLst/>
          </a:prstGeom>
        </p:spPr>
      </p:pic>
      <p:pic>
        <p:nvPicPr>
          <p:cNvPr id="22" name="图片 21" descr="屏幕快照 2024-09-06 下午7.38.3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958705" y="1640840"/>
            <a:ext cx="1998345" cy="2169160"/>
          </a:xfrm>
          <a:prstGeom prst="rect">
            <a:avLst/>
          </a:prstGeom>
        </p:spPr>
      </p:pic>
      <p:pic>
        <p:nvPicPr>
          <p:cNvPr id="24" name="图片 23" descr="屏幕快照 2024-09-06 下午7.37.3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080375" y="1594485"/>
            <a:ext cx="1805940" cy="2214880"/>
          </a:xfrm>
          <a:prstGeom prst="rect">
            <a:avLst/>
          </a:prstGeom>
        </p:spPr>
      </p:pic>
      <p:sp>
        <p:nvSpPr>
          <p:cNvPr id="25" name="文本框 24"/>
          <p:cNvSpPr txBox="1"/>
          <p:nvPr>
            <p:custDataLst>
              <p:tags r:id="rId4"/>
            </p:custDataLst>
          </p:nvPr>
        </p:nvSpPr>
        <p:spPr>
          <a:xfrm>
            <a:off x="6431915" y="4051935"/>
            <a:ext cx="1330325" cy="321945"/>
          </a:xfrm>
          <a:prstGeom prst="rect">
            <a:avLst/>
          </a:prstGeom>
          <a:noFill/>
        </p:spPr>
        <p:txBody>
          <a:bodyPr wrap="square" rtlCol="0" anchor="t">
            <a:spAutoFit/>
          </a:bodyPr>
          <a:lstStyle/>
          <a:p>
            <a:r>
              <a:rPr lang="zh-CN" altLang="en-US" sz="1500" dirty="0">
                <a:latin typeface="微软雅黑" panose="020B0503020204020204" charset="-122"/>
                <a:ea typeface="微软雅黑" panose="020B0503020204020204" charset="-122"/>
                <a:sym typeface="+mn-ea"/>
              </a:rPr>
              <a:t>▲中建一局</a:t>
            </a:r>
          </a:p>
        </p:txBody>
      </p:sp>
      <p:sp>
        <p:nvSpPr>
          <p:cNvPr id="26" name="文本框 25"/>
          <p:cNvSpPr txBox="1"/>
          <p:nvPr>
            <p:custDataLst>
              <p:tags r:id="rId5"/>
            </p:custDataLst>
          </p:nvPr>
        </p:nvSpPr>
        <p:spPr>
          <a:xfrm>
            <a:off x="8350885" y="4031615"/>
            <a:ext cx="1330325" cy="321945"/>
          </a:xfrm>
          <a:prstGeom prst="rect">
            <a:avLst/>
          </a:prstGeom>
          <a:noFill/>
        </p:spPr>
        <p:txBody>
          <a:bodyPr wrap="square" rtlCol="0" anchor="t">
            <a:spAutoFit/>
          </a:bodyPr>
          <a:lstStyle/>
          <a:p>
            <a:r>
              <a:rPr lang="zh-CN" altLang="en-US" sz="1500" dirty="0">
                <a:latin typeface="微软雅黑" panose="020B0503020204020204" charset="-122"/>
                <a:ea typeface="微软雅黑" panose="020B0503020204020204" charset="-122"/>
                <a:sym typeface="+mn-ea"/>
              </a:rPr>
              <a:t>▲先锋一局</a:t>
            </a:r>
          </a:p>
        </p:txBody>
      </p:sp>
      <p:sp>
        <p:nvSpPr>
          <p:cNvPr id="27" name="文本框 26"/>
          <p:cNvSpPr txBox="1"/>
          <p:nvPr>
            <p:custDataLst>
              <p:tags r:id="rId6"/>
            </p:custDataLst>
          </p:nvPr>
        </p:nvSpPr>
        <p:spPr>
          <a:xfrm>
            <a:off x="10397490" y="4045585"/>
            <a:ext cx="1330325" cy="321945"/>
          </a:xfrm>
          <a:prstGeom prst="rect">
            <a:avLst/>
          </a:prstGeom>
          <a:noFill/>
        </p:spPr>
        <p:txBody>
          <a:bodyPr wrap="square" rtlCol="0" anchor="t">
            <a:spAutoFit/>
          </a:bodyPr>
          <a:lstStyle/>
          <a:p>
            <a:r>
              <a:rPr lang="zh-CN" altLang="en-US" sz="1500" dirty="0">
                <a:latin typeface="微软雅黑" panose="020B0503020204020204" charset="-122"/>
                <a:ea typeface="微软雅黑" panose="020B0503020204020204" charset="-122"/>
                <a:sym typeface="+mn-ea"/>
              </a:rPr>
              <a:t>▲风清一局</a:t>
            </a:r>
          </a:p>
        </p:txBody>
      </p:sp>
      <p:sp>
        <p:nvSpPr>
          <p:cNvPr id="2" name="文本框 4"/>
          <p:cNvSpPr txBox="1"/>
          <p:nvPr/>
        </p:nvSpPr>
        <p:spPr>
          <a:xfrm>
            <a:off x="1619250" y="287655"/>
            <a:ext cx="7157720" cy="460375"/>
          </a:xfrm>
          <a:prstGeom prst="rect">
            <a:avLst/>
          </a:prstGeom>
          <a:noFill/>
          <a:ln w="9525">
            <a:noFill/>
          </a:ln>
        </p:spPr>
        <p:txBody>
          <a:bodyPr wrap="square">
            <a:spAutoFit/>
          </a:bodyPr>
          <a:lstStyle/>
          <a:p>
            <a:pPr algn="l" eaLnBrk="1" hangingPunct="1"/>
            <a:r>
              <a:rPr lang="zh-CN" altLang="en-US" sz="2400" b="1" dirty="0">
                <a:latin typeface="微软雅黑" panose="020B0503020204020204" charset="-122"/>
                <a:ea typeface="微软雅黑" panose="020B0503020204020204" charset="-122"/>
                <a:sym typeface="+mn-ea"/>
              </a:rPr>
              <a:t>党建引领阵地化</a:t>
            </a:r>
            <a:endParaRPr kumimoji="1" lang="en-US" altLang="zh-CN" sz="18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3" name="group 54"/>
          <p:cNvGrpSpPr/>
          <p:nvPr/>
        </p:nvGrpSpPr>
        <p:grpSpPr>
          <a:xfrm rot="21600000">
            <a:off x="4286148" y="764540"/>
            <a:ext cx="3329395" cy="645795"/>
            <a:chOff x="-54940" y="-43180"/>
            <a:chExt cx="3343275" cy="645794"/>
          </a:xfrm>
        </p:grpSpPr>
        <p:sp>
          <p:nvSpPr>
            <p:cNvPr id="5" name="path 680"/>
            <p:cNvSpPr/>
            <p:nvPr>
              <p:custDataLst>
                <p:tags r:id="rId7"/>
              </p:custDataLst>
            </p:nvPr>
          </p:nvSpPr>
          <p:spPr>
            <a:xfrm>
              <a:off x="-45912" y="0"/>
              <a:ext cx="3232234" cy="589914"/>
            </a:xfrm>
            <a:custGeom>
              <a:avLst/>
              <a:gdLst/>
              <a:ahLst/>
              <a:cxnLst/>
              <a:rect l="0" t="0" r="0" b="0"/>
              <a:pathLst>
                <a:path w="5224" h="928">
                  <a:moveTo>
                    <a:pt x="0" y="340"/>
                  </a:moveTo>
                  <a:lnTo>
                    <a:pt x="312" y="0"/>
                  </a:lnTo>
                  <a:lnTo>
                    <a:pt x="4912" y="0"/>
                  </a:lnTo>
                  <a:lnTo>
                    <a:pt x="5224" y="340"/>
                  </a:lnTo>
                  <a:lnTo>
                    <a:pt x="0" y="340"/>
                  </a:lnTo>
                </a:path>
                <a:path w="5224" h="928">
                  <a:moveTo>
                    <a:pt x="367" y="21"/>
                  </a:moveTo>
                  <a:lnTo>
                    <a:pt x="633" y="928"/>
                  </a:lnTo>
                  <a:lnTo>
                    <a:pt x="4624" y="928"/>
                  </a:lnTo>
                  <a:lnTo>
                    <a:pt x="4888" y="21"/>
                  </a:lnTo>
                  <a:lnTo>
                    <a:pt x="367" y="21"/>
                  </a:lnTo>
                </a:path>
                <a:path w="5224" h="928">
                  <a:moveTo>
                    <a:pt x="969" y="112"/>
                  </a:moveTo>
                  <a:lnTo>
                    <a:pt x="4137" y="112"/>
                  </a:lnTo>
                  <a:lnTo>
                    <a:pt x="4137" y="840"/>
                  </a:lnTo>
                  <a:lnTo>
                    <a:pt x="969" y="840"/>
                  </a:lnTo>
                  <a:lnTo>
                    <a:pt x="969" y="112"/>
                  </a:lnTo>
                  <a:close/>
                </a:path>
              </a:pathLst>
            </a:custGeom>
            <a:solidFill>
              <a:srgbClr val="5B9BD5">
                <a:alpha val="100000"/>
              </a:srgbClr>
            </a:solidFill>
            <a:ln w="0" cap="flat">
              <a:noFill/>
              <a:prstDash val="solid"/>
              <a:miter lim="0"/>
            </a:ln>
          </p:spPr>
          <p:txBody>
            <a:bodyPr rtlCol="0"/>
            <a:lstStyle/>
            <a:p>
              <a:pPr algn="ctr"/>
              <a:endParaRPr lang="zh-CN" altLang="en-US"/>
            </a:p>
          </p:txBody>
        </p:sp>
        <p:sp>
          <p:nvSpPr>
            <p:cNvPr id="12" name="textbox 682"/>
            <p:cNvSpPr/>
            <p:nvPr>
              <p:custDataLst>
                <p:tags r:id="rId8"/>
              </p:custDataLst>
            </p:nvPr>
          </p:nvSpPr>
          <p:spPr>
            <a:xfrm>
              <a:off x="-54940" y="-43180"/>
              <a:ext cx="3343275" cy="645794"/>
            </a:xfrm>
            <a:prstGeom prst="rect">
              <a:avLst/>
            </a:prstGeom>
            <a:noFill/>
            <a:ln w="0" cap="flat">
              <a:noFill/>
              <a:prstDash val="solid"/>
              <a:miter lim="0"/>
            </a:ln>
          </p:spPr>
          <p:txBody>
            <a:bodyPr vert="horz" wrap="square" lIns="0" tIns="0" rIns="0" bIns="0"/>
            <a:lstStyle/>
            <a:p>
              <a:pPr algn="l" rtl="0" eaLnBrk="0">
                <a:lnSpc>
                  <a:spcPct val="111000"/>
                </a:lnSpc>
              </a:pPr>
              <a:endParaRPr sz="1000" dirty="0">
                <a:latin typeface="Arial" panose="020B0604020202020204"/>
                <a:ea typeface="Arial" panose="020B0604020202020204"/>
                <a:cs typeface="Arial" panose="020B0604020202020204"/>
              </a:endParaRPr>
            </a:p>
            <a:p>
              <a:pPr marL="725170" algn="l" rtl="0" eaLnBrk="0">
                <a:lnSpc>
                  <a:spcPct val="94000"/>
                </a:lnSpc>
                <a:spcBef>
                  <a:spcPts val="5"/>
                </a:spcBef>
              </a:pP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党建</a:t>
              </a:r>
              <a:r>
                <a:rPr lang="en-US" alt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sz="2300" b="1" kern="0" spc="90" dirty="0">
                  <a:solidFill>
                    <a:srgbClr val="FFFFFF">
                      <a:alpha val="100000"/>
                    </a:srgbClr>
                  </a:solidFill>
                  <a:latin typeface="微软雅黑" panose="020B0503020204020204" charset="-122"/>
                  <a:ea typeface="微软雅黑" panose="020B0503020204020204" charset="-122"/>
                  <a:cs typeface="微软雅黑" panose="020B0503020204020204" charset="-122"/>
                </a:rPr>
                <a:t>品牌宣传</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500"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4519930" y="831215"/>
            <a:ext cx="7672070" cy="5195570"/>
          </a:xfrm>
          <a:prstGeom prst="rect">
            <a:avLst/>
          </a:prstGeom>
          <a:blipFill>
            <a:blip r:embed="rId2" cstate="print"/>
            <a:stretch>
              <a:fillRect/>
            </a:stretch>
          </a:blipFill>
        </p:spPr>
        <p:txBody>
          <a:bodyPr wrap="square" lIns="0" tIns="0" rIns="0" bIns="0" rtlCol="0"/>
          <a:lstStyle/>
          <a:p>
            <a:endParaRPr/>
          </a:p>
        </p:txBody>
      </p:sp>
      <p:sp>
        <p:nvSpPr>
          <p:cNvPr id="4" name="文本框 3"/>
          <p:cNvSpPr txBox="1"/>
          <p:nvPr/>
        </p:nvSpPr>
        <p:spPr>
          <a:xfrm>
            <a:off x="1577182" y="301625"/>
            <a:ext cx="2565400" cy="460375"/>
          </a:xfrm>
          <a:prstGeom prst="rect">
            <a:avLst/>
          </a:prstGeom>
          <a:noFill/>
        </p:spPr>
        <p:txBody>
          <a:bodyPr wrap="none">
            <a:spAutoFit/>
          </a:bodyPr>
          <a:lstStyle/>
          <a:p>
            <a:pPr algn="ctr" eaLnBrk="1" fontAlgn="auto" hangingPunct="1">
              <a:spcBef>
                <a:spcPts val="0"/>
              </a:spcBef>
              <a:spcAft>
                <a:spcPts val="0"/>
              </a:spcAft>
              <a:defRPr/>
            </a:pPr>
            <a:r>
              <a:rPr kumimoji="1" lang="en-US" altLang="zh-CN" sz="2400" b="1" dirty="0">
                <a:latin typeface="微软雅黑" panose="020B0503020204020204" charset="-122"/>
                <a:ea typeface="微软雅黑" panose="020B0503020204020204" charset="-122"/>
              </a:rPr>
              <a:t>1.1 </a:t>
            </a:r>
            <a:r>
              <a:rPr kumimoji="1" lang="zh-CN" altLang="en-US" sz="2400" b="1" dirty="0">
                <a:latin typeface="微软雅黑" panose="020B0503020204020204" charset="-122"/>
                <a:ea typeface="微软雅黑" panose="020B0503020204020204" charset="-122"/>
              </a:rPr>
              <a:t>公司情况介绍</a:t>
            </a:r>
          </a:p>
        </p:txBody>
      </p:sp>
      <p:sp>
        <p:nvSpPr>
          <p:cNvPr id="11" name="i$ḷíḋè"/>
          <p:cNvSpPr/>
          <p:nvPr/>
        </p:nvSpPr>
        <p:spPr>
          <a:xfrm>
            <a:off x="0" y="1264920"/>
            <a:ext cx="6378575" cy="4565015"/>
          </a:xfrm>
          <a:prstGeom prst="roundRect">
            <a:avLst>
              <a:gd name="adj" fmla="val 7060"/>
            </a:avLst>
          </a:prstGeom>
          <a:solidFill>
            <a:schemeClr val="accent1">
              <a:lumMod val="75000"/>
              <a:alpha val="84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80000"/>
          </a:bodyPr>
          <a:lstStyle/>
          <a:p>
            <a:pPr indent="360680" algn="just" fontAlgn="auto">
              <a:lnSpc>
                <a:spcPct val="150000"/>
              </a:lnSpc>
              <a:spcBef>
                <a:spcPts val="100"/>
              </a:spcBef>
            </a:pP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中建一局集团建设发展有限公司，简称中建一局建设发展公司，成立于1953年，注册资本13亿元，净资产48亿元，资信等级AAA级，银行授信总额达</a:t>
            </a:r>
            <a:r>
              <a:rPr lang="en-US" b="1" spc="20" dirty="0">
                <a:solidFill>
                  <a:schemeClr val="bg1"/>
                </a:solidFill>
                <a:latin typeface="微软雅黑" panose="020B0503020204020204" charset="-122"/>
                <a:ea typeface="微软雅黑" panose="020B0503020204020204" charset="-122"/>
                <a:cs typeface="微软雅黑" panose="020B0503020204020204" charset="-122"/>
                <a:sym typeface="+mn-ea"/>
              </a:rPr>
              <a:t>110</a:t>
            </a: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亿元，年交付建筑面积2000万平方米。</a:t>
            </a:r>
          </a:p>
          <a:p>
            <a:pPr indent="360680" algn="just" fontAlgn="auto">
              <a:lnSpc>
                <a:spcPct val="150000"/>
              </a:lnSpc>
              <a:spcBef>
                <a:spcPts val="1200"/>
              </a:spcBef>
              <a:extLst>
                <a:ext uri="{35155182-B16C-46BC-9424-99874614C6A1}">
                  <wpsdc:indentchars xmlns:wpsdc="http://www.wps.cn/officeDocument/2017/drawingmlCustomData" xmlns="" val="200" checksum="674691833"/>
                </a:ext>
              </a:extLst>
            </a:pP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1982年至今，累计1</a:t>
            </a:r>
            <a:r>
              <a:rPr lang="en-US" b="1" spc="20" dirty="0">
                <a:solidFill>
                  <a:schemeClr val="bg1"/>
                </a:solidFill>
                <a:latin typeface="微软雅黑" panose="020B0503020204020204" charset="-122"/>
                <a:ea typeface="微软雅黑" panose="020B0503020204020204" charset="-122"/>
                <a:cs typeface="微软雅黑" panose="020B0503020204020204" charset="-122"/>
                <a:sym typeface="+mn-ea"/>
              </a:rPr>
              <a:t>6</a:t>
            </a: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次位列中建集团三级号码公司综合排名第一位，连续3</a:t>
            </a:r>
            <a:r>
              <a:rPr lang="en-US" b="1" spc="20" dirty="0">
                <a:solidFill>
                  <a:schemeClr val="bg1"/>
                </a:solidFill>
                <a:latin typeface="微软雅黑" panose="020B0503020204020204" charset="-122"/>
                <a:ea typeface="微软雅黑" panose="020B0503020204020204" charset="-122"/>
                <a:cs typeface="微软雅黑" panose="020B0503020204020204" charset="-122"/>
                <a:sym typeface="+mn-ea"/>
              </a:rPr>
              <a:t>9</a:t>
            </a: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年进入中建系统前十强号码公司序列。</a:t>
            </a:r>
          </a:p>
          <a:p>
            <a:pPr indent="360680" algn="just" fontAlgn="auto">
              <a:lnSpc>
                <a:spcPct val="150000"/>
              </a:lnSpc>
              <a:spcBef>
                <a:spcPts val="1200"/>
              </a:spcBef>
              <a:extLst>
                <a:ext uri="{35155182-B16C-46BC-9424-99874614C6A1}">
                  <wpsdc:indentchars xmlns:wpsdc="http://www.wps.cn/officeDocument/2017/drawingmlCustomData" xmlns="" val="200" checksum="674691833"/>
                </a:ext>
              </a:extLst>
            </a:pP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2012年，公司成为首批获得住房和城乡建设部新房屋建筑工程施工总承包特级资质和建筑行业甲级设计资质的23家企业之一。</a:t>
            </a:r>
          </a:p>
          <a:p>
            <a:pPr indent="360680" algn="just" fontAlgn="auto">
              <a:lnSpc>
                <a:spcPct val="150000"/>
              </a:lnSpc>
              <a:spcBef>
                <a:spcPts val="1200"/>
              </a:spcBef>
            </a:pP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截至目前，累计获得国家科技进步奖5项，鲁班奖</a:t>
            </a:r>
            <a:r>
              <a:rPr lang="en-US" b="1" spc="20" dirty="0">
                <a:solidFill>
                  <a:schemeClr val="bg1"/>
                </a:solidFill>
                <a:latin typeface="微软雅黑" panose="020B0503020204020204" charset="-122"/>
                <a:ea typeface="微软雅黑" panose="020B0503020204020204" charset="-122"/>
                <a:cs typeface="微软雅黑" panose="020B0503020204020204" charset="-122"/>
                <a:sym typeface="+mn-ea"/>
              </a:rPr>
              <a:t>30</a:t>
            </a: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项，詹天佑大奖10项，詹天佑住宅小区金奖1</a:t>
            </a:r>
            <a:r>
              <a:rPr lang="en-US" b="1" spc="20" dirty="0">
                <a:solidFill>
                  <a:schemeClr val="bg1"/>
                </a:solidFill>
                <a:latin typeface="微软雅黑" panose="020B0503020204020204" charset="-122"/>
                <a:ea typeface="微软雅黑" panose="020B0503020204020204" charset="-122"/>
                <a:cs typeface="微软雅黑" panose="020B0503020204020204" charset="-122"/>
                <a:sym typeface="+mn-ea"/>
              </a:rPr>
              <a:t>3</a:t>
            </a: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项，国家优质工程奖</a:t>
            </a:r>
            <a:r>
              <a:rPr lang="en-US" b="1" spc="20" dirty="0">
                <a:solidFill>
                  <a:schemeClr val="bg1"/>
                </a:solidFill>
                <a:latin typeface="微软雅黑" panose="020B0503020204020204" charset="-122"/>
                <a:ea typeface="微软雅黑" panose="020B0503020204020204" charset="-122"/>
                <a:cs typeface="微软雅黑" panose="020B0503020204020204" charset="-122"/>
                <a:sym typeface="+mn-ea"/>
              </a:rPr>
              <a:t>37</a:t>
            </a: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项，中国钢结构金奖</a:t>
            </a:r>
            <a:r>
              <a:rPr lang="en-US" b="1" spc="20" dirty="0">
                <a:solidFill>
                  <a:schemeClr val="bg1"/>
                </a:solidFill>
                <a:latin typeface="微软雅黑" panose="020B0503020204020204" charset="-122"/>
                <a:ea typeface="微软雅黑" panose="020B0503020204020204" charset="-122"/>
                <a:cs typeface="微软雅黑" panose="020B0503020204020204" charset="-122"/>
                <a:sym typeface="+mn-ea"/>
              </a:rPr>
              <a:t>35</a:t>
            </a: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项，中国安装之星1</a:t>
            </a:r>
            <a:r>
              <a:rPr lang="en-US" b="1" spc="20" dirty="0">
                <a:solidFill>
                  <a:schemeClr val="bg1"/>
                </a:solidFill>
                <a:latin typeface="微软雅黑" panose="020B0503020204020204" charset="-122"/>
                <a:ea typeface="微软雅黑" panose="020B0503020204020204" charset="-122"/>
                <a:cs typeface="微软雅黑" panose="020B0503020204020204" charset="-122"/>
                <a:sym typeface="+mn-ea"/>
              </a:rPr>
              <a:t>7</a:t>
            </a: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项，各类省部级优质工程奖数</a:t>
            </a:r>
            <a:r>
              <a:rPr lang="zh-CN" b="1" spc="20" dirty="0">
                <a:solidFill>
                  <a:schemeClr val="bg1"/>
                </a:solidFill>
                <a:latin typeface="微软雅黑" panose="020B0503020204020204" charset="-122"/>
                <a:ea typeface="微软雅黑" panose="020B0503020204020204" charset="-122"/>
                <a:cs typeface="微软雅黑" panose="020B0503020204020204" charset="-122"/>
                <a:sym typeface="+mn-ea"/>
              </a:rPr>
              <a:t>千</a:t>
            </a:r>
            <a:r>
              <a:rPr b="1" spc="20" dirty="0">
                <a:solidFill>
                  <a:schemeClr val="bg1"/>
                </a:solidFill>
                <a:latin typeface="微软雅黑" panose="020B0503020204020204" charset="-122"/>
                <a:ea typeface="微软雅黑" panose="020B0503020204020204" charset="-122"/>
                <a:cs typeface="微软雅黑" panose="020B0503020204020204" charset="-122"/>
                <a:sym typeface="+mn-ea"/>
              </a:rPr>
              <a:t>项</a:t>
            </a:r>
            <a:endParaRPr lang="en-US" b="1" spc="2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 name="矩形 1"/>
          <p:cNvSpPr/>
          <p:nvPr/>
        </p:nvSpPr>
        <p:spPr>
          <a:xfrm>
            <a:off x="11291570" y="58420"/>
            <a:ext cx="782320" cy="772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A-矩形 1"/>
          <p:cNvSpPr/>
          <p:nvPr>
            <p:custDataLst>
              <p:tags r:id="rId2"/>
            </p:custDataLst>
          </p:nvPr>
        </p:nvSpPr>
        <p:spPr>
          <a:xfrm>
            <a:off x="953" y="908720"/>
            <a:ext cx="12190413" cy="4968552"/>
          </a:xfrm>
          <a:prstGeom prst="rect">
            <a:avLst/>
          </a:prstGeom>
          <a:solidFill>
            <a:srgbClr val="0E89CB"/>
          </a:solidFill>
          <a:ln>
            <a:solidFill>
              <a:srgbClr val="0E89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74" name="PA-直接连接符 3"/>
          <p:cNvCxnSpPr/>
          <p:nvPr>
            <p:custDataLst>
              <p:tags r:id="rId3"/>
            </p:custDataLst>
          </p:nvPr>
        </p:nvCxnSpPr>
        <p:spPr>
          <a:xfrm>
            <a:off x="6729515" y="3789040"/>
            <a:ext cx="5461851"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PA-文本框 4"/>
          <p:cNvSpPr txBox="1"/>
          <p:nvPr>
            <p:custDataLst>
              <p:tags r:id="rId4"/>
            </p:custDataLst>
          </p:nvPr>
        </p:nvSpPr>
        <p:spPr>
          <a:xfrm>
            <a:off x="7670634" y="2334582"/>
            <a:ext cx="2565187" cy="1088390"/>
          </a:xfrm>
          <a:prstGeom prst="rect">
            <a:avLst/>
          </a:prstGeom>
          <a:noFill/>
        </p:spPr>
        <p:txBody>
          <a:bodyPr wrap="square" rtlCol="0" anchor="ctr">
            <a:spAutoFit/>
          </a:bodyPr>
          <a:lstStyle/>
          <a:p>
            <a:pPr>
              <a:lnSpc>
                <a:spcPct val="120000"/>
              </a:lnSpc>
            </a:pPr>
            <a:r>
              <a:rPr lang="zh-CN" altLang="en-US" sz="5400" b="1" dirty="0">
                <a:solidFill>
                  <a:schemeClr val="bg1"/>
                </a:solidFill>
                <a:latin typeface="方正大标宋简体" panose="03000509000000000000" pitchFamily="65" charset="-122"/>
                <a:ea typeface="方正大标宋简体" panose="03000509000000000000" pitchFamily="65" charset="-122"/>
              </a:rPr>
              <a:t>谢谢！</a:t>
            </a:r>
          </a:p>
        </p:txBody>
      </p:sp>
      <p:sp>
        <p:nvSpPr>
          <p:cNvPr id="6" name="PA-泪滴形 6"/>
          <p:cNvSpPr/>
          <p:nvPr>
            <p:custDataLst>
              <p:tags r:id="rId5"/>
            </p:custDataLst>
          </p:nvPr>
        </p:nvSpPr>
        <p:spPr>
          <a:xfrm rot="5400000">
            <a:off x="5137172" y="2238388"/>
            <a:ext cx="1517334" cy="1583970"/>
          </a:xfrm>
          <a:prstGeom prst="teardrop">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7" name="图片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5324359" y="2416841"/>
            <a:ext cx="1201007" cy="122818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14744" y="889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8" name="组合 41"/>
          <p:cNvGrpSpPr>
            <a:grpSpLocks noChangeAspect="1"/>
          </p:cNvGrpSpPr>
          <p:nvPr/>
        </p:nvGrpSpPr>
        <p:grpSpPr>
          <a:xfrm>
            <a:off x="-1" y="2270392"/>
            <a:ext cx="12206745" cy="2422629"/>
            <a:chOff x="170694" y="177982"/>
            <a:chExt cx="3936004" cy="781165"/>
          </a:xfrm>
        </p:grpSpPr>
        <p:sp>
          <p:nvSpPr>
            <p:cNvPr id="57" name="等腰三角形 43"/>
            <p:cNvSpPr/>
            <p:nvPr/>
          </p:nvSpPr>
          <p:spPr>
            <a:xfrm>
              <a:off x="1233863" y="177982"/>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8" name="等腰三角形 44"/>
            <p:cNvSpPr/>
            <p:nvPr/>
          </p:nvSpPr>
          <p:spPr>
            <a:xfrm flipV="1">
              <a:off x="200258" y="602633"/>
              <a:ext cx="355284" cy="356514"/>
            </a:xfrm>
            <a:prstGeom prst="triangle">
              <a:avLst/>
            </a:prstGeom>
            <a:solidFill>
              <a:srgbClr val="C4C7CB">
                <a:lumMod val="50000"/>
              </a:srgb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9" name="矩形 58"/>
            <p:cNvSpPr/>
            <p:nvPr/>
          </p:nvSpPr>
          <p:spPr>
            <a:xfrm>
              <a:off x="170694" y="261768"/>
              <a:ext cx="3936004" cy="611981"/>
            </a:xfrm>
            <a:prstGeom prst="rect">
              <a:avLst/>
            </a:prstGeom>
            <a:solidFill>
              <a:schemeClr val="bg1">
                <a:lumMod val="85000"/>
              </a:scheme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0" name="平行四边形 59"/>
            <p:cNvSpPr/>
            <p:nvPr/>
          </p:nvSpPr>
          <p:spPr>
            <a:xfrm>
              <a:off x="376965" y="178257"/>
              <a:ext cx="1036076" cy="779005"/>
            </a:xfrm>
            <a:prstGeom prst="parallelogram">
              <a:avLst>
                <a:gd name="adj" fmla="val 48207"/>
              </a:avLst>
            </a:prstGeom>
            <a:solidFill>
              <a:srgbClr val="F796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1" name="文本框 60"/>
            <p:cNvSpPr txBox="1"/>
            <p:nvPr/>
          </p:nvSpPr>
          <p:spPr>
            <a:xfrm>
              <a:off x="376965" y="314219"/>
              <a:ext cx="1034540" cy="498368"/>
            </a:xfrm>
            <a:prstGeom prst="rect">
              <a:avLst/>
            </a:prstGeom>
            <a:noFill/>
          </p:spPr>
          <p:txBody>
            <a:bodyPr wrap="square" lIns="68580" tIns="34290" rIns="68580" bIns="3429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rPr>
                <a:t>02</a:t>
              </a:r>
              <a:endParaRPr kumimoji="0" lang="zh-CN" altLang="en-US" sz="9600" b="0" i="0" u="none" strike="noStrike" kern="0" cap="none" spc="0" normalizeH="0" baseline="0" noProof="0" dirty="0">
                <a:ln>
                  <a:noFill/>
                </a:ln>
                <a:solidFill>
                  <a:prstClr val="white">
                    <a:lumMod val="95000"/>
                  </a:prstClr>
                </a:solidFill>
                <a:effectLst/>
                <a:uLnTx/>
                <a:uFillTx/>
                <a:latin typeface="Impact" panose="020B0806030902050204" pitchFamily="34" charset="0"/>
                <a:ea typeface="宋体" panose="02010600030101010101" pitchFamily="2" charset="-122"/>
              </a:endParaRPr>
            </a:p>
          </p:txBody>
        </p:sp>
      </p:grpSp>
      <p:sp>
        <p:nvSpPr>
          <p:cNvPr id="62" name="TextBox 48"/>
          <p:cNvSpPr txBox="1">
            <a:spLocks noChangeAspect="1"/>
          </p:cNvSpPr>
          <p:nvPr/>
        </p:nvSpPr>
        <p:spPr>
          <a:xfrm>
            <a:off x="3848100" y="3117850"/>
            <a:ext cx="7143750" cy="622300"/>
          </a:xfrm>
          <a:prstGeom prst="rect">
            <a:avLst/>
          </a:prstGeom>
          <a:noFill/>
        </p:spPr>
        <p:txBody>
          <a:bodyPr wrap="square" lIns="68584" tIns="34291" rIns="68584" bIns="34291" rtlCol="0">
            <a:spAutoFit/>
          </a:bodyPr>
          <a:lstStyle/>
          <a:p>
            <a:pPr marL="0" indent="0">
              <a:buNone/>
            </a:pPr>
            <a:r>
              <a:rPr lang="zh-CN" altLang="en-US" sz="3600" b="1" dirty="0">
                <a:solidFill>
                  <a:prstClr val="black">
                    <a:lumMod val="75000"/>
                    <a:lumOff val="25000"/>
                  </a:prstClr>
                </a:solidFill>
                <a:latin typeface="微软雅黑" panose="020B0503020204020204" charset="-122"/>
                <a:ea typeface="微软雅黑" panose="020B0503020204020204" charset="-122"/>
                <a:sym typeface="+mn-ea"/>
              </a:rPr>
              <a:t>项目概况</a:t>
            </a:r>
            <a:endParaRPr lang="zh-CN" altLang="en-US" sz="3600" b="1" dirty="0">
              <a:solidFill>
                <a:prstClr val="black">
                  <a:lumMod val="75000"/>
                  <a:lumOff val="25000"/>
                </a:prstClr>
              </a:solidFill>
              <a:latin typeface="微软雅黑" panose="020B0503020204020204" charset="-122"/>
              <a:ea typeface="微软雅黑" panose="020B0503020204020204" charset="-122"/>
            </a:endParaRPr>
          </a:p>
        </p:txBody>
      </p:sp>
      <p:grpSp>
        <p:nvGrpSpPr>
          <p:cNvPr id="64" name="组合 6"/>
          <p:cNvGrpSpPr>
            <a:grpSpLocks noChangeAspect="1"/>
          </p:cNvGrpSpPr>
          <p:nvPr/>
        </p:nvGrpSpPr>
        <p:grpSpPr>
          <a:xfrm>
            <a:off x="7847253" y="1687583"/>
            <a:ext cx="576761" cy="577810"/>
            <a:chOff x="6084168" y="1274820"/>
            <a:chExt cx="432048" cy="432834"/>
          </a:xfrm>
        </p:grpSpPr>
        <p:sp>
          <p:nvSpPr>
            <p:cNvPr id="65" name="椭圆 22"/>
            <p:cNvSpPr>
              <a:spLocks noChangeArrowheads="1"/>
            </p:cNvSpPr>
            <p:nvPr/>
          </p:nvSpPr>
          <p:spPr bwMode="auto">
            <a:xfrm>
              <a:off x="6084168" y="1274820"/>
              <a:ext cx="432048" cy="432834"/>
            </a:xfrm>
            <a:prstGeom prst="ellipse">
              <a:avLst/>
            </a:prstGeom>
            <a:solidFill>
              <a:schemeClr val="accent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67" name="组合 5"/>
          <p:cNvGrpSpPr>
            <a:grpSpLocks noChangeAspect="1"/>
          </p:cNvGrpSpPr>
          <p:nvPr/>
        </p:nvGrpSpPr>
        <p:grpSpPr>
          <a:xfrm>
            <a:off x="6203583" y="1688632"/>
            <a:ext cx="576761" cy="576761"/>
            <a:chOff x="4788024" y="1275213"/>
            <a:chExt cx="432048" cy="432048"/>
          </a:xfrm>
        </p:grpSpPr>
        <p:sp>
          <p:nvSpPr>
            <p:cNvPr id="68" name="椭圆 65"/>
            <p:cNvSpPr>
              <a:spLocks noChangeArrowheads="1"/>
            </p:cNvSpPr>
            <p:nvPr/>
          </p:nvSpPr>
          <p:spPr bwMode="auto">
            <a:xfrm>
              <a:off x="4788024" y="1275213"/>
              <a:ext cx="432048" cy="432048"/>
            </a:xfrm>
            <a:prstGeom prst="ellipse">
              <a:avLst/>
            </a:prstGeom>
            <a:solidFill>
              <a:schemeClr val="accent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0" name="组合 8"/>
          <p:cNvGrpSpPr>
            <a:grpSpLocks noChangeAspect="1"/>
          </p:cNvGrpSpPr>
          <p:nvPr/>
        </p:nvGrpSpPr>
        <p:grpSpPr>
          <a:xfrm>
            <a:off x="7025418" y="1687583"/>
            <a:ext cx="577809" cy="577810"/>
            <a:chOff x="5436096" y="1274820"/>
            <a:chExt cx="432833" cy="432834"/>
          </a:xfrm>
        </p:grpSpPr>
        <p:sp>
          <p:nvSpPr>
            <p:cNvPr id="71" name="椭圆 70"/>
            <p:cNvSpPr>
              <a:spLocks noChangeArrowheads="1"/>
            </p:cNvSpPr>
            <p:nvPr/>
          </p:nvSpPr>
          <p:spPr bwMode="auto">
            <a:xfrm>
              <a:off x="5436096" y="1274820"/>
              <a:ext cx="432833" cy="432834"/>
            </a:xfrm>
            <a:prstGeom prst="ellipse">
              <a:avLst/>
            </a:pr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3" name="组合 3"/>
          <p:cNvGrpSpPr>
            <a:grpSpLocks noChangeAspect="1"/>
          </p:cNvGrpSpPr>
          <p:nvPr/>
        </p:nvGrpSpPr>
        <p:grpSpPr>
          <a:xfrm>
            <a:off x="4557817" y="1687583"/>
            <a:ext cx="577809" cy="577810"/>
            <a:chOff x="3491880" y="1274820"/>
            <a:chExt cx="432833" cy="432834"/>
          </a:xfrm>
        </p:grpSpPr>
        <p:sp>
          <p:nvSpPr>
            <p:cNvPr id="74" name="椭圆 16"/>
            <p:cNvSpPr>
              <a:spLocks noChangeArrowheads="1"/>
            </p:cNvSpPr>
            <p:nvPr/>
          </p:nvSpPr>
          <p:spPr bwMode="auto">
            <a:xfrm>
              <a:off x="3491880" y="1274820"/>
              <a:ext cx="432833" cy="432834"/>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grpSp>
        <p:nvGrpSpPr>
          <p:cNvPr id="76" name="组合 4"/>
          <p:cNvGrpSpPr>
            <a:grpSpLocks noChangeAspect="1"/>
          </p:cNvGrpSpPr>
          <p:nvPr/>
        </p:nvGrpSpPr>
        <p:grpSpPr>
          <a:xfrm>
            <a:off x="5380700" y="1687583"/>
            <a:ext cx="577809" cy="577810"/>
            <a:chOff x="4139952" y="1274820"/>
            <a:chExt cx="432833" cy="432834"/>
          </a:xfrm>
        </p:grpSpPr>
        <p:sp>
          <p:nvSpPr>
            <p:cNvPr id="77" name="椭圆 16"/>
            <p:cNvSpPr>
              <a:spLocks noChangeArrowheads="1"/>
            </p:cNvSpPr>
            <p:nvPr/>
          </p:nvSpPr>
          <p:spPr bwMode="auto">
            <a:xfrm>
              <a:off x="4139952" y="1274820"/>
              <a:ext cx="432833" cy="432834"/>
            </a:xfrm>
            <a:prstGeom prst="ellipse">
              <a:avLst/>
            </a:prstGeom>
            <a:solidFill>
              <a:srgbClr val="00A0DC"/>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ysClr val="window" lastClr="FFFFFF"/>
            </a:solidFill>
            <a:ln>
              <a:noFill/>
            </a:ln>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Roboto Light"/>
              </a:endParaRPr>
            </a:p>
          </p:txBody>
        </p:sp>
      </p:grpSp>
      <p:pic>
        <p:nvPicPr>
          <p:cNvPr id="2" name="图片 1" descr="ad0ca65e631402852095436fca1545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6100" y="6076315"/>
            <a:ext cx="3538855" cy="39243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 name="文本框 4"/>
          <p:cNvSpPr txBox="1"/>
          <p:nvPr/>
        </p:nvSpPr>
        <p:spPr>
          <a:xfrm>
            <a:off x="1619250" y="287338"/>
            <a:ext cx="1955800" cy="460375"/>
          </a:xfrm>
          <a:prstGeom prst="rect">
            <a:avLst/>
          </a:prstGeom>
          <a:noFill/>
          <a:ln w="9525">
            <a:noFill/>
          </a:ln>
        </p:spPr>
        <p:txBody>
          <a:bodyPr wrap="none">
            <a:spAutoFit/>
          </a:bodyPr>
          <a:lstStyle/>
          <a:p>
            <a:pPr eaLnBrk="1" hangingPunct="1"/>
            <a:r>
              <a:rPr lang="en-US" altLang="zh-CN" sz="2400" b="1" dirty="0">
                <a:latin typeface="微软雅黑" panose="020B0503020204020204" charset="-122"/>
                <a:ea typeface="微软雅黑" panose="020B0503020204020204" charset="-122"/>
              </a:rPr>
              <a:t>2.1 </a:t>
            </a:r>
            <a:r>
              <a:rPr lang="zh-CN" altLang="en-US" sz="2400" b="1" dirty="0">
                <a:latin typeface="微软雅黑" panose="020B0503020204020204" charset="-122"/>
                <a:ea typeface="微软雅黑" panose="020B0503020204020204" charset="-122"/>
              </a:rPr>
              <a:t>项目概况</a:t>
            </a:r>
            <a:endParaRPr lang="zh-CN" altLang="en-US" sz="2000" b="1" dirty="0">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custDataLst>
              <p:tags r:id="rId1"/>
            </p:custDataLst>
          </p:nvPr>
        </p:nvGraphicFramePr>
        <p:xfrm>
          <a:off x="68580" y="1132840"/>
          <a:ext cx="6492240" cy="3715385"/>
        </p:xfrm>
        <a:graphic>
          <a:graphicData uri="http://schemas.openxmlformats.org/drawingml/2006/table">
            <a:tbl>
              <a:tblPr firstRow="1" bandRow="1">
                <a:tableStyleId>{5C22544A-7EE6-4342-B048-85BDC9FD1C3A}</a:tableStyleId>
              </a:tblPr>
              <a:tblGrid>
                <a:gridCol w="1623060">
                  <a:extLst>
                    <a:ext uri="{9D8B030D-6E8A-4147-A177-3AD203B41FA5}">
                      <a16:colId xmlns:a16="http://schemas.microsoft.com/office/drawing/2014/main" val="20000"/>
                    </a:ext>
                  </a:extLst>
                </a:gridCol>
                <a:gridCol w="1623060">
                  <a:extLst>
                    <a:ext uri="{9D8B030D-6E8A-4147-A177-3AD203B41FA5}">
                      <a16:colId xmlns:a16="http://schemas.microsoft.com/office/drawing/2014/main" val="20001"/>
                    </a:ext>
                  </a:extLst>
                </a:gridCol>
                <a:gridCol w="1623060">
                  <a:extLst>
                    <a:ext uri="{9D8B030D-6E8A-4147-A177-3AD203B41FA5}">
                      <a16:colId xmlns:a16="http://schemas.microsoft.com/office/drawing/2014/main" val="20002"/>
                    </a:ext>
                  </a:extLst>
                </a:gridCol>
                <a:gridCol w="1623060">
                  <a:extLst>
                    <a:ext uri="{9D8B030D-6E8A-4147-A177-3AD203B41FA5}">
                      <a16:colId xmlns:a16="http://schemas.microsoft.com/office/drawing/2014/main" val="20003"/>
                    </a:ext>
                  </a:extLst>
                </a:gridCol>
              </a:tblGrid>
              <a:tr h="41211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600" b="1" u="none" strike="noStrike" kern="1200" cap="none" normalizeH="0" baseline="0" dirty="0">
                          <a:ln>
                            <a:noFill/>
                          </a:ln>
                          <a:solidFill>
                            <a:schemeClr val="tx1"/>
                          </a:solidFill>
                          <a:effectLst/>
                          <a:latin typeface="微软雅黑" panose="020B0503020204020204" charset="-122"/>
                          <a:ea typeface="微软雅黑" panose="020B0503020204020204" charset="-122"/>
                          <a:sym typeface="Calibri" panose="020F0502020204030204" pitchFamily="34" charset="0"/>
                        </a:rPr>
                        <a:t>工程名称</a:t>
                      </a:r>
                    </a:p>
                  </a:txBody>
                  <a:tcPr marL="0" marR="0" marT="0" marB="0" anchor="ctr" horzOverflow="overflow">
                    <a:solidFill>
                      <a:srgbClr val="EAEFF7"/>
                    </a:solidFill>
                  </a:tcPr>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lang="zh-CN" altLang="en-US" sz="1600" dirty="0">
                          <a:solidFill>
                            <a:schemeClr val="tx1"/>
                          </a:solidFill>
                          <a:effectLst/>
                          <a:latin typeface="微软雅黑" panose="020B0503020204020204" charset="-122"/>
                          <a:ea typeface="微软雅黑" panose="020B0503020204020204" charset="-122"/>
                          <a:sym typeface="+mn-ea"/>
                        </a:rPr>
                        <a:t>XDG-2023-4号地块开发建设项目</a:t>
                      </a:r>
                      <a:endParaRPr kumimoji="0" lang="zh-CN" altLang="en-US" sz="1600" b="0" i="0" u="none" strike="noStrike" kern="1200" cap="none" normalizeH="0" baseline="0" dirty="0">
                        <a:ln>
                          <a:noFill/>
                        </a:ln>
                        <a:solidFill>
                          <a:schemeClr val="tx1"/>
                        </a:solidFill>
                        <a:effectLst/>
                        <a:latin typeface="微软雅黑" panose="020B0503020204020204" charset="-122"/>
                        <a:ea typeface="微软雅黑" panose="020B0503020204020204" charset="-122"/>
                        <a:cs typeface="+mn-cs"/>
                        <a:sym typeface="+mn-ea"/>
                      </a:endParaRPr>
                    </a:p>
                  </a:txBody>
                  <a:tcPr marL="0" marR="0" marT="0" marB="0" anchor="ctr" horzOverflow="overflow">
                    <a:solidFill>
                      <a:srgbClr val="EAEFF7"/>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1275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600" b="0" u="none" strike="noStrike" kern="1200" cap="none" normalizeH="0" baseline="0" dirty="0">
                          <a:ln>
                            <a:noFill/>
                          </a:ln>
                          <a:effectLst/>
                          <a:latin typeface="微软雅黑" panose="020B0503020204020204" charset="-122"/>
                          <a:ea typeface="微软雅黑" panose="020B0503020204020204" charset="-122"/>
                          <a:sym typeface="Calibri" panose="020F0502020204030204" pitchFamily="34" charset="0"/>
                        </a:rPr>
                        <a:t>建设单位</a:t>
                      </a:r>
                    </a:p>
                  </a:txBody>
                  <a:tcPr marL="0" marR="0" marT="0" marB="0" anchor="ctr" horzOverflow="overflow"/>
                </a:tc>
                <a:tc gridSpan="3">
                  <a:txBody>
                    <a:bodyPr/>
                    <a:lstStyle/>
                    <a:p>
                      <a:pPr algn="ctr">
                        <a:lnSpc>
                          <a:spcPct val="115000"/>
                        </a:lnSpc>
                      </a:pPr>
                      <a:r>
                        <a:rPr lang="zh-CN" altLang="en-US" sz="1400" kern="100" dirty="0">
                          <a:solidFill>
                            <a:schemeClr val="tx1"/>
                          </a:solidFill>
                          <a:effectLst/>
                          <a:latin typeface="微软雅黑" panose="020B0503020204020204" charset="-122"/>
                          <a:ea typeface="微软雅黑" panose="020B0503020204020204" charset="-122"/>
                          <a:cs typeface="Arial" panose="020B0604020202020204" pitchFamily="34" charset="0"/>
                          <a:sym typeface="+mn-ea"/>
                        </a:rPr>
                        <a:t>无锡市梁溪科技城园区发展有限公司</a:t>
                      </a:r>
                      <a:endParaRPr kumimoji="0" lang="zh-CN" altLang="zh-CN" sz="1400" b="0" i="0" u="none" strike="noStrike" kern="1200" cap="none" normalizeH="0" baseline="0" dirty="0">
                        <a:ln>
                          <a:noFill/>
                        </a:ln>
                        <a:solidFill>
                          <a:schemeClr val="tx1"/>
                        </a:solidFill>
                        <a:effectLst/>
                        <a:latin typeface="微软雅黑" panose="020B0503020204020204" charset="-122"/>
                        <a:ea typeface="微软雅黑" panose="020B0503020204020204" charset="-122"/>
                        <a:cs typeface="+mn-cs"/>
                        <a:sym typeface="+mn-ea"/>
                      </a:endParaRPr>
                    </a:p>
                  </a:txBody>
                  <a:tcPr marL="0" marR="0" marT="0" marB="0" anchor="ctr" horzOverflow="overflow"/>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1"/>
                  </a:ext>
                </a:extLst>
              </a:tr>
              <a:tr h="41211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u="none" strike="noStrike" kern="1200" cap="none" normalizeH="0" baseline="0" dirty="0">
                          <a:ln>
                            <a:noFill/>
                          </a:ln>
                          <a:solidFill>
                            <a:schemeClr val="dk1"/>
                          </a:solidFill>
                          <a:effectLst/>
                          <a:latin typeface="微软雅黑" panose="020B0503020204020204" charset="-122"/>
                          <a:ea typeface="微软雅黑" panose="020B0503020204020204" charset="-122"/>
                          <a:cs typeface="+mn-cs"/>
                          <a:sym typeface="Calibri" panose="020F0502020204030204" pitchFamily="34" charset="0"/>
                        </a:rPr>
                        <a:t>勘察单位</a:t>
                      </a:r>
                    </a:p>
                  </a:txBody>
                  <a:tcPr marL="0" marR="0" marT="0" marB="0" anchor="ctr" horzOverflow="overflow"/>
                </a:tc>
                <a:tc gridSpan="3">
                  <a:txBody>
                    <a:bodyPr/>
                    <a:lstStyle/>
                    <a:p>
                      <a:pPr algn="ctr">
                        <a:lnSpc>
                          <a:spcPct val="115000"/>
                        </a:lnSpc>
                      </a:pPr>
                      <a:r>
                        <a:rPr lang="zh-CN" altLang="en-US" sz="1400" kern="100" dirty="0">
                          <a:effectLst/>
                          <a:latin typeface="微软雅黑" panose="020B0503020204020204" charset="-122"/>
                          <a:ea typeface="微软雅黑" panose="020B0503020204020204" charset="-122"/>
                          <a:cs typeface="Arial" panose="020B0604020202020204" pitchFamily="34" charset="0"/>
                          <a:sym typeface="+mn-ea"/>
                        </a:rPr>
                        <a:t>无锡市建筑设计研究院有限责任公司</a:t>
                      </a:r>
                      <a:endParaRPr kumimoji="0" lang="zh-CN" altLang="en-US" sz="1400" b="0" i="0" u="none" strike="noStrike" kern="1200" cap="none" normalizeH="0" baseline="0" dirty="0">
                        <a:effectLst/>
                        <a:latin typeface="微软雅黑" panose="020B0503020204020204" charset="-122"/>
                        <a:ea typeface="微软雅黑" panose="020B0503020204020204" charset="-122"/>
                        <a:cs typeface="+mn-cs"/>
                        <a:sym typeface="+mn-lt"/>
                      </a:endParaRPr>
                    </a:p>
                  </a:txBody>
                  <a:tcPr marL="0" marR="0" marT="0" marB="0" anchor="ctr" horzOverflow="overflow"/>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2"/>
                  </a:ext>
                </a:extLst>
              </a:tr>
              <a:tr h="41211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600" b="0" u="none" strike="noStrike" kern="1200" cap="none" normalizeH="0" baseline="0" dirty="0">
                          <a:ln>
                            <a:noFill/>
                          </a:ln>
                          <a:effectLst/>
                          <a:latin typeface="微软雅黑" panose="020B0503020204020204" charset="-122"/>
                          <a:ea typeface="微软雅黑" panose="020B0503020204020204" charset="-122"/>
                          <a:sym typeface="Calibri" panose="020F0502020204030204" pitchFamily="34" charset="0"/>
                        </a:rPr>
                        <a:t>设计单位</a:t>
                      </a:r>
                    </a:p>
                  </a:txBody>
                  <a:tcPr marL="0" marR="0" marT="0" marB="0" anchor="ctr" horzOverflow="overflow"/>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lang="zh-CN" altLang="en-US" sz="1400" kern="100" dirty="0">
                          <a:effectLst/>
                          <a:latin typeface="微软雅黑" panose="020B0503020204020204" charset="-122"/>
                          <a:ea typeface="微软雅黑" panose="020B0503020204020204" charset="-122"/>
                          <a:cs typeface="Arial" panose="020B0604020202020204" pitchFamily="34" charset="0"/>
                          <a:sym typeface="+mn-ea"/>
                        </a:rPr>
                        <a:t>悉地国际设计顾问（深圳）有限公司</a:t>
                      </a:r>
                      <a:endParaRPr kumimoji="0" lang="zh-CN" altLang="zh-CN" sz="1400" b="0" i="0" u="none" strike="noStrike" kern="1200" cap="none" normalizeH="0" baseline="0" dirty="0">
                        <a:solidFill>
                          <a:schemeClr val="tx1"/>
                        </a:solidFill>
                        <a:effectLst/>
                        <a:latin typeface="微软雅黑" panose="020B0503020204020204" charset="-122"/>
                        <a:ea typeface="微软雅黑" panose="020B0503020204020204" charset="-122"/>
                        <a:cs typeface="+mn-cs"/>
                        <a:sym typeface="+mn-ea"/>
                      </a:endParaRPr>
                    </a:p>
                  </a:txBody>
                  <a:tcPr marL="0" marR="0" marT="0" marB="0" anchor="ctr" horzOverflow="overflow"/>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3"/>
                  </a:ext>
                </a:extLst>
              </a:tr>
              <a:tr h="41275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600" b="0" u="none" strike="noStrike" kern="1200" cap="none" normalizeH="0" baseline="0" dirty="0">
                          <a:ln>
                            <a:noFill/>
                          </a:ln>
                          <a:effectLst/>
                          <a:latin typeface="微软雅黑" panose="020B0503020204020204" charset="-122"/>
                          <a:ea typeface="微软雅黑" panose="020B0503020204020204" charset="-122"/>
                          <a:sym typeface="Calibri" panose="020F0502020204030204" pitchFamily="34" charset="0"/>
                        </a:rPr>
                        <a:t>监理单位</a:t>
                      </a:r>
                    </a:p>
                  </a:txBody>
                  <a:tcPr marL="0" marR="0" marT="0" marB="0" anchor="ctr" horzOverflow="overflow"/>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lang="zh-CN" altLang="en-US" sz="1400" kern="100" dirty="0">
                          <a:effectLst/>
                          <a:latin typeface="微软雅黑" panose="020B0503020204020204" charset="-122"/>
                          <a:ea typeface="微软雅黑" panose="020B0503020204020204" charset="-122"/>
                          <a:cs typeface="Arial" panose="020B0604020202020204" pitchFamily="34" charset="0"/>
                          <a:sym typeface="+mn-ea"/>
                        </a:rPr>
                        <a:t>无锡市五洲建设工程监理有限责任公司</a:t>
                      </a:r>
                      <a:endParaRPr kumimoji="0" lang="zh-CN" altLang="en-US" sz="1400" b="0" i="0" u="none" strike="noStrike" kern="1200" cap="none" normalizeH="0" baseline="0" dirty="0">
                        <a:ln>
                          <a:noFill/>
                        </a:ln>
                        <a:solidFill>
                          <a:schemeClr val="tx1"/>
                        </a:solidFill>
                        <a:effectLst/>
                        <a:latin typeface="微软雅黑" panose="020B0503020204020204" charset="-122"/>
                        <a:ea typeface="微软雅黑" panose="020B0503020204020204" charset="-122"/>
                        <a:cs typeface="+mn-cs"/>
                        <a:sym typeface="+mn-ea"/>
                      </a:endParaRPr>
                    </a:p>
                  </a:txBody>
                  <a:tcPr marL="0" marR="0" marT="0" marB="0" anchor="ctr" horzOverflow="overflow"/>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4"/>
                  </a:ext>
                </a:extLst>
              </a:tr>
              <a:tr h="41211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600" b="0" u="none" strike="noStrike" kern="1200" cap="none" normalizeH="0" baseline="0" dirty="0">
                          <a:ln>
                            <a:noFill/>
                          </a:ln>
                          <a:effectLst/>
                          <a:latin typeface="微软雅黑" panose="020B0503020204020204" charset="-122"/>
                          <a:ea typeface="微软雅黑" panose="020B0503020204020204" charset="-122"/>
                          <a:sym typeface="Calibri" panose="020F0502020204030204" pitchFamily="34" charset="0"/>
                        </a:rPr>
                        <a:t>施工单位</a:t>
                      </a:r>
                    </a:p>
                  </a:txBody>
                  <a:tcPr marL="0" marR="0" marT="0" marB="0" anchor="ctr" horzOverflow="overflow"/>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lang="zh-CN" altLang="en-US" sz="1400" kern="100" dirty="0">
                          <a:solidFill>
                            <a:schemeClr val="tx1"/>
                          </a:solidFill>
                          <a:effectLst/>
                          <a:latin typeface="微软雅黑" panose="020B0503020204020204" charset="-122"/>
                          <a:ea typeface="微软雅黑" panose="020B0503020204020204" charset="-122"/>
                          <a:cs typeface="Arial" panose="020B0604020202020204" pitchFamily="34" charset="0"/>
                          <a:sym typeface="+mn-ea"/>
                        </a:rPr>
                        <a:t>中建一局集团建设发展有限公司</a:t>
                      </a:r>
                      <a:endParaRPr kumimoji="0" lang="zh-CN" altLang="en-US" sz="1400" b="0" i="0" u="none" strike="noStrike" kern="1200" cap="none" normalizeH="0" baseline="0" dirty="0">
                        <a:ln>
                          <a:noFill/>
                        </a:ln>
                        <a:solidFill>
                          <a:schemeClr val="tx1"/>
                        </a:solidFill>
                        <a:effectLst/>
                        <a:latin typeface="微软雅黑" panose="020B0503020204020204" charset="-122"/>
                        <a:ea typeface="微软雅黑" panose="020B0503020204020204" charset="-122"/>
                        <a:cs typeface="+mn-cs"/>
                        <a:sym typeface="+mn-ea"/>
                      </a:endParaRPr>
                    </a:p>
                  </a:txBody>
                  <a:tcPr marL="0" marR="0" marT="0" marB="0" anchor="ctr" horzOverflow="overflow"/>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5"/>
                  </a:ext>
                </a:extLst>
              </a:tr>
              <a:tr h="41656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u="none" strike="noStrike" kern="1200" cap="none" normalizeH="0" baseline="0" dirty="0">
                          <a:ln>
                            <a:noFill/>
                          </a:ln>
                          <a:solidFill>
                            <a:schemeClr val="dk1"/>
                          </a:solidFill>
                          <a:effectLst/>
                          <a:latin typeface="微软雅黑" panose="020B0503020204020204" charset="-122"/>
                          <a:ea typeface="微软雅黑" panose="020B0503020204020204" charset="-122"/>
                          <a:cs typeface="+mn-cs"/>
                          <a:sym typeface="Calibri" panose="020F0502020204030204" pitchFamily="34" charset="0"/>
                        </a:rPr>
                        <a:t>工程地址</a:t>
                      </a:r>
                    </a:p>
                  </a:txBody>
                  <a:tcPr marL="0" marR="0" marT="0" marB="0" anchor="ctr" horzOverflow="overflow"/>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lang="zh-CN" altLang="en-US" sz="1400" kern="100" dirty="0">
                          <a:effectLst/>
                          <a:latin typeface="微软雅黑" panose="020B0503020204020204" charset="-122"/>
                          <a:ea typeface="微软雅黑" panose="020B0503020204020204" charset="-122"/>
                          <a:cs typeface="Arial" panose="020B0604020202020204" pitchFamily="34" charset="0"/>
                          <a:sym typeface="+mn-ea"/>
                        </a:rPr>
                        <a:t>无锡市梁溪区通江大道和通沙路交界东北角</a:t>
                      </a:r>
                      <a:endParaRPr kumimoji="0" lang="zh-CN" altLang="en-US" sz="1400" b="0" i="0" u="none" strike="noStrike" kern="100" cap="none" normalizeH="0" baseline="0" dirty="0">
                        <a:effectLst/>
                        <a:latin typeface="微软雅黑" panose="020B0503020204020204" charset="-122"/>
                        <a:ea typeface="微软雅黑" panose="020B0503020204020204" charset="-122"/>
                        <a:cs typeface="Arial" panose="020B0604020202020204" pitchFamily="34" charset="0"/>
                      </a:endParaRPr>
                    </a:p>
                  </a:txBody>
                  <a:tcPr marL="0" marR="0" marT="0" marB="0" anchor="ctr" horzOverflow="overflow"/>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6"/>
                  </a:ext>
                </a:extLst>
              </a:tr>
              <a:tr h="412750">
                <a:tc>
                  <a:txBody>
                    <a:bodyPr/>
                    <a:lstStyle/>
                    <a:p>
                      <a:pPr algn="ctr">
                        <a:lnSpc>
                          <a:spcPct val="115000"/>
                        </a:lnSpc>
                        <a:spcAft>
                          <a:spcPts val="0"/>
                        </a:spcAft>
                      </a:pPr>
                      <a:r>
                        <a:rPr kumimoji="0" lang="zh-CN" altLang="en-US" sz="1600" b="0" u="none" strike="noStrike" kern="1200" cap="none" normalizeH="0" baseline="0" dirty="0">
                          <a:ln>
                            <a:noFill/>
                          </a:ln>
                          <a:solidFill>
                            <a:schemeClr val="dk1"/>
                          </a:solidFill>
                          <a:effectLst/>
                          <a:latin typeface="微软雅黑" panose="020B0503020204020204" charset="-122"/>
                          <a:ea typeface="微软雅黑" panose="020B0503020204020204" charset="-122"/>
                          <a:cs typeface="+mn-cs"/>
                        </a:rPr>
                        <a:t>占地面积</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pPr>
                      <a:r>
                        <a:rPr lang="en-US" altLang="zh-CN" sz="1600" kern="100" dirty="0">
                          <a:solidFill>
                            <a:schemeClr val="tx1"/>
                          </a:solidFill>
                          <a:effectLst/>
                          <a:latin typeface="微软雅黑" panose="020B0503020204020204" charset="-122"/>
                          <a:ea typeface="微软雅黑" panose="020B0503020204020204" charset="-122"/>
                          <a:cs typeface="微软雅黑" panose="020B0503020204020204" charset="-122"/>
                          <a:sym typeface="+mn-ea"/>
                        </a:rPr>
                        <a:t>18239.7</a:t>
                      </a:r>
                      <a:r>
                        <a:rPr lang="zh-CN" altLang="en-US" sz="1600" kern="100"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endParaRPr kumimoji="0" lang="zh-CN" altLang="en-US" sz="1600" b="0" u="none" strike="noStrike" kern="1200" cap="none" normalizeH="0" baseline="0" dirty="0">
                        <a:solidFill>
                          <a:schemeClr val="dk1"/>
                        </a:solidFill>
                        <a:latin typeface="微软雅黑" panose="020B0503020204020204" charset="-122"/>
                        <a:ea typeface="微软雅黑" panose="020B0503020204020204" charset="-122"/>
                        <a:cs typeface="+mn-cs"/>
                      </a:endParaRPr>
                    </a:p>
                  </a:txBody>
                  <a:tcPr marL="68580" marR="68580" marT="0" marB="0" anchor="ctr"/>
                </a:tc>
                <a:tc>
                  <a:txBody>
                    <a:bodyPr/>
                    <a:lstStyle/>
                    <a:p>
                      <a:pPr algn="ctr">
                        <a:lnSpc>
                          <a:spcPct val="115000"/>
                        </a:lnSpc>
                        <a:spcAft>
                          <a:spcPts val="0"/>
                        </a:spcAft>
                      </a:pPr>
                      <a:r>
                        <a:rPr kumimoji="0" lang="zh-CN" altLang="en-US" sz="1600" b="0" u="none" strike="noStrike" kern="1200" cap="none" normalizeH="0" baseline="0" dirty="0">
                          <a:ln>
                            <a:noFill/>
                          </a:ln>
                          <a:solidFill>
                            <a:schemeClr val="dk1"/>
                          </a:solidFill>
                          <a:effectLst/>
                          <a:latin typeface="微软雅黑" panose="020B0503020204020204" charset="-122"/>
                          <a:ea typeface="微软雅黑" panose="020B0503020204020204" charset="-122"/>
                          <a:cs typeface="+mn-cs"/>
                        </a:rPr>
                        <a:t>总建筑面积</a:t>
                      </a:r>
                    </a:p>
                  </a:txBody>
                  <a:tcPr marL="68580" marR="68580" marT="0" marB="0" anchor="ctr"/>
                </a:tc>
                <a:tc>
                  <a:txBody>
                    <a:bodyPr/>
                    <a:lstStyle/>
                    <a:p>
                      <a:pPr algn="ctr">
                        <a:lnSpc>
                          <a:spcPct val="115000"/>
                        </a:lnSpc>
                        <a:spcAft>
                          <a:spcPts val="0"/>
                        </a:spcAft>
                        <a:buClrTx/>
                        <a:buSzTx/>
                        <a:buFontTx/>
                      </a:pPr>
                      <a:r>
                        <a:rPr lang="en-US" altLang="zh-CN" sz="1600" kern="100" dirty="0">
                          <a:effectLst/>
                          <a:latin typeface="微软雅黑" panose="020B0503020204020204" charset="-122"/>
                          <a:ea typeface="微软雅黑" panose="020B0503020204020204" charset="-122"/>
                          <a:cs typeface="微软雅黑" panose="020B0503020204020204" charset="-122"/>
                          <a:sym typeface="+mn-ea"/>
                        </a:rPr>
                        <a:t>77378</a:t>
                      </a:r>
                      <a:r>
                        <a:rPr lang="zh-CN" altLang="en-US" sz="1600" kern="100" dirty="0">
                          <a:effectLst/>
                          <a:latin typeface="微软雅黑" panose="020B0503020204020204" charset="-122"/>
                          <a:ea typeface="微软雅黑" panose="020B0503020204020204" charset="-122"/>
                          <a:cs typeface="微软雅黑" panose="020B0503020204020204" charset="-122"/>
                          <a:sym typeface="+mn-ea"/>
                        </a:rPr>
                        <a:t>㎡</a:t>
                      </a:r>
                      <a:endParaRPr kumimoji="0" lang="zh-CN" altLang="en-US" sz="1600" b="1" u="none" strike="noStrike" kern="1200" cap="none" normalizeH="0" baseline="0" dirty="0">
                        <a:solidFill>
                          <a:srgbClr val="FF0000"/>
                        </a:solidFill>
                        <a:latin typeface="微软雅黑" panose="020B0503020204020204" charset="-122"/>
                        <a:ea typeface="微软雅黑" panose="020B0503020204020204" charset="-122"/>
                        <a:cs typeface="+mn-cs"/>
                        <a:sym typeface="+mn-ea"/>
                      </a:endParaRPr>
                    </a:p>
                  </a:txBody>
                  <a:tcPr marL="68580" marR="68580" marT="0" marB="0" anchor="ctr"/>
                </a:tc>
                <a:extLst>
                  <a:ext uri="{0D108BD9-81ED-4DB2-BD59-A6C34878D82A}">
                    <a16:rowId xmlns:a16="http://schemas.microsoft.com/office/drawing/2014/main" val="10007"/>
                  </a:ext>
                </a:extLst>
              </a:tr>
              <a:tr h="412115">
                <a:tc>
                  <a:txBody>
                    <a:bodyPr/>
                    <a:lstStyle/>
                    <a:p>
                      <a:pPr algn="ctr">
                        <a:lnSpc>
                          <a:spcPct val="115000"/>
                        </a:lnSpc>
                        <a:spcAft>
                          <a:spcPts val="0"/>
                        </a:spcAft>
                      </a:pPr>
                      <a:r>
                        <a:rPr kumimoji="0" lang="zh-CN" altLang="en-US" sz="1600" b="0" u="none" strike="noStrike" kern="1200" cap="none" normalizeH="0" baseline="0" dirty="0">
                          <a:ln>
                            <a:noFill/>
                          </a:ln>
                          <a:solidFill>
                            <a:schemeClr val="dk1"/>
                          </a:solidFill>
                          <a:effectLst/>
                          <a:latin typeface="微软雅黑" panose="020B0503020204020204" charset="-122"/>
                          <a:ea typeface="微软雅黑" panose="020B0503020204020204" charset="-122"/>
                          <a:cs typeface="+mn-cs"/>
                        </a:rPr>
                        <a:t>地下建筑面积</a:t>
                      </a:r>
                    </a:p>
                  </a:txBody>
                  <a:tcPr marL="68580" marR="68580" marT="0" marB="0" anchor="ctr"/>
                </a:tc>
                <a:tc>
                  <a:txBody>
                    <a:bodyPr/>
                    <a:lstStyle/>
                    <a:p>
                      <a:pPr marL="0" algn="ctr" defTabSz="914400" rtl="0" eaLnBrk="1" latinLnBrk="0" hangingPunct="1">
                        <a:lnSpc>
                          <a:spcPct val="115000"/>
                        </a:lnSpc>
                        <a:buNone/>
                      </a:pPr>
                      <a:r>
                        <a:rPr lang="en-US" altLang="zh-CN" sz="1600" kern="100" dirty="0">
                          <a:effectLst/>
                          <a:latin typeface="微软雅黑" panose="020B0503020204020204" charset="-122"/>
                          <a:ea typeface="微软雅黑" panose="020B0503020204020204" charset="-122"/>
                          <a:sym typeface="+mn-ea"/>
                        </a:rPr>
                        <a:t>22659</a:t>
                      </a:r>
                      <a:r>
                        <a:rPr lang="zh-CN" altLang="en-US" sz="1600" kern="100" dirty="0">
                          <a:effectLst/>
                          <a:latin typeface="微软雅黑" panose="020B0503020204020204" charset="-122"/>
                          <a:ea typeface="微软雅黑" panose="020B0503020204020204" charset="-122"/>
                          <a:sym typeface="+mn-ea"/>
                        </a:rPr>
                        <a:t>㎡</a:t>
                      </a:r>
                      <a:endParaRPr kumimoji="0" lang="zh-CN" altLang="en-US" sz="1600" u="none" strike="noStrike" kern="1200" cap="none" normalizeH="0" baseline="0" dirty="0">
                        <a:latin typeface="微软雅黑" panose="020B0503020204020204" charset="-122"/>
                        <a:ea typeface="微软雅黑" panose="020B0503020204020204" charset="-122"/>
                        <a:cs typeface="+mn-cs"/>
                      </a:endParaRPr>
                    </a:p>
                  </a:txBody>
                  <a:tcPr marL="68580" marR="68580" marT="0" marB="0" anchor="ctr"/>
                </a:tc>
                <a:tc>
                  <a:txBody>
                    <a:bodyPr/>
                    <a:lstStyle/>
                    <a:p>
                      <a:pPr algn="ctr">
                        <a:lnSpc>
                          <a:spcPct val="115000"/>
                        </a:lnSpc>
                        <a:spcAft>
                          <a:spcPts val="0"/>
                        </a:spcAft>
                      </a:pPr>
                      <a:r>
                        <a:rPr kumimoji="0" lang="zh-CN" altLang="en-US" sz="1600" b="0" u="none" strike="noStrike" kern="1200" cap="none" normalizeH="0" baseline="0" dirty="0">
                          <a:ln>
                            <a:noFill/>
                          </a:ln>
                          <a:solidFill>
                            <a:schemeClr val="dk1"/>
                          </a:solidFill>
                          <a:effectLst/>
                          <a:latin typeface="微软雅黑" panose="020B0503020204020204" charset="-122"/>
                          <a:ea typeface="微软雅黑" panose="020B0503020204020204" charset="-122"/>
                          <a:cs typeface="+mn-cs"/>
                        </a:rPr>
                        <a:t>地上建筑面积</a:t>
                      </a:r>
                    </a:p>
                  </a:txBody>
                  <a:tcPr marL="68580" marR="68580" marT="0" marB="0" anchor="ctr"/>
                </a:tc>
                <a:tc>
                  <a:txBody>
                    <a:bodyPr/>
                    <a:lstStyle/>
                    <a:p>
                      <a:pPr algn="ctr">
                        <a:lnSpc>
                          <a:spcPct val="115000"/>
                        </a:lnSpc>
                        <a:spcAft>
                          <a:spcPts val="0"/>
                        </a:spcAft>
                        <a:buClrTx/>
                        <a:buSzTx/>
                        <a:buFontTx/>
                      </a:pPr>
                      <a:r>
                        <a:rPr lang="en-US" altLang="zh-CN" sz="1600" kern="100" dirty="0">
                          <a:effectLst/>
                          <a:latin typeface="微软雅黑" panose="020B0503020204020204" charset="-122"/>
                          <a:ea typeface="微软雅黑" panose="020B0503020204020204" charset="-122"/>
                          <a:cs typeface="微软雅黑" panose="020B0503020204020204" charset="-122"/>
                          <a:sym typeface="+mn-ea"/>
                        </a:rPr>
                        <a:t>54719</a:t>
                      </a:r>
                      <a:r>
                        <a:rPr lang="zh-CN" altLang="en-US" sz="1600" kern="100" dirty="0">
                          <a:effectLst/>
                          <a:latin typeface="微软雅黑" panose="020B0503020204020204" charset="-122"/>
                          <a:ea typeface="微软雅黑" panose="020B0503020204020204" charset="-122"/>
                          <a:cs typeface="微软雅黑" panose="020B0503020204020204" charset="-122"/>
                          <a:sym typeface="+mn-ea"/>
                        </a:rPr>
                        <a:t>㎡</a:t>
                      </a:r>
                      <a:endParaRPr kumimoji="0" lang="zh-CN" altLang="en-US" sz="1600" u="none" strike="noStrike" kern="1200" cap="none" normalizeH="0" baseline="0" dirty="0">
                        <a:latin typeface="微软雅黑" panose="020B0503020204020204" charset="-122"/>
                        <a:ea typeface="微软雅黑" panose="020B0503020204020204" charset="-122"/>
                        <a:cs typeface="+mn-cs"/>
                      </a:endParaRPr>
                    </a:p>
                  </a:txBody>
                  <a:tcPr marL="68580" marR="68580" marT="0" marB="0" anchor="ctr"/>
                </a:tc>
                <a:extLst>
                  <a:ext uri="{0D108BD9-81ED-4DB2-BD59-A6C34878D82A}">
                    <a16:rowId xmlns:a16="http://schemas.microsoft.com/office/drawing/2014/main" val="10008"/>
                  </a:ext>
                </a:extLst>
              </a:tr>
            </a:tbl>
          </a:graphicData>
        </a:graphic>
      </p:graphicFrame>
      <p:pic>
        <p:nvPicPr>
          <p:cNvPr id="4" name="图片 3" descr="科技城效果图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560820" y="1132840"/>
            <a:ext cx="5556250" cy="37153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 name="文本框 4"/>
          <p:cNvSpPr txBox="1"/>
          <p:nvPr/>
        </p:nvSpPr>
        <p:spPr>
          <a:xfrm>
            <a:off x="1619250" y="287338"/>
            <a:ext cx="3105150" cy="460375"/>
          </a:xfrm>
          <a:prstGeom prst="rect">
            <a:avLst/>
          </a:prstGeom>
          <a:noFill/>
          <a:ln w="9525">
            <a:noFill/>
          </a:ln>
        </p:spPr>
        <p:txBody>
          <a:bodyPr wrap="none">
            <a:spAutoFit/>
          </a:bodyPr>
          <a:lstStyle/>
          <a:p>
            <a:pPr algn="l" eaLnBrk="1" hangingPunct="1"/>
            <a:r>
              <a:rPr lang="en-US" altLang="zh-CN" sz="2400" b="1" dirty="0">
                <a:latin typeface="微软雅黑" panose="020B0503020204020204" charset="-122"/>
                <a:ea typeface="微软雅黑" panose="020B0503020204020204" charset="-122"/>
              </a:rPr>
              <a:t>2.2 </a:t>
            </a:r>
            <a:r>
              <a:rPr lang="zh-CN" altLang="en-US" sz="2400" b="1" dirty="0">
                <a:latin typeface="微软雅黑" panose="020B0503020204020204" charset="-122"/>
                <a:ea typeface="微软雅黑" panose="020B0503020204020204" charset="-122"/>
              </a:rPr>
              <a:t>工程概况</a:t>
            </a:r>
            <a:r>
              <a:rPr lang="en-US" altLang="zh-CN" sz="2400" b="1" dirty="0">
                <a:latin typeface="微软雅黑" panose="020B0503020204020204" charset="-122"/>
                <a:ea typeface="微软雅黑" panose="020B0503020204020204" charset="-122"/>
              </a:rPr>
              <a:t>-</a:t>
            </a:r>
            <a:r>
              <a:rPr kumimoji="1" lang="zh-CN" altLang="en-US" sz="2000" b="1" dirty="0">
                <a:solidFill>
                  <a:schemeClr val="bg2">
                    <a:lumMod val="25000"/>
                  </a:schemeClr>
                </a:solidFill>
                <a:latin typeface="微软雅黑" panose="020B0503020204020204" charset="-122"/>
                <a:ea typeface="微软雅黑" panose="020B0503020204020204" charset="-122"/>
                <a:cs typeface="微软雅黑" panose="020B0503020204020204" charset="-122"/>
              </a:rPr>
              <a:t>建筑</a:t>
            </a:r>
            <a:r>
              <a:rPr kumimoji="1" lang="zh-CN" altLang="en-US" sz="20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概况</a:t>
            </a:r>
          </a:p>
        </p:txBody>
      </p:sp>
      <p:pic>
        <p:nvPicPr>
          <p:cNvPr id="7" name="图片 6"/>
          <p:cNvPicPr>
            <a:picLocks noChangeAspect="1"/>
          </p:cNvPicPr>
          <p:nvPr>
            <p:custDataLst>
              <p:tags r:id="rId1"/>
            </p:custDataLst>
          </p:nvPr>
        </p:nvPicPr>
        <p:blipFill>
          <a:blip r:embed="rId3"/>
          <a:stretch>
            <a:fillRect/>
          </a:stretch>
        </p:blipFill>
        <p:spPr>
          <a:xfrm>
            <a:off x="132715" y="1251585"/>
            <a:ext cx="7412990" cy="3816985"/>
          </a:xfrm>
          <a:prstGeom prst="rect">
            <a:avLst/>
          </a:prstGeom>
          <a:ln>
            <a:solidFill>
              <a:schemeClr val="accent1"/>
            </a:solidFill>
          </a:ln>
        </p:spPr>
      </p:pic>
      <p:sp>
        <p:nvSpPr>
          <p:cNvPr id="11" name="文本框 10"/>
          <p:cNvSpPr txBox="1"/>
          <p:nvPr/>
        </p:nvSpPr>
        <p:spPr>
          <a:xfrm>
            <a:off x="443404" y="5386497"/>
            <a:ext cx="9649502" cy="829945"/>
          </a:xfrm>
          <a:prstGeom prst="rect">
            <a:avLst/>
          </a:prstGeom>
          <a:noFill/>
        </p:spPr>
        <p:txBody>
          <a:bodyPr wrap="square" rtlCol="0">
            <a:spAutoFit/>
          </a:bodyPr>
          <a:lstStyle/>
          <a:p>
            <a:pPr>
              <a:lnSpc>
                <a:spcPct val="150000"/>
              </a:lnSpc>
            </a:pPr>
            <a:r>
              <a:rPr lang="zh-CN" altLang="en-US" sz="1600" dirty="0"/>
              <a:t>项目总建筑面积</a:t>
            </a:r>
            <a:r>
              <a:rPr lang="en-US" altLang="zh-CN" sz="1600" dirty="0"/>
              <a:t>78692</a:t>
            </a:r>
            <a:r>
              <a:rPr lang="zh-CN" altLang="en-US" sz="1600" dirty="0"/>
              <a:t>平方米，地上</a:t>
            </a:r>
            <a:r>
              <a:rPr lang="en-US" altLang="zh-CN" sz="1600" dirty="0"/>
              <a:t>6-18</a:t>
            </a:r>
            <a:r>
              <a:rPr lang="zh-CN" altLang="en-US" sz="1600" dirty="0"/>
              <a:t>层，地下</a:t>
            </a:r>
            <a:r>
              <a:rPr lang="en-US" altLang="zh-CN" sz="1600" dirty="0"/>
              <a:t>2</a:t>
            </a:r>
            <a:r>
              <a:rPr lang="zh-CN" altLang="en-US" sz="1600" dirty="0"/>
              <a:t>层（局部地下</a:t>
            </a:r>
            <a:r>
              <a:rPr lang="en-US" altLang="zh-CN" sz="1600" dirty="0"/>
              <a:t>1</a:t>
            </a:r>
            <a:r>
              <a:rPr lang="zh-CN" altLang="en-US" sz="1600" dirty="0"/>
              <a:t>层）。</a:t>
            </a:r>
            <a:endParaRPr lang="en-US" altLang="zh-CN" sz="1600" dirty="0"/>
          </a:p>
          <a:p>
            <a:pPr>
              <a:lnSpc>
                <a:spcPct val="150000"/>
              </a:lnSpc>
            </a:pPr>
            <a:r>
              <a:rPr lang="zh-CN" altLang="en-US" sz="1600" dirty="0"/>
              <a:t>地上分为</a:t>
            </a:r>
            <a:r>
              <a:rPr lang="en-US" altLang="zh-CN" sz="1600" dirty="0"/>
              <a:t>1#</a:t>
            </a:r>
            <a:r>
              <a:rPr lang="zh-CN" altLang="en-US" sz="1600" dirty="0"/>
              <a:t>办公楼</a:t>
            </a:r>
            <a:r>
              <a:rPr lang="en-US" altLang="zh-CN" sz="1600" dirty="0"/>
              <a:t>(18F)</a:t>
            </a:r>
            <a:r>
              <a:rPr lang="zh-CN" altLang="en-US" sz="1600" dirty="0"/>
              <a:t>、</a:t>
            </a:r>
            <a:r>
              <a:rPr lang="en-US" altLang="zh-CN" sz="1600" dirty="0"/>
              <a:t>2#</a:t>
            </a:r>
            <a:r>
              <a:rPr lang="zh-CN" altLang="en-US" sz="1600" dirty="0"/>
              <a:t>办公楼</a:t>
            </a:r>
            <a:r>
              <a:rPr lang="en-US" altLang="zh-CN" sz="1600" dirty="0"/>
              <a:t>(8F)</a:t>
            </a:r>
            <a:r>
              <a:rPr lang="zh-CN" altLang="en-US" sz="1600" dirty="0"/>
              <a:t>和</a:t>
            </a:r>
            <a:r>
              <a:rPr lang="en-US" altLang="zh-CN" sz="1600" dirty="0"/>
              <a:t>3#a</a:t>
            </a:r>
            <a:r>
              <a:rPr lang="zh-CN" altLang="en-US" sz="1600" dirty="0"/>
              <a:t>、</a:t>
            </a:r>
            <a:r>
              <a:rPr lang="en-US" altLang="zh-CN" sz="1600" dirty="0"/>
              <a:t>3#b</a:t>
            </a:r>
            <a:r>
              <a:rPr lang="zh-CN" altLang="en-US" sz="1600" dirty="0"/>
              <a:t>、</a:t>
            </a:r>
            <a:r>
              <a:rPr lang="en-US" altLang="zh-CN" sz="1600" dirty="0"/>
              <a:t>4#a</a:t>
            </a:r>
            <a:r>
              <a:rPr lang="zh-CN" altLang="en-US" sz="1600" dirty="0"/>
              <a:t>、</a:t>
            </a:r>
            <a:r>
              <a:rPr lang="en-US" altLang="zh-CN" sz="1600" dirty="0"/>
              <a:t>4#b</a:t>
            </a:r>
            <a:r>
              <a:rPr lang="zh-CN" altLang="en-US" sz="1600" dirty="0"/>
              <a:t>办公楼（</a:t>
            </a:r>
            <a:r>
              <a:rPr lang="en-US" altLang="zh-CN" sz="1600" dirty="0"/>
              <a:t>6F</a:t>
            </a:r>
            <a:r>
              <a:rPr lang="zh-CN" altLang="en-US" sz="1600" dirty="0"/>
              <a:t>）、</a:t>
            </a:r>
            <a:r>
              <a:rPr lang="en-US" altLang="zh-CN" sz="1600" dirty="0"/>
              <a:t>5#</a:t>
            </a:r>
            <a:r>
              <a:rPr lang="zh-CN" altLang="en-US" sz="1600" dirty="0"/>
              <a:t>商业楼（</a:t>
            </a:r>
            <a:r>
              <a:rPr lang="en-US" altLang="zh-CN" sz="1600" dirty="0"/>
              <a:t>2F</a:t>
            </a:r>
            <a:r>
              <a:rPr lang="zh-CN" altLang="en-US" sz="1600" dirty="0"/>
              <a:t>）。</a:t>
            </a:r>
          </a:p>
        </p:txBody>
      </p:sp>
      <p:pic>
        <p:nvPicPr>
          <p:cNvPr id="4" name="图片 3" descr="7f8803a2950e6eb61de537d4a7915ca"/>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545705" y="1251585"/>
            <a:ext cx="4445000" cy="3812540"/>
          </a:xfrm>
          <a:prstGeom prst="rect">
            <a:avLst/>
          </a:prstGeom>
          <a:ln>
            <a:solidFill>
              <a:schemeClr val="accent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3"/>
          <a:srcRect/>
          <a:stretch>
            <a:fillRect/>
          </a:stretch>
        </p:blipFill>
        <p:spPr>
          <a:xfrm>
            <a:off x="138430" y="1936750"/>
            <a:ext cx="5980430" cy="3780790"/>
          </a:xfrm>
          <a:prstGeom prst="rect">
            <a:avLst/>
          </a:prstGeom>
        </p:spPr>
      </p:pic>
      <p:pic>
        <p:nvPicPr>
          <p:cNvPr id="3" name="图片 2"/>
          <p:cNvPicPr>
            <a:picLocks noChangeAspect="1"/>
          </p:cNvPicPr>
          <p:nvPr/>
        </p:nvPicPr>
        <p:blipFill>
          <a:blip r:embed="rId4"/>
          <a:stretch>
            <a:fillRect/>
          </a:stretch>
        </p:blipFill>
        <p:spPr>
          <a:xfrm>
            <a:off x="6356350" y="1968500"/>
            <a:ext cx="5724525" cy="3776980"/>
          </a:xfrm>
          <a:prstGeom prst="rect">
            <a:avLst/>
          </a:prstGeom>
        </p:spPr>
      </p:pic>
      <p:sp>
        <p:nvSpPr>
          <p:cNvPr id="2" name="文本框 1"/>
          <p:cNvSpPr txBox="1"/>
          <p:nvPr/>
        </p:nvSpPr>
        <p:spPr>
          <a:xfrm>
            <a:off x="138430" y="969010"/>
            <a:ext cx="7877175" cy="368300"/>
          </a:xfrm>
          <a:prstGeom prst="rect">
            <a:avLst/>
          </a:prstGeom>
          <a:noFill/>
        </p:spPr>
        <p:txBody>
          <a:bodyPr wrap="square" rtlCol="0" anchor="t">
            <a:spAutoFit/>
          </a:bodyPr>
          <a:lstStyle/>
          <a:p>
            <a:r>
              <a:rPr lang="zh-CN" altLang="en-US"/>
              <a:t>本工程合同工期为</a:t>
            </a:r>
            <a:r>
              <a:rPr lang="en-US" altLang="zh-CN"/>
              <a:t>981</a:t>
            </a:r>
            <a:r>
              <a:rPr lang="zh-CN" altLang="en-US"/>
              <a:t>日历天，目前形象进度为主体结构施工阶段。</a:t>
            </a:r>
          </a:p>
        </p:txBody>
      </p:sp>
      <p:sp>
        <p:nvSpPr>
          <p:cNvPr id="9257" name="文本框 4"/>
          <p:cNvSpPr txBox="1"/>
          <p:nvPr/>
        </p:nvSpPr>
        <p:spPr>
          <a:xfrm>
            <a:off x="1619250" y="287338"/>
            <a:ext cx="3105150" cy="460375"/>
          </a:xfrm>
          <a:prstGeom prst="rect">
            <a:avLst/>
          </a:prstGeom>
          <a:noFill/>
          <a:ln w="9525">
            <a:noFill/>
          </a:ln>
        </p:spPr>
        <p:txBody>
          <a:bodyPr wrap="none">
            <a:spAutoFit/>
          </a:bodyPr>
          <a:lstStyle/>
          <a:p>
            <a:pPr algn="l" eaLnBrk="1" hangingPunct="1"/>
            <a:r>
              <a:rPr lang="en-US" altLang="zh-CN" sz="2400" b="1" dirty="0">
                <a:latin typeface="微软雅黑" panose="020B0503020204020204" charset="-122"/>
                <a:ea typeface="微软雅黑" panose="020B0503020204020204" charset="-122"/>
              </a:rPr>
              <a:t>2.2 </a:t>
            </a:r>
            <a:r>
              <a:rPr lang="zh-CN" altLang="en-US" sz="2400" b="1" dirty="0">
                <a:latin typeface="微软雅黑" panose="020B0503020204020204" charset="-122"/>
                <a:ea typeface="微软雅黑" panose="020B0503020204020204" charset="-122"/>
              </a:rPr>
              <a:t>工程概况</a:t>
            </a:r>
            <a:r>
              <a:rPr lang="en-US" altLang="zh-CN" sz="2400" b="1" dirty="0">
                <a:latin typeface="微软雅黑" panose="020B0503020204020204" charset="-122"/>
                <a:ea typeface="微软雅黑" panose="020B0503020204020204" charset="-122"/>
              </a:rPr>
              <a:t>-</a:t>
            </a:r>
            <a:r>
              <a:rPr kumimoji="1" lang="zh-CN" altLang="en-US" sz="2000" b="1" dirty="0">
                <a:solidFill>
                  <a:schemeClr val="bg2">
                    <a:lumMod val="25000"/>
                  </a:schemeClr>
                </a:solidFill>
                <a:latin typeface="微软雅黑" panose="020B0503020204020204" charset="-122"/>
                <a:ea typeface="微软雅黑" panose="020B0503020204020204" charset="-122"/>
                <a:cs typeface="微软雅黑" panose="020B0503020204020204" charset="-122"/>
              </a:rPr>
              <a:t>项目照片</a:t>
            </a:r>
            <a:endParaRPr kumimoji="1" lang="zh-CN" altLang="en-US" sz="20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c81a563c-a29c-4f39-9c9e-c53199f053fd"/>
  <p:tag name="COMMONDATA" val="eyJoZGlkIjoiN2ExNjMwYmM1MTczZDM3ZDY5MzRhMDFhNzY5YTQwZjE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65,&quot;top&quot;:166.3,&quot;width&quot;:835}"/>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65,&quot;top&quot;:166.3,&quot;width&quot;:835}"/>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08.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110.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11.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112.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113.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14.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15.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16.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17.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18.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19.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120.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21.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22.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23.xml><?xml version="1.0" encoding="utf-8"?>
<p:tagLst xmlns:a="http://schemas.openxmlformats.org/drawingml/2006/main" xmlns:r="http://schemas.openxmlformats.org/officeDocument/2006/relationships" xmlns:p="http://schemas.openxmlformats.org/presentationml/2006/main">
  <p:tag name="KSO_WM_DIAGRAM_VIRTUALLY_FRAME" val="{&quot;height&quot;:348.4944094488189,&quot;left&quot;:52.35,&quot;top&quot;:157.3,&quot;width&quot;:818.05}"/>
</p:tagLst>
</file>

<file path=ppt/tags/tag1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483"/>
  <p:tag name="KSO_WM_TAG_VERSION" val="1.0"/>
  <p:tag name="KSO_WM_BEAUTIFY_FLAG" val=""/>
  <p:tag name="KSO_WM_UNIT_TYPE" val="d"/>
  <p:tag name="KSO_WM_UNIT_INDEX" val="2"/>
  <p:tag name="KSO_WM_UNIT_LAYERLEVEL" val="1"/>
  <p:tag name="KSO_WM_UNIT_VALUE" val="861*1281"/>
  <p:tag name="KSO_WM_UNIT_HIGHLIGHT" val="0"/>
  <p:tag name="KSO_WM_UNIT_COMPATIBLE" val="0"/>
  <p:tag name="KSO_WM_UNIT_ID" val="diagram20182483_1*d*2"/>
  <p:tag name="KSO_WM_UNIT_PLACING_PICTURE_INFO" val="{&quot;code&quot;:&quot;[1]&quot;,&quot;full_picture&quot;:false,&quot;last_crop_picture&quot;:&quot;[1]&quot;,&quot;scheme&quot;:&quot;1-1&quot;,&quot;spacing&quot;:5}"/>
  <p:tag name="KSO_WM_UNIT_PLACING_PICTURE_USER_VIEWPORT" val="{&quot;height&quot;:4986.1275590551177,&quot;width&quot;:7419.7212598425194}"/>
  <p:tag name="KSO_WM_UNIT_DIAGRAM_ISNUMVISUAL" val="0"/>
  <p:tag name="KSO_WM_UNIT_DIAGRAM_ISREFERUNIT" val="0"/>
  <p:tag name="KSO_WM_UNIT_SUPPORT_UNIT_TYPE" val="[&quot;d&quot;]"/>
</p:tagLst>
</file>

<file path=ppt/tags/tag125.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26.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27.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28.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29.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130.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65,&quot;top&quot;:166.3,&quot;width&quot;:835}"/>
</p:tagLst>
</file>

<file path=ppt/tags/tag131.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65,&quot;top&quot;:166.3,&quot;width&quot;:835}"/>
</p:tagLst>
</file>

<file path=ppt/tags/tag132.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65,&quot;top&quot;:166.3,&quot;width&quot;:835}"/>
</p:tagLst>
</file>

<file path=ppt/tags/tag133.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65,&quot;top&quot;:166.3,&quot;width&quot;:835}"/>
</p:tagLst>
</file>

<file path=ppt/tags/tag134.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35.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36.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19.05,&quot;top&quot;:166.3,&quot;width&quot;:926.7}"/>
</p:tagLst>
</file>

<file path=ppt/tags/tag137.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65,&quot;top&quot;:166.3,&quot;width&quot;:835}"/>
</p:tagLst>
</file>

<file path=ppt/tags/tag138.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65,&quot;top&quot;:166.3,&quot;width&quot;:835}"/>
</p:tagLst>
</file>

<file path=ppt/tags/tag139.xml><?xml version="1.0" encoding="utf-8"?>
<p:tagLst xmlns:a="http://schemas.openxmlformats.org/drawingml/2006/main" xmlns:r="http://schemas.openxmlformats.org/officeDocument/2006/relationships" xmlns:p="http://schemas.openxmlformats.org/presentationml/2006/main">
  <p:tag name="KSO_WM_DIAGRAM_VIRTUALLY_FRAME" val="{&quot;height&quot;:376.05,&quot;left&quot;:65,&quot;top&quot;:166.3,&quot;width&quot;:835}"/>
</p:tagLst>
</file>

<file path=ppt/tags/tag14.xml><?xml version="1.0" encoding="utf-8"?>
<p:tagLst xmlns:a="http://schemas.openxmlformats.org/drawingml/2006/main" xmlns:r="http://schemas.openxmlformats.org/officeDocument/2006/relationships" xmlns:p="http://schemas.openxmlformats.org/presentationml/2006/main">
  <p:tag name="TABLE_ENDDRAG_ORIGIN_RECT" val="511*292"/>
  <p:tag name="TABLE_ENDDRAG_RECT" val="5*89*511*292"/>
</p:tagLst>
</file>

<file path=ppt/tags/tag140.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41.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DIAGRAM_VIRTUALLY_FRAME" val="{&quot;height&quot;:308.38082350292814,&quot;left&quot;:6.7,&quot;top&quot;:106.4,&quot;width&quot;:946.15}"/>
</p:tagLst>
</file>

<file path=ppt/tags/tag144.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45.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46.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47.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48.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49.xml><?xml version="1.0" encoding="utf-8"?>
<p:tagLst xmlns:a="http://schemas.openxmlformats.org/drawingml/2006/main" xmlns:r="http://schemas.openxmlformats.org/officeDocument/2006/relationships" xmlns:p="http://schemas.openxmlformats.org/presentationml/2006/main">
  <p:tag name="KSO_WM_DIAGRAM_VIRTUALLY_FRAME" val="{&quot;height&quot;:308.38082350292814,&quot;left&quot;:12.25,&quot;top&quot;:106.4,&quot;width&quot;:939.9960615939747}"/>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DIAGRAM_VIRTUALLY_FRAME" val="{&quot;height&quot;:261.7808235029282,&quot;left&quot;:12.25,&quot;top&quot;:153,&quot;width&quot;:939.9960615939747}"/>
</p:tagLst>
</file>

<file path=ppt/tags/tag151.xml><?xml version="1.0" encoding="utf-8"?>
<p:tagLst xmlns:a="http://schemas.openxmlformats.org/drawingml/2006/main" xmlns:r="http://schemas.openxmlformats.org/officeDocument/2006/relationships" xmlns:p="http://schemas.openxmlformats.org/presentationml/2006/main">
  <p:tag name="KSO_WM_DIAGRAM_VIRTUALLY_FRAME" val="{&quot;height&quot;:261.7808235029282,&quot;left&quot;:12.25,&quot;top&quot;:153,&quot;width&quot;:939.9960615939747}"/>
</p:tagLst>
</file>

<file path=ppt/tags/tag152.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53.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54.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55.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56.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442.55,&quot;left&quot;:17.7,&quot;top&quot;:71.3,&quot;width&quot;:1084.5}"/>
</p:tagLst>
</file>

<file path=ppt/tags/tag158.xml><?xml version="1.0" encoding="utf-8"?>
<p:tagLst xmlns:a="http://schemas.openxmlformats.org/drawingml/2006/main" xmlns:r="http://schemas.openxmlformats.org/officeDocument/2006/relationships" xmlns:p="http://schemas.openxmlformats.org/presentationml/2006/main">
  <p:tag name="KSO_WM_DIAGRAM_VIRTUALLY_FRAME" val="{&quot;height&quot;:240.15,&quot;left&quot;:24.2,&quot;top&quot;:160.7,&quot;width&quot;:911.35}"/>
</p:tagLst>
</file>

<file path=ppt/tags/tag159.xml><?xml version="1.0" encoding="utf-8"?>
<p:tagLst xmlns:a="http://schemas.openxmlformats.org/drawingml/2006/main" xmlns:r="http://schemas.openxmlformats.org/officeDocument/2006/relationships" xmlns:p="http://schemas.openxmlformats.org/presentationml/2006/main">
  <p:tag name="KSO_WM_DIAGRAM_VIRTUALLY_FRAME" val="{&quot;height&quot;:240.15,&quot;left&quot;:24.2,&quot;top&quot;:160.7,&quot;width&quot;:911.35}"/>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08,&quot;width&quot;:9210}"/>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DIAGRAM_VIRTUALLY_FRAME" val="{&quot;height&quot;:240.15,&quot;left&quot;:24.2,&quot;top&quot;:160.7,&quot;width&quot;:911.35}"/>
</p:tagLst>
</file>

<file path=ppt/tags/tag161.xml><?xml version="1.0" encoding="utf-8"?>
<p:tagLst xmlns:a="http://schemas.openxmlformats.org/drawingml/2006/main" xmlns:r="http://schemas.openxmlformats.org/officeDocument/2006/relationships" xmlns:p="http://schemas.openxmlformats.org/presentationml/2006/main">
  <p:tag name="KSO_WM_DIAGRAM_VIRTUALLY_FRAME" val="{&quot;height&quot;:240.15,&quot;left&quot;:24.2,&quot;top&quot;:160.7,&quot;width&quot;:911.35}"/>
</p:tagLst>
</file>

<file path=ppt/tags/tag162.xml><?xml version="1.0" encoding="utf-8"?>
<p:tagLst xmlns:a="http://schemas.openxmlformats.org/drawingml/2006/main" xmlns:r="http://schemas.openxmlformats.org/officeDocument/2006/relationships" xmlns:p="http://schemas.openxmlformats.org/presentationml/2006/main">
  <p:tag name="KSO_WM_DIAGRAM_VIRTUALLY_FRAME" val="{&quot;height&quot;:240.15,&quot;left&quot;:24.2,&quot;top&quot;:160.7,&quot;width&quot;:911.35}"/>
</p:tagLst>
</file>

<file path=ppt/tags/tag163.xml><?xml version="1.0" encoding="utf-8"?>
<p:tagLst xmlns:a="http://schemas.openxmlformats.org/drawingml/2006/main" xmlns:r="http://schemas.openxmlformats.org/officeDocument/2006/relationships" xmlns:p="http://schemas.openxmlformats.org/presentationml/2006/main">
  <p:tag name="KSO_WM_DIAGRAM_VIRTUALLY_FRAME" val="{&quot;height&quot;:240.15,&quot;left&quot;:24.2,&quot;top&quot;:160.7,&quot;width&quot;:911.35}"/>
</p:tagLst>
</file>

<file path=ppt/tags/tag164.xml><?xml version="1.0" encoding="utf-8"?>
<p:tagLst xmlns:a="http://schemas.openxmlformats.org/drawingml/2006/main" xmlns:r="http://schemas.openxmlformats.org/officeDocument/2006/relationships" xmlns:p="http://schemas.openxmlformats.org/presentationml/2006/main">
  <p:tag name="KSO_WM_DIAGRAM_VIRTUALLY_FRAME" val="{&quot;height&quot;:240.15,&quot;left&quot;:24.2,&quot;top&quot;:160.7,&quot;width&quot;:911.35}"/>
</p:tagLst>
</file>

<file path=ppt/tags/tag165.xml><?xml version="1.0" encoding="utf-8"?>
<p:tagLst xmlns:a="http://schemas.openxmlformats.org/drawingml/2006/main" xmlns:r="http://schemas.openxmlformats.org/officeDocument/2006/relationships" xmlns:p="http://schemas.openxmlformats.org/presentationml/2006/main">
  <p:tag name="KSO_WM_DIAGRAM_VIRTUALLY_FRAME" val="{&quot;height&quot;:240.15,&quot;left&quot;:24.2,&quot;top&quot;:160.7,&quot;width&quot;:911.35}"/>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DIAGRAM_VIRTUALLY_FRAME" val="{&quot;height&quot;:246.31000000000003,&quot;left&quot;:36.5,&quot;top&quot;:197.4,&quot;width&quot;:899.2155118110237}"/>
</p:tagLst>
</file>

<file path=ppt/tags/tag168.xml><?xml version="1.0" encoding="utf-8"?>
<p:tagLst xmlns:a="http://schemas.openxmlformats.org/drawingml/2006/main" xmlns:r="http://schemas.openxmlformats.org/officeDocument/2006/relationships" xmlns:p="http://schemas.openxmlformats.org/presentationml/2006/main">
  <p:tag name="KSO_WM_DIAGRAM_VIRTUALLY_FRAME" val="{&quot;height&quot;:246.31000000000003,&quot;left&quot;:36.5,&quot;top&quot;:197.4,&quot;width&quot;:899.2155118110237}"/>
</p:tagLst>
</file>

<file path=ppt/tags/tag169.xml><?xml version="1.0" encoding="utf-8"?>
<p:tagLst xmlns:a="http://schemas.openxmlformats.org/drawingml/2006/main" xmlns:r="http://schemas.openxmlformats.org/officeDocument/2006/relationships" xmlns:p="http://schemas.openxmlformats.org/presentationml/2006/main">
  <p:tag name="KSO_WM_DIAGRAM_VIRTUALLY_FRAME" val="{&quot;height&quot;:246.31000000000003,&quot;left&quot;:36.5,&quot;top&quot;:197.4,&quot;width&quot;:899.2155118110237}"/>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3"/>
  <p:tag name="KSO_WM_TEMPLATE_CATEGORY" val="diagram"/>
  <p:tag name="KSO_WM_TEMPLATE_INDEX" val="20231731"/>
  <p:tag name="KSO_WM_UNIT_LAYERLEVEL" val="1_1"/>
  <p:tag name="KSO_WM_TAG_VERSION" val="3.0"/>
  <p:tag name="KSO_WM_BEAUTIFY_FLAG" val="#wm#"/>
  <p:tag name="KSO_WM_UNIT_TYPE" val="l_i"/>
  <p:tag name="KSO_WM_UNIT_INDEX" val="1_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4000000059604645,&quot;colorType&quot;:1,&quot;foreColorIndex&quot;:5,&quot;pos&quot;:0.189999997615814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170.xml><?xml version="1.0" encoding="utf-8"?>
<p:tagLst xmlns:a="http://schemas.openxmlformats.org/drawingml/2006/main" xmlns:r="http://schemas.openxmlformats.org/officeDocument/2006/relationships" xmlns:p="http://schemas.openxmlformats.org/presentationml/2006/main">
  <p:tag name="KSO_WM_DIAGRAM_VIRTUALLY_FRAME" val="{&quot;height&quot;:246.31000000000003,&quot;left&quot;:36.5,&quot;top&quot;:197.4,&quot;width&quot;:899.2155118110237}"/>
</p:tagLst>
</file>

<file path=ppt/tags/tag171.xml><?xml version="1.0" encoding="utf-8"?>
<p:tagLst xmlns:a="http://schemas.openxmlformats.org/drawingml/2006/main" xmlns:r="http://schemas.openxmlformats.org/officeDocument/2006/relationships" xmlns:p="http://schemas.openxmlformats.org/presentationml/2006/main">
  <p:tag name="KSO_WM_DIAGRAM_VIRTUALLY_FRAME" val="{&quot;height&quot;:246.31000000000003,&quot;left&quot;:36.5,&quot;top&quot;:197.4,&quot;width&quot;:899.2155118110237}"/>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5"/>
  <p:tag name="KSO_WM_TEMPLATE_CATEGORY" val="diagram"/>
  <p:tag name="KSO_WM_TEMPLATE_INDEX" val="20231731"/>
  <p:tag name="KSO_WM_UNIT_LAYERLEVEL" val="1_1"/>
  <p:tag name="KSO_WM_TAG_VERSION" val="3.0"/>
  <p:tag name="KSO_WM_BEAUTIFY_FLAG" val="#wm#"/>
  <p:tag name="KSO_WM_UNIT_TYPE" val="l_i"/>
  <p:tag name="KSO_WM_UNIT_INDEX" val="1_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25,&quot;colorType&quot;:1,&quot;foreColorIndex&quot;:5,&quot;pos&quot;:0.36000001430511475,&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Lst>
</file>

<file path=ppt/tags/tag184.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Lst>
</file>

<file path=ppt/tags/tag185.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Lst>
</file>

<file path=ppt/tags/tag186.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Lst>
</file>

<file path=ppt/tags/tag187.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Lst>
</file>

<file path=ppt/tags/tag188.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Lst>
</file>

<file path=ppt/tags/tag189.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6"/>
  <p:tag name="KSO_WM_TEMPLATE_CATEGORY" val="diagram"/>
  <p:tag name="KSO_WM_TEMPLATE_INDEX" val="20231731"/>
  <p:tag name="KSO_WM_UNIT_LAYERLEVEL" val="1_1"/>
  <p:tag name="KSO_WM_TAG_VERSION" val="3.0"/>
  <p:tag name="KSO_WM_BEAUTIFY_FLAG" val="#wm#"/>
  <p:tag name="KSO_WM_UNIT_TYPE" val="l_i"/>
  <p:tag name="KSO_WM_UNIT_INDEX" val="1_6"/>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4000000059604645,&quot;colorType&quot;:1,&quot;foreColorIndex&quot;:5,&quot;pos&quot;:0.00999999977648258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190.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58.308031496063,&quot;left&quot;:53.6,&quot;top&quot;:129.05,&quot;width&quot;:878.6}"/>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7"/>
  <p:tag name="KSO_WM_TEMPLATE_CATEGORY" val="diagram"/>
  <p:tag name="KSO_WM_TEMPLATE_INDEX" val="20231731"/>
  <p:tag name="KSO_WM_UNIT_LAYERLEVEL" val="1_1"/>
  <p:tag name="KSO_WM_TAG_VERSION" val="3.0"/>
  <p:tag name="KSO_WM_BEAUTIFY_FLAG" val="#wm#"/>
  <p:tag name="KSO_WM_UNIT_TYPE" val="l_i"/>
  <p:tag name="KSO_WM_UNIT_INDEX" val="1_7"/>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25,&quot;colorType&quot;:1,&quot;foreColorIndex&quot;:5,&quot;pos&quot;:0.2800000011920929,&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8"/>
  <p:tag name="KSO_WM_TEMPLATE_CATEGORY" val="diagram"/>
  <p:tag name="KSO_WM_TEMPLATE_INDEX" val="20231731"/>
  <p:tag name="KSO_WM_UNIT_LAYERLEVEL" val="1_1"/>
  <p:tag name="KSO_WM_TAG_VERSION" val="3.0"/>
  <p:tag name="KSO_WM_BEAUTIFY_FLAG" val="#wm#"/>
  <p:tag name="KSO_WM_UNIT_TYPE" val="l_i"/>
  <p:tag name="KSO_WM_UNIT_INDEX" val="1_8"/>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10.xml><?xml version="1.0" encoding="utf-8"?>
<p:tagLst xmlns:a="http://schemas.openxmlformats.org/drawingml/2006/main" xmlns:r="http://schemas.openxmlformats.org/officeDocument/2006/relationships" xmlns:p="http://schemas.openxmlformats.org/presentationml/2006/main">
  <p:tag name="KSO_WM_DIAGRAM_VIRTUALLY_FRAME" val="{&quot;height&quot;:425.25,&quot;left&quot;:0.4,&quot;top&quot;:83.25,&quot;width&quot;:952.1}"/>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DIAGRAM_VIRTUALLY_FRAME" val="{&quot;height&quot;:343.85,&quot;left&quot;:18.3,&quot;top&quot;:103.05,&quot;width&quot;:925.2}"/>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12"/>
  <p:tag name="KSO_WM_TEMPLATE_CATEGORY" val="diagram"/>
  <p:tag name="KSO_WM_TEMPLATE_INDEX" val="20231731"/>
  <p:tag name="KSO_WM_UNIT_LAYERLEVEL" val="1_1"/>
  <p:tag name="KSO_WM_TAG_VERSION" val="3.0"/>
  <p:tag name="KSO_WM_BEAUTIFY_FLAG" val="#wm#"/>
  <p:tag name="KSO_WM_UNIT_TYPE" val="l_i"/>
  <p:tag name="KSO_WM_UNIT_INDEX" val="1_1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type&quot;:0},&quot;glow&quot;:{&quot;colorType&quot;:0},&quot;line&quot;:{&quot;gradient&quot;:[{&quot;brightness&quot;:0.4000000059604645,&quot;colorType&quot;:1,&quot;foreColorIndex&quot;:5,&quot;pos&quot;:0.009999999776482582,&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2"/>
  <p:tag name="KSO_WM_UNIT_TEXT_FILL_TYPE" val="1"/>
  <p:tag name="KSO_WM_UNIT_USESOURCEFORMAT_APPLY" val="1"/>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66.2389148045133,&quot;left&quot;:63.55,&quot;top&quot;:134.18724409448822,&quot;width&quot;:829.4844881889765}"/>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DIAGRAM_VIRTUALLY_FRAME" val="{&quot;height&quot;:381.3,&quot;left&quot;:29.35,&quot;top&quot;:119.15,&quot;width&quot;:926.65}"/>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DIAGRAM_VIRTUALLY_FRAME" val="{&quot;height&quot;:240.15,&quot;left&quot;:24.2,&quot;top&quot;:160.7,&quot;width&quot;:911.35}"/>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14"/>
  <p:tag name="KSO_WM_TEMPLATE_CATEGORY" val="diagram"/>
  <p:tag name="KSO_WM_TEMPLATE_INDEX" val="20231731"/>
  <p:tag name="KSO_WM_UNIT_LAYERLEVEL" val="1_1"/>
  <p:tag name="KSO_WM_TAG_VERSION" val="3.0"/>
  <p:tag name="KSO_WM_BEAUTIFY_FLAG" val="#wm#"/>
  <p:tag name="KSO_WM_UNIT_TYPE" val="l_i"/>
  <p:tag name="KSO_WM_UNIT_INDEX" val="1_1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800000011920929,&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15"/>
  <p:tag name="KSO_WM_TEMPLATE_CATEGORY" val="diagram"/>
  <p:tag name="KSO_WM_TEMPLATE_INDEX" val="20231731"/>
  <p:tag name="KSO_WM_UNIT_LAYERLEVEL" val="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2"/>
  <p:tag name="KSO_WM_UNIT_TEXT_FILL_TYPE" val="1"/>
  <p:tag name="KSO_WM_UNIT_USESOURCEFORMAT_APPLY" val="1"/>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59,&quot;width&quot;:6100}"/>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DIAGRAM_VIRTUALLY_FRAME" val="{&quot;height&quot;:428.35,&quot;left&quot;:130.35,&quot;top&quot;:67.8,&quot;width&quot;:694.65}"/>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DIAGRAM_VIRTUALLY_FRAME" val="{&quot;height&quot;:428.35,&quot;left&quot;:130.35,&quot;top&quot;:67.8,&quot;width&quot;:694.65}"/>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DIAGRAM_VIRTUALLY_FRAME" val="{&quot;height&quot;:428.35,&quot;left&quot;:130.35,&quot;top&quot;:67.8,&quot;width&quot;:694.65}"/>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66.2389148045133,&quot;left&quot;:63.55,&quot;top&quot;:134.18724409448822,&quot;width&quot;:829.4844881889765}"/>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h_i*1_4_3"/>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270.xml><?xml version="1.0" encoding="utf-8"?>
<p:tagLst xmlns:a="http://schemas.openxmlformats.org/drawingml/2006/main" xmlns:r="http://schemas.openxmlformats.org/officeDocument/2006/relationships" xmlns:p="http://schemas.openxmlformats.org/presentationml/2006/main">
  <p:tag name="RESOURCELIBID_SLIDE" val="1327"/>
  <p:tag name="BAKCCOLORTYPE" val="Color_Theme"/>
  <p:tag name="BAKCCOLOR" val="1"/>
  <p:tag name="COLORS" val="1,16777215|2,13338894"/>
</p:tagLst>
</file>

<file path=ppt/tags/tag271.xml><?xml version="1.0" encoding="utf-8"?>
<p:tagLst xmlns:a="http://schemas.openxmlformats.org/drawingml/2006/main" xmlns:r="http://schemas.openxmlformats.org/officeDocument/2006/relationships" xmlns:p="http://schemas.openxmlformats.org/presentationml/2006/main">
  <p:tag name="PA_FULI" val="口袋动画_www.papocket.com"/>
  <p:tag name="PA" val="v5.0.0"/>
  <p:tag name="POCKET_APPLY_TIME" val="2019年2月27日"/>
  <p:tag name="POCKET_APPLY_TYPE" val="Slide"/>
</p:tagLst>
</file>

<file path=ppt/tags/tag272.xml><?xml version="1.0" encoding="utf-8"?>
<p:tagLst xmlns:a="http://schemas.openxmlformats.org/drawingml/2006/main" xmlns:r="http://schemas.openxmlformats.org/officeDocument/2006/relationships" xmlns:p="http://schemas.openxmlformats.org/presentationml/2006/main">
  <p:tag name="PA_FULI" val="口袋动画_www.papocket.com"/>
  <p:tag name="PA" val="v5.0.0"/>
  <p:tag name="POCKET_APPLY_TIME" val="2019年2月27日"/>
  <p:tag name="POCKET_APPLY_TYPE" val="Slide"/>
</p:tagLst>
</file>

<file path=ppt/tags/tag273.xml><?xml version="1.0" encoding="utf-8"?>
<p:tagLst xmlns:a="http://schemas.openxmlformats.org/drawingml/2006/main" xmlns:r="http://schemas.openxmlformats.org/officeDocument/2006/relationships" xmlns:p="http://schemas.openxmlformats.org/presentationml/2006/main">
  <p:tag name="PA_FULI" val="口袋动画_www.papocket.com"/>
  <p:tag name="PA" val="v5.0.0"/>
  <p:tag name="POCKET_APPLY_TIME" val="2019年2月27日"/>
  <p:tag name="POCKET_APPLY_TYPE" val="Slide"/>
</p:tagLst>
</file>

<file path=ppt/tags/tag274.xml><?xml version="1.0" encoding="utf-8"?>
<p:tagLst xmlns:a="http://schemas.openxmlformats.org/drawingml/2006/main" xmlns:r="http://schemas.openxmlformats.org/officeDocument/2006/relationships" xmlns:p="http://schemas.openxmlformats.org/presentationml/2006/main">
  <p:tag name="PA_FULI" val="口袋动画_www.papocket.com"/>
  <p:tag name="PA" val="v5.0.0"/>
  <p:tag name="POCKET_APPLY_TIME" val="2019年2月27日"/>
  <p:tag name="POCKET_APPLY_TYPE" val="Slide"/>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366.2389148045133,&quot;left&quot;:63.55,&quot;top&quot;:134.18724409448822,&quot;width&quot;:829.4844881889765}"/>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h_i*1_2_3"/>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366.2389148045133,&quot;left&quot;:63.55,&quot;top&quot;:134.18724409448822,&quot;width&quot;:829.4844881889765}"/>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h_i*1_3_3"/>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1731_3*l_h_f*1_3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1731_3*l_h_a*1_3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h_i*1_3_1"/>
  <p:tag name="KSO_WM_TEMPLATE_CATEGORY" val="diagram"/>
  <p:tag name="KSO_WM_TEMPLATE_INDEX" val="20231731"/>
  <p:tag name="KSO_WM_UNIT_LAYERLEVEL" val="1_1_1"/>
  <p:tag name="KSO_WM_TAG_VERSION" val="3.0"/>
  <p:tag name="KSO_WM_BEAUTIFY_FLAG" val="#wm#"/>
  <p:tag name="KSO_WM_UNIT_TYPE" val="l_h_i"/>
  <p:tag name="KSO_WM_UNIT_INDEX" val="1_3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h_i*1_3_2"/>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1731_3*l_h_f*1_2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1731_3*l_h_a*1_2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h_i*1_2_1"/>
  <p:tag name="KSO_WM_TEMPLATE_CATEGORY" val="diagram"/>
  <p:tag name="KSO_WM_TEMPLATE_INDEX" val="20231731"/>
  <p:tag name="KSO_WM_UNIT_LAYERLEVEL" val="1_1_1"/>
  <p:tag name="KSO_WM_TAG_VERSION" val="3.0"/>
  <p:tag name="KSO_WM_BEAUTIFY_FLAG" val="#wm#"/>
  <p:tag name="KSO_WM_UNIT_TYPE" val="l_h_i"/>
  <p:tag name="KSO_WM_UNIT_INDEX" val="1_2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h_i*1_2_2"/>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4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1731_3*l_h_f*1_4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1731_3*l_h_a*1_4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h_i*1_4_1"/>
  <p:tag name="KSO_WM_TEMPLATE_CATEGORY" val="diagram"/>
  <p:tag name="KSO_WM_TEMPLATE_INDEX" val="20231731"/>
  <p:tag name="KSO_WM_UNIT_LAYERLEVEL" val="1_1_1"/>
  <p:tag name="KSO_WM_TAG_VERSION" val="3.0"/>
  <p:tag name="KSO_WM_BEAUTIFY_FLAG" val="#wm#"/>
  <p:tag name="KSO_WM_UNIT_TYPE" val="l_h_i"/>
  <p:tag name="KSO_WM_UNIT_INDEX" val="1_4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h_i*1_4_2"/>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62.6175534610296,&quot;left&quot;:79.91551181102359,&quot;top&quot;:134.18724409448822,&quot;width&quot;:813.1189763779529}"/>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1"/>
  <p:tag name="KSO_WM_TEMPLATE_CATEGORY" val="diagram"/>
  <p:tag name="KSO_WM_TEMPLATE_INDEX" val="20231731"/>
  <p:tag name="KSO_WM_UNIT_LAYERLEVEL" val="1_1"/>
  <p:tag name="KSO_WM_TAG_VERSION" val="3.0"/>
  <p:tag name="KSO_WM_BEAUTIFY_FLAG" val="#wm#"/>
  <p:tag name="KSO_WM_UNIT_TYPE" val="l_i"/>
  <p:tag name="KSO_WM_UNIT_INDEX" val="1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UNIT_TEXT_FILL_FORE_SCHEMECOLOR_INDEX" val="2"/>
  <p:tag name="KSO_WM_UNIT_TEX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2"/>
  <p:tag name="KSO_WM_TEMPLATE_CATEGORY" val="diagram"/>
  <p:tag name="KSO_WM_TEMPLATE_INDEX" val="20231731"/>
  <p:tag name="KSO_WM_UNIT_LAYERLEVEL" val="1_1"/>
  <p:tag name="KSO_WM_TAG_VERSION" val="3.0"/>
  <p:tag name="KSO_WM_BEAUTIFY_FLAG" val="#wm#"/>
  <p:tag name="KSO_WM_UNIT_TYPE" val="l_i"/>
  <p:tag name="KSO_WM_UNIT_INDEX" val="1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2199999988079071,&quot;colorType&quot;:1,&quot;foreColorIndex&quot;:5,&quot;pos&quot;:0.009999999776482582,&quot;transparency&quot;:0},{&quot;brightness&quot;:-0.09000000357627869,&quot;colorType&quot;:1,&quot;foreColorIndex&quot;:5,&quot;pos&quot;:0.77999997138977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4"/>
  <p:tag name="KSO_WM_TEMPLATE_CATEGORY" val="diagram"/>
  <p:tag name="KSO_WM_TEMPLATE_INDEX" val="20231731"/>
  <p:tag name="KSO_WM_UNIT_LAYERLEVEL" val="1_1"/>
  <p:tag name="KSO_WM_TAG_VERSION" val="3.0"/>
  <p:tag name="KSO_WM_BEAUTIFY_FLAG" val="#wm#"/>
  <p:tag name="KSO_WM_UNIT_TYPE" val="l_i"/>
  <p:tag name="KSO_WM_UNIT_INDEX" val="1_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5,&quot;colorType&quot;:1,&quot;foreColorIndex&quot;:5,&quot;pos&quot;:0,&quot;transparency&quot;:0},{&quot;brightness&quot;:0.1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9"/>
  <p:tag name="KSO_WM_TEMPLATE_CATEGORY" val="diagram"/>
  <p:tag name="KSO_WM_TEMPLATE_INDEX" val="20231731"/>
  <p:tag name="KSO_WM_UNIT_LAYERLEVEL" val="1_1"/>
  <p:tag name="KSO_WM_TAG_VERSION" val="3.0"/>
  <p:tag name="KSO_WM_BEAUTIFY_FLAG" val="#wm#"/>
  <p:tag name="KSO_WM_UNIT_TYPE" val="l_i"/>
  <p:tag name="KSO_WM_UNIT_INDEX" val="1_9"/>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10"/>
  <p:tag name="KSO_WM_TEMPLATE_CATEGORY" val="diagram"/>
  <p:tag name="KSO_WM_TEMPLATE_INDEX" val="20231731"/>
  <p:tag name="KSO_WM_UNIT_LAYERLEVEL" val="1_1"/>
  <p:tag name="KSO_WM_TAG_VERSION" val="3.0"/>
  <p:tag name="KSO_WM_BEAUTIFY_FLAG" val="#wm#"/>
  <p:tag name="KSO_WM_UNIT_TYPE" val="l_i"/>
  <p:tag name="KSO_WM_UNIT_INDEX" val="1_1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2"/>
  <p:tag name="KSO_WM_UNIT_TEXT_FILL_TYPE" val="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11"/>
  <p:tag name="KSO_WM_TEMPLATE_CATEGORY" val="diagram"/>
  <p:tag name="KSO_WM_TEMPLATE_INDEX" val="20231731"/>
  <p:tag name="KSO_WM_UNIT_LAYERLEVEL" val="1_1"/>
  <p:tag name="KSO_WM_TAG_VERSION" val="3.0"/>
  <p:tag name="KSO_WM_BEAUTIFY_FLAG" val="#wm#"/>
  <p:tag name="KSO_WM_UNIT_TYPE" val="l_i"/>
  <p:tag name="KSO_WM_UNIT_INDEX" val="1_1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2"/>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731_3*l_i*1_13"/>
  <p:tag name="KSO_WM_TEMPLATE_CATEGORY" val="diagram"/>
  <p:tag name="KSO_WM_TEMPLATE_INDEX" val="20231731"/>
  <p:tag name="KSO_WM_UNIT_LAYERLEVEL" val="1_1"/>
  <p:tag name="KSO_WM_TAG_VERSION" val="3.0"/>
  <p:tag name="KSO_WM_BEAUTIFY_FLAG" val="#wm#"/>
  <p:tag name="KSO_WM_UNIT_TYPE" val="l_i"/>
  <p:tag name="KSO_WM_UNIT_INDEX" val="1_1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66.2389148045133,&quot;left&quot;:63.55,&quot;top&quot;:134.18724409448822,&quot;width&quot;:829.4844881889765}"/>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59,&quot;width&quot;:6100}"/>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625.35,&quot;left&quot;:13.85,&quot;top&quot;:113.5,&quot;width&quot;:1011.4}"/>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149.7208661417323,&quot;left&quot;:508.6093700787402,&quot;top&quot;:292.6399212598425,&quot;width&quot;:369.2988976377952}"/>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404.3,&quot;left&quot;:6.62503937007874,&quot;top&quot;:83.25,&quot;width&quot;:945.8749606299212}"/>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308.38082350292814,&quot;left&quot;:6.7,&quot;top&quot;:106.4,&quot;width&quot;:946.1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3038</Words>
  <Application>Microsoft Office PowerPoint</Application>
  <PresentationFormat>宽屏</PresentationFormat>
  <Paragraphs>361</Paragraphs>
  <Slides>50</Slides>
  <Notes>2</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50</vt:i4>
      </vt:variant>
    </vt:vector>
  </HeadingPairs>
  <TitlesOfParts>
    <vt:vector size="67" baseType="lpstr">
      <vt:lpstr>Arial Unicode MS</vt:lpstr>
      <vt:lpstr>Microsoft JhengHei</vt:lpstr>
      <vt:lpstr>Microsoft YaHei Regular</vt:lpstr>
      <vt:lpstr>等线</vt:lpstr>
      <vt:lpstr>等线</vt:lpstr>
      <vt:lpstr>方正大标宋简体</vt:lpstr>
      <vt:lpstr>黑体</vt:lpstr>
      <vt:lpstr>楷体</vt:lpstr>
      <vt:lpstr>宋体</vt:lpstr>
      <vt:lpstr>微软雅黑</vt:lpstr>
      <vt:lpstr>Arial</vt:lpstr>
      <vt:lpstr>Calibri</vt:lpstr>
      <vt:lpstr>Impact</vt:lpstr>
      <vt:lpstr>Roboto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邱燕芳</cp:lastModifiedBy>
  <cp:revision>255</cp:revision>
  <dcterms:created xsi:type="dcterms:W3CDTF">2017-08-18T07:28:00Z</dcterms:created>
  <dcterms:modified xsi:type="dcterms:W3CDTF">2025-01-17T05:20:29Z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AA2C44F8C07D451F86DDAA019EB7925A_13</vt:lpwstr>
  </property>
  <property fmtid="{D5CDD505-2E9C-101B-9397-08002B2CF9AE}" pid="4" name="commondata">
    <vt:lpwstr>eyJoZGlkIjoiNDlmZWVkNmRjN2YwYWE3ZmUwMjYzYjA2MzQyOWI3YmMifQ==</vt:lpwstr>
  </property>
</Properties>
</file>