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96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2" r:id="rId34"/>
    <p:sldId id="293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0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58.png"/><Relationship Id="rId7" Type="http://schemas.openxmlformats.org/officeDocument/2006/relationships/image" Target="../media/image21.png"/><Relationship Id="rId12" Type="http://schemas.openxmlformats.org/officeDocument/2006/relationships/image" Target="../media/image6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4.jpeg"/><Relationship Id="rId5" Type="http://schemas.openxmlformats.org/officeDocument/2006/relationships/image" Target="../media/image60.png"/><Relationship Id="rId10" Type="http://schemas.openxmlformats.org/officeDocument/2006/relationships/image" Target="../media/image63.jpeg"/><Relationship Id="rId4" Type="http://schemas.openxmlformats.org/officeDocument/2006/relationships/image" Target="../media/image59.pn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9.png"/><Relationship Id="rId18" Type="http://schemas.openxmlformats.org/officeDocument/2006/relationships/image" Target="../media/image71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8.png"/><Relationship Id="rId17" Type="http://schemas.openxmlformats.org/officeDocument/2006/relationships/image" Target="../media/image70.jpe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9.png"/><Relationship Id="rId5" Type="http://schemas.openxmlformats.org/officeDocument/2006/relationships/tags" Target="../tags/tag5.xml"/><Relationship Id="rId15" Type="http://schemas.openxmlformats.org/officeDocument/2006/relationships/image" Target="../media/image19.png"/><Relationship Id="rId10" Type="http://schemas.openxmlformats.org/officeDocument/2006/relationships/image" Target="../media/image2.png"/><Relationship Id="rId19" Type="http://schemas.openxmlformats.org/officeDocument/2006/relationships/image" Target="../media/image72.jpe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9.png"/><Relationship Id="rId7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76.jpeg"/><Relationship Id="rId4" Type="http://schemas.openxmlformats.org/officeDocument/2006/relationships/image" Target="../media/image60.pn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5.jpe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3.jpeg"/><Relationship Id="rId5" Type="http://schemas.openxmlformats.org/officeDocument/2006/relationships/image" Target="../media/image19.png"/><Relationship Id="rId10" Type="http://schemas.openxmlformats.org/officeDocument/2006/relationships/image" Target="../media/image82.jpeg"/><Relationship Id="rId4" Type="http://schemas.openxmlformats.org/officeDocument/2006/relationships/image" Target="../media/image78.pn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jpe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12" Type="http://schemas.openxmlformats.org/officeDocument/2006/relationships/image" Target="../media/image9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94.jpeg"/><Relationship Id="rId5" Type="http://schemas.openxmlformats.org/officeDocument/2006/relationships/image" Target="../media/image89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93.png"/><Relationship Id="rId14" Type="http://schemas.openxmlformats.org/officeDocument/2006/relationships/image" Target="../media/image9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jpeg"/><Relationship Id="rId3" Type="http://schemas.openxmlformats.org/officeDocument/2006/relationships/image" Target="../media/image99.png"/><Relationship Id="rId7" Type="http://schemas.openxmlformats.org/officeDocument/2006/relationships/image" Target="../media/image21.png"/><Relationship Id="rId12" Type="http://schemas.openxmlformats.org/officeDocument/2006/relationships/image" Target="../media/image105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4.jpeg"/><Relationship Id="rId5" Type="http://schemas.openxmlformats.org/officeDocument/2006/relationships/image" Target="../media/image89.png"/><Relationship Id="rId10" Type="http://schemas.openxmlformats.org/officeDocument/2006/relationships/image" Target="../media/image103.jpeg"/><Relationship Id="rId4" Type="http://schemas.openxmlformats.org/officeDocument/2006/relationships/image" Target="../media/image19.png"/><Relationship Id="rId9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7.png"/><Relationship Id="rId7" Type="http://schemas.openxmlformats.org/officeDocument/2006/relationships/image" Target="../media/image21.png"/><Relationship Id="rId12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13.jpeg"/><Relationship Id="rId5" Type="http://schemas.openxmlformats.org/officeDocument/2006/relationships/image" Target="../media/image109.png"/><Relationship Id="rId10" Type="http://schemas.openxmlformats.org/officeDocument/2006/relationships/image" Target="../media/image112.jpeg"/><Relationship Id="rId4" Type="http://schemas.openxmlformats.org/officeDocument/2006/relationships/image" Target="../media/image108.png"/><Relationship Id="rId9" Type="http://schemas.openxmlformats.org/officeDocument/2006/relationships/image" Target="../media/image1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1.jpe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19.jpeg"/><Relationship Id="rId5" Type="http://schemas.openxmlformats.org/officeDocument/2006/relationships/image" Target="../media/image107.png"/><Relationship Id="rId10" Type="http://schemas.openxmlformats.org/officeDocument/2006/relationships/image" Target="../media/image118.jpeg"/><Relationship Id="rId4" Type="http://schemas.openxmlformats.org/officeDocument/2006/relationships/image" Target="../media/image115.png"/><Relationship Id="rId9" Type="http://schemas.openxmlformats.org/officeDocument/2006/relationships/image" Target="../media/image1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07.png"/><Relationship Id="rId7" Type="http://schemas.openxmlformats.org/officeDocument/2006/relationships/image" Target="../media/image124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21.png"/><Relationship Id="rId10" Type="http://schemas.openxmlformats.org/officeDocument/2006/relationships/image" Target="../media/image127.jpeg"/><Relationship Id="rId4" Type="http://schemas.openxmlformats.org/officeDocument/2006/relationships/image" Target="../media/image19.png"/><Relationship Id="rId9" Type="http://schemas.openxmlformats.org/officeDocument/2006/relationships/image" Target="../media/image1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jpeg"/><Relationship Id="rId3" Type="http://schemas.openxmlformats.org/officeDocument/2006/relationships/image" Target="../media/image107.png"/><Relationship Id="rId7" Type="http://schemas.openxmlformats.org/officeDocument/2006/relationships/image" Target="../media/image21.png"/><Relationship Id="rId12" Type="http://schemas.openxmlformats.org/officeDocument/2006/relationships/image" Target="../media/image135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4.jpeg"/><Relationship Id="rId5" Type="http://schemas.openxmlformats.org/officeDocument/2006/relationships/image" Target="../media/image130.png"/><Relationship Id="rId10" Type="http://schemas.openxmlformats.org/officeDocument/2006/relationships/image" Target="../media/image133.jpeg"/><Relationship Id="rId4" Type="http://schemas.openxmlformats.org/officeDocument/2006/relationships/image" Target="../media/image129.png"/><Relationship Id="rId9" Type="http://schemas.openxmlformats.org/officeDocument/2006/relationships/image" Target="../media/image132.png"/><Relationship Id="rId14" Type="http://schemas.openxmlformats.org/officeDocument/2006/relationships/image" Target="../media/image1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7.jpe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12" Type="http://schemas.openxmlformats.org/officeDocument/2006/relationships/image" Target="../media/image146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11" Type="http://schemas.openxmlformats.org/officeDocument/2006/relationships/image" Target="../media/image145.jpeg"/><Relationship Id="rId5" Type="http://schemas.openxmlformats.org/officeDocument/2006/relationships/image" Target="../media/image140.png"/><Relationship Id="rId15" Type="http://schemas.openxmlformats.org/officeDocument/2006/relationships/image" Target="../media/image149.png"/><Relationship Id="rId10" Type="http://schemas.openxmlformats.org/officeDocument/2006/relationships/image" Target="../media/image144.jpeg"/><Relationship Id="rId4" Type="http://schemas.openxmlformats.org/officeDocument/2006/relationships/image" Target="../media/image19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58.jpeg"/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12" Type="http://schemas.openxmlformats.org/officeDocument/2006/relationships/image" Target="../media/image15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52.png"/><Relationship Id="rId11" Type="http://schemas.openxmlformats.org/officeDocument/2006/relationships/image" Target="../media/image156.jpeg"/><Relationship Id="rId5" Type="http://schemas.openxmlformats.org/officeDocument/2006/relationships/image" Target="../media/image151.png"/><Relationship Id="rId15" Type="http://schemas.openxmlformats.org/officeDocument/2006/relationships/image" Target="../media/image160.jpeg"/><Relationship Id="rId10" Type="http://schemas.openxmlformats.org/officeDocument/2006/relationships/image" Target="../media/image155.jpeg"/><Relationship Id="rId4" Type="http://schemas.openxmlformats.org/officeDocument/2006/relationships/image" Target="../media/image1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1.jpeg"/><Relationship Id="rId7" Type="http://schemas.openxmlformats.org/officeDocument/2006/relationships/image" Target="../media/image16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10" Type="http://schemas.openxmlformats.org/officeDocument/2006/relationships/image" Target="../media/image152.png"/><Relationship Id="rId4" Type="http://schemas.openxmlformats.org/officeDocument/2006/relationships/image" Target="../media/image150.png"/><Relationship Id="rId9" Type="http://schemas.openxmlformats.org/officeDocument/2006/relationships/image" Target="../media/image1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174.png"/><Relationship Id="rId2" Type="http://schemas.openxmlformats.org/officeDocument/2006/relationships/image" Target="../media/image167.png"/><Relationship Id="rId16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11" Type="http://schemas.openxmlformats.org/officeDocument/2006/relationships/image" Target="../media/image173.png"/><Relationship Id="rId5" Type="http://schemas.openxmlformats.org/officeDocument/2006/relationships/image" Target="../media/image169.pn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4" Type="http://schemas.openxmlformats.org/officeDocument/2006/relationships/image" Target="../media/image168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182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21.png"/><Relationship Id="rId2" Type="http://schemas.openxmlformats.org/officeDocument/2006/relationships/tags" Target="../tags/tag11.xml"/><Relationship Id="rId16" Type="http://schemas.openxmlformats.org/officeDocument/2006/relationships/image" Target="../media/image185.jpe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9.png"/><Relationship Id="rId5" Type="http://schemas.openxmlformats.org/officeDocument/2006/relationships/tags" Target="../tags/tag14.xml"/><Relationship Id="rId15" Type="http://schemas.openxmlformats.org/officeDocument/2006/relationships/image" Target="../media/image184.jpeg"/><Relationship Id="rId10" Type="http://schemas.openxmlformats.org/officeDocument/2006/relationships/image" Target="../media/image181.png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3" Type="http://schemas.openxmlformats.org/officeDocument/2006/relationships/image" Target="../media/image181.png"/><Relationship Id="rId7" Type="http://schemas.openxmlformats.org/officeDocument/2006/relationships/image" Target="../media/image1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jpeg"/><Relationship Id="rId5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8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0.png"/><Relationship Id="rId7" Type="http://schemas.openxmlformats.org/officeDocument/2006/relationships/image" Target="../media/image19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5.png"/><Relationship Id="rId7" Type="http://schemas.openxmlformats.org/officeDocument/2006/relationships/image" Target="../media/image19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21.png"/><Relationship Id="rId10" Type="http://schemas.openxmlformats.org/officeDocument/2006/relationships/image" Target="../media/image200.jpeg"/><Relationship Id="rId4" Type="http://schemas.openxmlformats.org/officeDocument/2006/relationships/image" Target="../media/image190.png"/><Relationship Id="rId9" Type="http://schemas.openxmlformats.org/officeDocument/2006/relationships/image" Target="../media/image19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13" Type="http://schemas.openxmlformats.org/officeDocument/2006/relationships/image" Target="../media/image205.jpeg"/><Relationship Id="rId3" Type="http://schemas.openxmlformats.org/officeDocument/2006/relationships/tags" Target="../tags/tag20.xml"/><Relationship Id="rId7" Type="http://schemas.openxmlformats.org/officeDocument/2006/relationships/image" Target="../media/image201.png"/><Relationship Id="rId12" Type="http://schemas.openxmlformats.org/officeDocument/2006/relationships/image" Target="../media/image204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11" Type="http://schemas.openxmlformats.org/officeDocument/2006/relationships/image" Target="../media/image19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tags" Target="../tags/tag21.xml"/><Relationship Id="rId9" Type="http://schemas.openxmlformats.org/officeDocument/2006/relationships/image" Target="../media/image2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10.png"/><Relationship Id="rId7" Type="http://schemas.openxmlformats.org/officeDocument/2006/relationships/image" Target="../media/image2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10" Type="http://schemas.openxmlformats.org/officeDocument/2006/relationships/image" Target="../media/image216.jpeg"/><Relationship Id="rId4" Type="http://schemas.openxmlformats.org/officeDocument/2006/relationships/image" Target="../media/image21.png"/><Relationship Id="rId9" Type="http://schemas.openxmlformats.org/officeDocument/2006/relationships/image" Target="../media/image2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jpeg"/><Relationship Id="rId5" Type="http://schemas.openxmlformats.org/officeDocument/2006/relationships/image" Target="../media/image21.png"/><Relationship Id="rId4" Type="http://schemas.openxmlformats.org/officeDocument/2006/relationships/image" Target="../media/image2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2.jpe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12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44.jpeg"/><Relationship Id="rId5" Type="http://schemas.openxmlformats.org/officeDocument/2006/relationships/image" Target="../media/image40.png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无锡特教实景融入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534535" y="1413273"/>
            <a:ext cx="953679" cy="425248"/>
          </a:xfrm>
          <a:prstGeom prst="rect">
            <a:avLst/>
          </a:prstGeom>
        </p:spPr>
      </p:pic>
      <p:sp>
        <p:nvSpPr>
          <p:cNvPr id="18" name="textbox 18"/>
          <p:cNvSpPr/>
          <p:nvPr/>
        </p:nvSpPr>
        <p:spPr>
          <a:xfrm>
            <a:off x="-20320" y="1990090"/>
            <a:ext cx="9140190" cy="110617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>
            <a:scene3d>
              <a:camera prst="orthographicFront"/>
              <a:lightRig rig="threePt" dir="t"/>
            </a:scene3d>
          </a:bodyPr>
          <a:lstStyle/>
          <a:p>
            <a:pPr algn="l" rtl="0" eaLnBrk="0">
              <a:lnSpc>
                <a:spcPct val="114000"/>
              </a:lnSpc>
            </a:pPr>
            <a:endParaRPr sz="1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24865" algn="l" rtl="0" eaLnBrk="0">
              <a:lnSpc>
                <a:spcPct val="95000"/>
              </a:lnSpc>
              <a:buClrTx/>
              <a:buSzTx/>
              <a:buFontTx/>
            </a:pPr>
            <a:r>
              <a:rPr sz="6000" b="1" kern="0" spc="-6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安全文明施工汇报材料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201378" y="5774435"/>
            <a:ext cx="4479115" cy="209516"/>
          </a:xfrm>
          <a:prstGeom prst="rect">
            <a:avLst/>
          </a:prstGeom>
        </p:spPr>
      </p:pic>
      <p:sp>
        <p:nvSpPr>
          <p:cNvPr id="22" name="textbox 22"/>
          <p:cNvSpPr/>
          <p:nvPr/>
        </p:nvSpPr>
        <p:spPr>
          <a:xfrm>
            <a:off x="177800" y="3548380"/>
            <a:ext cx="8430260" cy="134175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>
            <a:scene3d>
              <a:camera prst="orthographicFront"/>
              <a:lightRig rig="threePt" dir="t"/>
            </a:scene3d>
          </a:bodyPr>
          <a:lstStyle/>
          <a:p>
            <a:pPr algn="l" rtl="0" eaLnBrk="0">
              <a:lnSpc>
                <a:spcPct val="84000"/>
              </a:lnSpc>
            </a:pPr>
            <a:endParaRPr sz="1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974850" algn="l" rtl="0" eaLnBrk="0">
              <a:lnSpc>
                <a:spcPct val="86000"/>
              </a:lnSpc>
            </a:pPr>
            <a:r>
              <a:rPr lang="en-US" sz="3600" kern="0" spc="-2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sz="3600" kern="0" spc="-2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无锡城投建设有限公</a:t>
            </a:r>
            <a:r>
              <a:rPr sz="3600" kern="0" spc="-3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司</a:t>
            </a:r>
          </a:p>
          <a:p>
            <a:pPr marL="1974850" algn="l" rtl="0" eaLnBrk="0">
              <a:lnSpc>
                <a:spcPct val="86000"/>
              </a:lnSpc>
            </a:pPr>
            <a:r>
              <a:rPr sz="3600" kern="0" spc="-2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无锡市盲聋学校迁址新建项目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517815" y="3534143"/>
            <a:ext cx="444470" cy="43469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05014" y="6369696"/>
            <a:ext cx="1344264" cy="248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4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54808"/>
            <a:ext cx="8959663" cy="1103191"/>
          </a:xfrm>
          <a:prstGeom prst="rect">
            <a:avLst/>
          </a:prstGeom>
        </p:spPr>
      </p:pic>
      <p:pic>
        <p:nvPicPr>
          <p:cNvPr id="416" name="picture 4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77016" y="5754808"/>
            <a:ext cx="1396687" cy="708613"/>
          </a:xfrm>
          <a:prstGeom prst="rect">
            <a:avLst/>
          </a:prstGeom>
        </p:spPr>
      </p:pic>
      <p:graphicFrame>
        <p:nvGraphicFramePr>
          <p:cNvPr id="418" name="table 418"/>
          <p:cNvGraphicFramePr>
            <a:graphicFrameLocks noGrp="1"/>
          </p:cNvGraphicFramePr>
          <p:nvPr/>
        </p:nvGraphicFramePr>
        <p:xfrm>
          <a:off x="293259" y="5680951"/>
          <a:ext cx="8650604" cy="896112"/>
        </p:xfrm>
        <a:graphic>
          <a:graphicData uri="http://schemas.openxmlformats.org/drawingml/2006/table">
            <a:tbl>
              <a:tblPr/>
              <a:tblGrid>
                <a:gridCol w="135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98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B4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sz="6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40335" algn="l" rtl="0" eaLnBrk="0">
                        <a:lnSpc>
                          <a:spcPct val="130000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生活区设置食堂、超市、水槽、茶水间、卫生间、浴室、晾</a:t>
                      </a:r>
                      <a:r>
                        <a:rPr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晒区</a:t>
                      </a:r>
                      <a:r>
                        <a:rPr lang="zh-CN"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、智能充电区、小型工具充电区、电动车停放区</a:t>
                      </a:r>
                      <a:r>
                        <a:rPr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等，食堂应有卫生许可证，</a:t>
                      </a:r>
                      <a:r>
                        <a:rPr sz="1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 炊事员持有有效健康证明，并公示。</a:t>
                      </a:r>
                      <a:r>
                        <a:rPr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油烟设置隔离措施，浴室安装环保空气能热水器。</a:t>
                      </a:r>
                      <a:endParaRPr sz="14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32" name="picture 4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4235" y="184254"/>
            <a:ext cx="3374492" cy="539903"/>
          </a:xfrm>
          <a:prstGeom prst="rect">
            <a:avLst/>
          </a:prstGeom>
        </p:spPr>
      </p:pic>
      <p:pic>
        <p:nvPicPr>
          <p:cNvPr id="434" name="picture 4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363433" y="597408"/>
            <a:ext cx="2796108" cy="174082"/>
          </a:xfrm>
          <a:prstGeom prst="rect">
            <a:avLst/>
          </a:prstGeom>
        </p:spPr>
      </p:pic>
      <p:sp>
        <p:nvSpPr>
          <p:cNvPr id="436" name="textbox 436"/>
          <p:cNvSpPr/>
          <p:nvPr/>
        </p:nvSpPr>
        <p:spPr>
          <a:xfrm>
            <a:off x="1348825" y="240656"/>
            <a:ext cx="2851785" cy="493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3200" b="1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六、生活区展示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38" name="picture 4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440" name="picture 4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442" name="picture 4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580213" y="6129528"/>
            <a:ext cx="791816" cy="83488"/>
          </a:xfrm>
          <a:prstGeom prst="rect">
            <a:avLst/>
          </a:prstGeom>
        </p:spPr>
      </p:pic>
      <p:sp>
        <p:nvSpPr>
          <p:cNvPr id="444" name="textbox 444"/>
          <p:cNvSpPr/>
          <p:nvPr/>
        </p:nvSpPr>
        <p:spPr>
          <a:xfrm>
            <a:off x="559970" y="5947143"/>
            <a:ext cx="836294" cy="260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845"/>
              </a:lnSpc>
            </a:pP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生活区理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0e68e2f5754ad81fc36d1ec63a525c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170" y="890270"/>
            <a:ext cx="2252345" cy="2052320"/>
          </a:xfrm>
          <a:prstGeom prst="rect">
            <a:avLst/>
          </a:prstGeom>
        </p:spPr>
      </p:pic>
      <p:pic>
        <p:nvPicPr>
          <p:cNvPr id="3" name="图片 2" descr="1cced1be6ea06ee6eda28dbb5b8ed6c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0" y="4385945"/>
            <a:ext cx="2251710" cy="1222375"/>
          </a:xfrm>
          <a:prstGeom prst="rect">
            <a:avLst/>
          </a:prstGeom>
        </p:spPr>
      </p:pic>
      <p:pic>
        <p:nvPicPr>
          <p:cNvPr id="29" name="图片 29" descr="08a205f2940752bdf3a47009ae9bf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0" y="3112770"/>
            <a:ext cx="2251710" cy="1136015"/>
          </a:xfrm>
          <a:prstGeom prst="rect">
            <a:avLst/>
          </a:prstGeom>
        </p:spPr>
      </p:pic>
      <p:pic>
        <p:nvPicPr>
          <p:cNvPr id="4" name="图片 3" descr="6aee8d564b6daead20ee601d57bb1a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805" y="883285"/>
            <a:ext cx="3215640" cy="2224405"/>
          </a:xfrm>
          <a:prstGeom prst="rect">
            <a:avLst/>
          </a:prstGeom>
        </p:spPr>
      </p:pic>
      <p:pic>
        <p:nvPicPr>
          <p:cNvPr id="6" name="图片 5" descr="95c25d6c1eec1c5d3a21a7b8375043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4990" y="3204210"/>
            <a:ext cx="3259455" cy="2404110"/>
          </a:xfrm>
          <a:prstGeom prst="rect">
            <a:avLst/>
          </a:prstGeom>
        </p:spPr>
      </p:pic>
      <p:pic>
        <p:nvPicPr>
          <p:cNvPr id="10" name="图片 10" descr="3ee753e942b275561977ec8c1eecef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3190" y="883285"/>
            <a:ext cx="2578100" cy="47250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454" name="picture 4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1074235" y="184254"/>
            <a:ext cx="3374492" cy="539903"/>
          </a:xfrm>
          <a:prstGeom prst="rect">
            <a:avLst/>
          </a:prstGeom>
        </p:spPr>
      </p:pic>
      <p:pic>
        <p:nvPicPr>
          <p:cNvPr id="456" name="picture 4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 rot="21600000">
            <a:off x="3731980" y="5305273"/>
            <a:ext cx="1940642" cy="798993"/>
          </a:xfrm>
          <a:prstGeom prst="rect">
            <a:avLst/>
          </a:prstGeom>
        </p:spPr>
      </p:pic>
      <p:sp>
        <p:nvSpPr>
          <p:cNvPr id="458" name="textbox 458"/>
          <p:cNvSpPr/>
          <p:nvPr>
            <p:custDataLst>
              <p:tags r:id="rId2"/>
            </p:custDataLst>
          </p:nvPr>
        </p:nvSpPr>
        <p:spPr>
          <a:xfrm>
            <a:off x="3751884" y="5250709"/>
            <a:ext cx="1900554" cy="795019"/>
          </a:xfrm>
          <a:prstGeom prst="roundRect">
            <a:avLst>
              <a:gd name="adj" fmla="val 17653"/>
            </a:avLst>
          </a:prstGeom>
          <a:solidFill>
            <a:srgbClr val="0DB4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sp>
        <p:nvSpPr>
          <p:cNvPr id="460" name="textbox 460"/>
          <p:cNvSpPr/>
          <p:nvPr>
            <p:custDataLst>
              <p:tags r:id="rId3"/>
            </p:custDataLst>
          </p:nvPr>
        </p:nvSpPr>
        <p:spPr>
          <a:xfrm>
            <a:off x="6689212" y="5250709"/>
            <a:ext cx="1900554" cy="795019"/>
          </a:xfrm>
          <a:prstGeom prst="roundRect">
            <a:avLst>
              <a:gd name="adj" fmla="val 17653"/>
            </a:avLst>
          </a:prstGeom>
          <a:solidFill>
            <a:srgbClr val="0AB3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pic>
        <p:nvPicPr>
          <p:cNvPr id="462" name="picture 4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21600000">
            <a:off x="6668770" y="5250815"/>
            <a:ext cx="1939925" cy="853440"/>
          </a:xfrm>
          <a:prstGeom prst="rect">
            <a:avLst/>
          </a:prstGeom>
        </p:spPr>
      </p:pic>
      <p:sp>
        <p:nvSpPr>
          <p:cNvPr id="464" name="textbox 464"/>
          <p:cNvSpPr/>
          <p:nvPr>
            <p:custDataLst>
              <p:tags r:id="rId5"/>
            </p:custDataLst>
          </p:nvPr>
        </p:nvSpPr>
        <p:spPr>
          <a:xfrm>
            <a:off x="751205" y="5250815"/>
            <a:ext cx="1983740" cy="795020"/>
          </a:xfrm>
          <a:prstGeom prst="roundRect">
            <a:avLst>
              <a:gd name="adj" fmla="val 17653"/>
            </a:avLst>
          </a:prstGeom>
          <a:solidFill>
            <a:srgbClr val="04B1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pic>
        <p:nvPicPr>
          <p:cNvPr id="468" name="picture 4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0000">
            <a:off x="1363433" y="597408"/>
            <a:ext cx="2796108" cy="174082"/>
          </a:xfrm>
          <a:prstGeom prst="rect">
            <a:avLst/>
          </a:prstGeom>
        </p:spPr>
      </p:pic>
      <p:sp>
        <p:nvSpPr>
          <p:cNvPr id="470" name="textbox 470"/>
          <p:cNvSpPr/>
          <p:nvPr/>
        </p:nvSpPr>
        <p:spPr>
          <a:xfrm>
            <a:off x="1348825" y="240656"/>
            <a:ext cx="2851785" cy="493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3200" b="1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六、生活区展示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76" name="textbox 476"/>
          <p:cNvSpPr/>
          <p:nvPr>
            <p:custDataLst>
              <p:tags r:id="rId6"/>
            </p:custDataLst>
          </p:nvPr>
        </p:nvSpPr>
        <p:spPr>
          <a:xfrm>
            <a:off x="3928398" y="5554794"/>
            <a:ext cx="1654175" cy="492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5900" indent="-203200" algn="l" rtl="0" eaLnBrk="0">
              <a:lnSpc>
                <a:spcPct val="102000"/>
              </a:lnSpc>
            </a:pPr>
            <a:r>
              <a:rPr sz="15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宿舍</a:t>
            </a:r>
            <a:r>
              <a:rPr lang="zh-CN" sz="15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采用</a:t>
            </a:r>
            <a:r>
              <a:rPr lang="en-US" altLang="zh-CN" sz="15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USB</a:t>
            </a:r>
            <a:r>
              <a:rPr lang="zh-CN" altLang="en-US" sz="15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插座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88" name="textbox 488"/>
          <p:cNvSpPr/>
          <p:nvPr>
            <p:custDataLst>
              <p:tags r:id="rId7"/>
            </p:custDataLst>
          </p:nvPr>
        </p:nvSpPr>
        <p:spPr>
          <a:xfrm>
            <a:off x="732155" y="5419090"/>
            <a:ext cx="1963420" cy="5010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ctr" rtl="0" eaLnBrk="0" fontAlgn="auto">
              <a:lnSpc>
                <a:spcPct val="104000"/>
              </a:lnSpc>
            </a:pPr>
            <a:r>
              <a:rPr lang="zh-CN" sz="15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生活区</a:t>
            </a: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设置空气</a:t>
            </a:r>
            <a:r>
              <a:rPr sz="1500" b="1" kern="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能热水器</a:t>
            </a:r>
            <a:r>
              <a:rPr lang="en-US" sz="1500" b="1" kern="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24</a:t>
            </a:r>
            <a:r>
              <a:rPr lang="zh-CN" altLang="en-US" sz="1500" b="1" kern="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小时供应热水</a:t>
            </a:r>
          </a:p>
        </p:txBody>
      </p:sp>
      <p:pic>
        <p:nvPicPr>
          <p:cNvPr id="490" name="picture 49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492" name="picture 49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10" name="图片 9" descr="IMG_20210620_0712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705" y="1864995"/>
            <a:ext cx="2616835" cy="2504440"/>
          </a:xfrm>
          <a:prstGeom prst="rect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745" y="1835150"/>
            <a:ext cx="3194685" cy="2576195"/>
          </a:xfrm>
          <a:prstGeom prst="rect">
            <a:avLst/>
          </a:prstGeom>
        </p:spPr>
      </p:pic>
      <p:pic>
        <p:nvPicPr>
          <p:cNvPr id="7" name="图片 1" descr="090ce2a13a91b2329ffefae50eed97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635" y="1835150"/>
            <a:ext cx="2836545" cy="2575560"/>
          </a:xfrm>
          <a:prstGeom prst="rect">
            <a:avLst/>
          </a:prstGeom>
        </p:spPr>
      </p:pic>
      <p:sp>
        <p:nvSpPr>
          <p:cNvPr id="2" name="textbox 476"/>
          <p:cNvSpPr/>
          <p:nvPr>
            <p:custDataLst>
              <p:tags r:id="rId8"/>
            </p:custDataLst>
          </p:nvPr>
        </p:nvSpPr>
        <p:spPr>
          <a:xfrm>
            <a:off x="6717030" y="5554980"/>
            <a:ext cx="1870075" cy="4921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0" algn="l" rtl="0" eaLnBrk="0" fontAlgn="auto">
              <a:lnSpc>
                <a:spcPct val="102000"/>
              </a:lnSpc>
            </a:pPr>
            <a:r>
              <a:rPr lang="zh-CN" sz="15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采用太阳能路灯照明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picture 5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502" name="picture 5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74235" y="184254"/>
            <a:ext cx="3374492" cy="539903"/>
          </a:xfrm>
          <a:prstGeom prst="rect">
            <a:avLst/>
          </a:prstGeom>
        </p:spPr>
      </p:pic>
      <p:sp>
        <p:nvSpPr>
          <p:cNvPr id="504" name="textbox 504"/>
          <p:cNvSpPr/>
          <p:nvPr/>
        </p:nvSpPr>
        <p:spPr>
          <a:xfrm>
            <a:off x="878205" y="5172075"/>
            <a:ext cx="1512570" cy="612140"/>
          </a:xfrm>
          <a:prstGeom prst="roundRect">
            <a:avLst>
              <a:gd name="adj" fmla="val 17653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sp>
        <p:nvSpPr>
          <p:cNvPr id="508" name="textbox 508"/>
          <p:cNvSpPr/>
          <p:nvPr/>
        </p:nvSpPr>
        <p:spPr>
          <a:xfrm>
            <a:off x="3714115" y="5172710"/>
            <a:ext cx="1877060" cy="628650"/>
          </a:xfrm>
          <a:prstGeom prst="roundRect">
            <a:avLst>
              <a:gd name="adj" fmla="val 17653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 lang="zh-CN" b="1">
              <a:solidFill>
                <a:schemeClr val="bg2"/>
              </a:solidFill>
              <a:ea typeface="宋体" panose="02010600030101010101" pitchFamily="2" charset="-122"/>
            </a:endParaRPr>
          </a:p>
        </p:txBody>
      </p:sp>
      <p:pic>
        <p:nvPicPr>
          <p:cNvPr id="516" name="picture 5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363433" y="597408"/>
            <a:ext cx="2796108" cy="174082"/>
          </a:xfrm>
          <a:prstGeom prst="rect">
            <a:avLst/>
          </a:prstGeom>
        </p:spPr>
      </p:pic>
      <p:sp>
        <p:nvSpPr>
          <p:cNvPr id="518" name="textbox 518"/>
          <p:cNvSpPr/>
          <p:nvPr/>
        </p:nvSpPr>
        <p:spPr>
          <a:xfrm>
            <a:off x="1348825" y="240656"/>
            <a:ext cx="2851785" cy="4933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3200" b="1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六、生活区展示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24" name="textbox 524"/>
          <p:cNvSpPr/>
          <p:nvPr/>
        </p:nvSpPr>
        <p:spPr>
          <a:xfrm>
            <a:off x="1021996" y="5302311"/>
            <a:ext cx="1655445" cy="4991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635" algn="l" rtl="0" eaLnBrk="0">
              <a:lnSpc>
                <a:spcPct val="104000"/>
              </a:lnSpc>
            </a:pPr>
            <a:r>
              <a:rPr lang="zh-CN" sz="15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食堂整洁卫生</a:t>
            </a:r>
            <a:endParaRPr lang="zh-CN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30" name="textbox 530"/>
          <p:cNvSpPr/>
          <p:nvPr/>
        </p:nvSpPr>
        <p:spPr>
          <a:xfrm>
            <a:off x="5111064" y="4591377"/>
            <a:ext cx="1654810" cy="5016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19075" indent="-207010" algn="l" rtl="0" eaLnBrk="0">
              <a:lnSpc>
                <a:spcPct val="104000"/>
              </a:lnSpc>
            </a:pPr>
            <a:r>
              <a:rPr sz="1500" b="1" kern="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食堂饭菜卫生并</a:t>
            </a:r>
            <a:r>
              <a:rPr sz="1500" kern="0" spc="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每餐留置菜样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32" name="picture 5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534" name="picture 5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536" name="picture 5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265503" y="4507992"/>
            <a:ext cx="1392797" cy="834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545" y="1880870"/>
            <a:ext cx="2880360" cy="2240280"/>
          </a:xfrm>
          <a:prstGeom prst="rect">
            <a:avLst/>
          </a:prstGeom>
        </p:spPr>
      </p:pic>
      <p:sp>
        <p:nvSpPr>
          <p:cNvPr id="4" name="textbox 512"/>
          <p:cNvSpPr/>
          <p:nvPr/>
        </p:nvSpPr>
        <p:spPr>
          <a:xfrm>
            <a:off x="7009130" y="5172075"/>
            <a:ext cx="1783080" cy="612775"/>
          </a:xfrm>
          <a:prstGeom prst="roundRect">
            <a:avLst>
              <a:gd name="adj" fmla="val 17653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ctr"/>
            <a:r>
              <a:rPr lang="en-US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</a:p>
          <a:p>
            <a:pPr algn="ctr">
              <a:lnSpc>
                <a:spcPct val="30000"/>
              </a:lnSpc>
            </a:pPr>
            <a:r>
              <a:rPr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卫生许可证</a:t>
            </a:r>
          </a:p>
        </p:txBody>
      </p:sp>
      <p:pic>
        <p:nvPicPr>
          <p:cNvPr id="5" name="图片 4" descr="a8e2f897fe81e2af26bcdc09fba2b5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" y="1916430"/>
            <a:ext cx="2881630" cy="2240915"/>
          </a:xfrm>
          <a:prstGeom prst="rect">
            <a:avLst/>
          </a:prstGeom>
        </p:spPr>
      </p:pic>
      <p:pic>
        <p:nvPicPr>
          <p:cNvPr id="3" name="图片 1" descr="5b28acb81875e23b6079e2b1ae39d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390" y="1915795"/>
            <a:ext cx="2786380" cy="2241550"/>
          </a:xfrm>
          <a:prstGeom prst="rect">
            <a:avLst/>
          </a:prstGeom>
        </p:spPr>
      </p:pic>
      <p:sp>
        <p:nvSpPr>
          <p:cNvPr id="6" name="textbox 524"/>
          <p:cNvSpPr/>
          <p:nvPr/>
        </p:nvSpPr>
        <p:spPr>
          <a:xfrm>
            <a:off x="3936011" y="5349301"/>
            <a:ext cx="1655445" cy="4991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635" algn="l" rtl="0" eaLnBrk="0">
              <a:lnSpc>
                <a:spcPct val="104000"/>
              </a:lnSpc>
            </a:pPr>
            <a:r>
              <a:rPr lang="zh-CN" sz="15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食堂整洁卫生</a:t>
            </a:r>
            <a:endParaRPr lang="zh-CN"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picture 5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8918526" cy="1073645"/>
          </a:xfrm>
          <a:prstGeom prst="rect">
            <a:avLst/>
          </a:prstGeom>
        </p:spPr>
      </p:pic>
      <p:pic>
        <p:nvPicPr>
          <p:cNvPr id="542" name="picture 5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302822" y="5855753"/>
            <a:ext cx="1317642" cy="711798"/>
          </a:xfrm>
          <a:prstGeom prst="rect">
            <a:avLst/>
          </a:prstGeom>
        </p:spPr>
      </p:pic>
      <p:graphicFrame>
        <p:nvGraphicFramePr>
          <p:cNvPr id="544" name="table 544"/>
          <p:cNvGraphicFramePr>
            <a:graphicFrameLocks noGrp="1"/>
          </p:cNvGraphicFramePr>
          <p:nvPr/>
        </p:nvGraphicFramePr>
        <p:xfrm>
          <a:off x="318766" y="5784163"/>
          <a:ext cx="8583295" cy="890651"/>
        </p:xfrm>
        <a:graphic>
          <a:graphicData uri="http://schemas.openxmlformats.org/drawingml/2006/table">
            <a:tbl>
              <a:tblPr/>
              <a:tblGrid>
                <a:gridCol w="1281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1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684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B1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5255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1400" kern="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项目部</a:t>
                      </a:r>
                      <a:r>
                        <a:rPr lang="zh-CN" sz="1400" kern="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办公生活区</a:t>
                      </a:r>
                      <a:r>
                        <a:rPr sz="1400" kern="0" spc="-3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均使用装</a:t>
                      </a:r>
                      <a:r>
                        <a:rPr sz="1400" kern="0" spc="-4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配式</a:t>
                      </a:r>
                      <a:r>
                        <a:rPr lang="zh-CN" sz="1400" kern="0" spc="-4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集装箱，环境</a:t>
                      </a:r>
                      <a:r>
                        <a:rPr sz="1400" kern="0" spc="-4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整洁、周转使用率高</a:t>
                      </a:r>
                      <a:r>
                        <a:rPr lang="zh-CN" sz="1400" kern="0" spc="-4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，</a:t>
                      </a:r>
                      <a:r>
                        <a:rPr sz="1400" kern="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并设置会议室、</a:t>
                      </a:r>
                      <a:r>
                        <a:rPr lang="zh-CN" sz="1400" kern="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党建室、以及配备一键式火灾报警系统与</a:t>
                      </a:r>
                      <a:r>
                        <a:rPr lang="en-US" altLang="zh-CN" sz="1400" kern="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119</a:t>
                      </a:r>
                      <a:r>
                        <a:rPr lang="zh-CN" altLang="en-US" sz="1400" kern="0" dirty="0"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火警相连联动。</a:t>
                      </a:r>
                      <a:endParaRPr sz="1400" kern="0" spc="-40" dirty="0"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58" name="picture 5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560" name="picture 5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74314" y="191610"/>
            <a:ext cx="3229566" cy="631556"/>
          </a:xfrm>
          <a:prstGeom prst="rect">
            <a:avLst/>
          </a:prstGeom>
        </p:spPr>
      </p:pic>
      <p:sp>
        <p:nvSpPr>
          <p:cNvPr id="562" name="path 562"/>
          <p:cNvSpPr/>
          <p:nvPr/>
        </p:nvSpPr>
        <p:spPr>
          <a:xfrm>
            <a:off x="1090011" y="130846"/>
            <a:ext cx="3198723" cy="638606"/>
          </a:xfrm>
          <a:custGeom>
            <a:avLst/>
            <a:gdLst/>
            <a:ahLst/>
            <a:cxnLst/>
            <a:rect l="0" t="0" r="0" b="0"/>
            <a:pathLst>
              <a:path w="5037" h="1005">
                <a:moveTo>
                  <a:pt x="7" y="172"/>
                </a:moveTo>
                <a:cubicBezTo>
                  <a:pt x="7" y="81"/>
                  <a:pt x="81" y="7"/>
                  <a:pt x="172" y="7"/>
                </a:cubicBezTo>
                <a:lnTo>
                  <a:pt x="4864" y="7"/>
                </a:lnTo>
                <a:cubicBezTo>
                  <a:pt x="4955" y="7"/>
                  <a:pt x="5029" y="81"/>
                  <a:pt x="5029" y="172"/>
                </a:cubicBezTo>
                <a:lnTo>
                  <a:pt x="5029" y="833"/>
                </a:lnTo>
                <a:cubicBezTo>
                  <a:pt x="5029" y="924"/>
                  <a:pt x="4955" y="998"/>
                  <a:pt x="4864" y="998"/>
                </a:cubicBezTo>
                <a:lnTo>
                  <a:pt x="172" y="998"/>
                </a:lnTo>
                <a:cubicBezTo>
                  <a:pt x="81" y="998"/>
                  <a:pt x="7" y="924"/>
                  <a:pt x="7" y="833"/>
                </a:cubicBezTo>
                <a:lnTo>
                  <a:pt x="7" y="172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564" name="picture 5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79153" y="618744"/>
            <a:ext cx="2808759" cy="174082"/>
          </a:xfrm>
          <a:prstGeom prst="rect">
            <a:avLst/>
          </a:prstGeom>
        </p:spPr>
      </p:pic>
      <p:sp>
        <p:nvSpPr>
          <p:cNvPr id="566" name="textbox 566"/>
          <p:cNvSpPr/>
          <p:nvPr/>
        </p:nvSpPr>
        <p:spPr>
          <a:xfrm>
            <a:off x="1262702" y="263179"/>
            <a:ext cx="2866389" cy="491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3200" b="1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七、办公区展示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72" name="picture 5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576" name="textbox 576"/>
          <p:cNvSpPr/>
          <p:nvPr/>
        </p:nvSpPr>
        <p:spPr>
          <a:xfrm>
            <a:off x="633730" y="6018530"/>
            <a:ext cx="737870" cy="26035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845"/>
              </a:lnSpc>
            </a:pPr>
            <a:r>
              <a:rPr lang="zh-CN" sz="15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办公区</a:t>
            </a:r>
          </a:p>
        </p:txBody>
      </p:sp>
      <p:pic>
        <p:nvPicPr>
          <p:cNvPr id="5" name="图片 4" descr="be955db02f6a7074bbb5008687682a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" y="1099185"/>
            <a:ext cx="2877820" cy="2158365"/>
          </a:xfrm>
          <a:prstGeom prst="rect">
            <a:avLst/>
          </a:prstGeom>
        </p:spPr>
      </p:pic>
      <p:pic>
        <p:nvPicPr>
          <p:cNvPr id="6" name="图片 5" descr="825740c974feef69b4b5393b2d5540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525" y="1099185"/>
            <a:ext cx="2851785" cy="2139315"/>
          </a:xfrm>
          <a:prstGeom prst="rect">
            <a:avLst/>
          </a:prstGeom>
        </p:spPr>
      </p:pic>
      <p:pic>
        <p:nvPicPr>
          <p:cNvPr id="7" name="图片 6" descr="d65f14016531cd54deb4b77d2f8f5f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0" y="1118235"/>
            <a:ext cx="2854960" cy="2141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705" y="3437890"/>
            <a:ext cx="4110355" cy="2095500"/>
          </a:xfrm>
          <a:prstGeom prst="rect">
            <a:avLst/>
          </a:prstGeom>
        </p:spPr>
      </p:pic>
      <p:pic>
        <p:nvPicPr>
          <p:cNvPr id="57" name="图片 57" descr="e7cd96d7782ed1683d4d54917d3502c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820" y="3451860"/>
            <a:ext cx="2786380" cy="2089785"/>
          </a:xfrm>
          <a:prstGeom prst="rect">
            <a:avLst/>
          </a:prstGeom>
        </p:spPr>
      </p:pic>
      <p:pic>
        <p:nvPicPr>
          <p:cNvPr id="14" name="图片 14" descr="982d904920b8b93e5fae36e6a67d69a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100" y="3451860"/>
            <a:ext cx="1614170" cy="215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86000" y="3275330"/>
            <a:ext cx="4572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400" kern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系统</a:t>
            </a:r>
            <a:endParaRPr lang="zh-CN" sz="1400" kern="0" dirty="0">
              <a:solidFill>
                <a:srgbClr val="FFFF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picture 5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99273" y="5944939"/>
            <a:ext cx="4897386" cy="913060"/>
          </a:xfrm>
          <a:prstGeom prst="rect">
            <a:avLst/>
          </a:prstGeom>
        </p:spPr>
      </p:pic>
      <p:pic>
        <p:nvPicPr>
          <p:cNvPr id="584" name="picture 5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4137649" cy="1073645"/>
          </a:xfrm>
          <a:prstGeom prst="rect">
            <a:avLst/>
          </a:prstGeom>
        </p:spPr>
      </p:pic>
      <p:pic>
        <p:nvPicPr>
          <p:cNvPr id="590" name="picture 5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21600000">
            <a:off x="1138265" y="205095"/>
            <a:ext cx="3958152" cy="609067"/>
            <a:chOff x="0" y="0"/>
            <a:chExt cx="3958152" cy="609067"/>
          </a:xfrm>
        </p:grpSpPr>
        <p:pic>
          <p:nvPicPr>
            <p:cNvPr id="592" name="picture 59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958152" cy="609067"/>
            </a:xfrm>
            <a:prstGeom prst="rect">
              <a:avLst/>
            </a:prstGeom>
          </p:spPr>
        </p:pic>
        <p:sp>
          <p:nvSpPr>
            <p:cNvPr id="594" name="textbox 594"/>
            <p:cNvSpPr/>
            <p:nvPr/>
          </p:nvSpPr>
          <p:spPr>
            <a:xfrm>
              <a:off x="-12700" y="-12700"/>
              <a:ext cx="3983990" cy="6896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75920" algn="l" rtl="0" eaLnBrk="0">
                <a:lnSpc>
                  <a:spcPct val="96000"/>
                </a:lnSpc>
                <a:spcBef>
                  <a:spcPts val="5"/>
                </a:spcBef>
              </a:pPr>
              <a:r>
                <a:rPr sz="3200" b="1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八、扬尘管控展示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596" name="picture 5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55338" y="4047928"/>
            <a:ext cx="987757" cy="1606557"/>
          </a:xfrm>
          <a:prstGeom prst="rect">
            <a:avLst/>
          </a:prstGeom>
        </p:spPr>
      </p:pic>
      <p:sp>
        <p:nvSpPr>
          <p:cNvPr id="598" name="textbox 598"/>
          <p:cNvSpPr/>
          <p:nvPr/>
        </p:nvSpPr>
        <p:spPr>
          <a:xfrm>
            <a:off x="176183" y="3955574"/>
            <a:ext cx="948055" cy="1641475"/>
          </a:xfrm>
          <a:prstGeom prst="roundRect">
            <a:avLst>
              <a:gd name="adj" fmla="val 17496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pic>
        <p:nvPicPr>
          <p:cNvPr id="600" name="picture 6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59611" y="1279985"/>
            <a:ext cx="954841" cy="1619107"/>
          </a:xfrm>
          <a:prstGeom prst="rect">
            <a:avLst/>
          </a:prstGeom>
        </p:spPr>
      </p:pic>
      <p:pic>
        <p:nvPicPr>
          <p:cNvPr id="602" name="picture 6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612739" y="1206481"/>
            <a:ext cx="954841" cy="1605473"/>
          </a:xfrm>
          <a:prstGeom prst="rect">
            <a:avLst/>
          </a:prstGeom>
        </p:spPr>
      </p:pic>
      <p:pic>
        <p:nvPicPr>
          <p:cNvPr id="604" name="picture 6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612739" y="4016737"/>
            <a:ext cx="954841" cy="1605473"/>
          </a:xfrm>
          <a:prstGeom prst="rect">
            <a:avLst/>
          </a:prstGeom>
        </p:spPr>
      </p:pic>
      <p:sp>
        <p:nvSpPr>
          <p:cNvPr id="606" name="textbox 606"/>
          <p:cNvSpPr/>
          <p:nvPr/>
        </p:nvSpPr>
        <p:spPr>
          <a:xfrm>
            <a:off x="179513" y="1198985"/>
            <a:ext cx="915669" cy="1641475"/>
          </a:xfrm>
          <a:prstGeom prst="roundRect">
            <a:avLst>
              <a:gd name="adj" fmla="val 17525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sp>
        <p:nvSpPr>
          <p:cNvPr id="608" name="textbox 608"/>
          <p:cNvSpPr/>
          <p:nvPr/>
        </p:nvSpPr>
        <p:spPr>
          <a:xfrm>
            <a:off x="4632469" y="1112194"/>
            <a:ext cx="915669" cy="1641475"/>
          </a:xfrm>
          <a:prstGeom prst="roundRect">
            <a:avLst>
              <a:gd name="adj" fmla="val 17525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sp>
        <p:nvSpPr>
          <p:cNvPr id="610" name="textbox 610"/>
          <p:cNvSpPr/>
          <p:nvPr/>
        </p:nvSpPr>
        <p:spPr>
          <a:xfrm>
            <a:off x="4632468" y="3922415"/>
            <a:ext cx="915669" cy="1641475"/>
          </a:xfrm>
          <a:prstGeom prst="roundRect">
            <a:avLst>
              <a:gd name="adj" fmla="val 17525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sp>
        <p:nvSpPr>
          <p:cNvPr id="624" name="textbox 624"/>
          <p:cNvSpPr/>
          <p:nvPr/>
        </p:nvSpPr>
        <p:spPr>
          <a:xfrm>
            <a:off x="445135" y="1327150"/>
            <a:ext cx="320675" cy="12985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5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sym typeface="+mn-ea"/>
              </a:rPr>
              <a:t>自动洗轮机</a:t>
            </a:r>
            <a:endParaRPr lang="zh-CN" altLang="en-US" sz="14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38" name="textbox 638"/>
          <p:cNvSpPr/>
          <p:nvPr/>
        </p:nvSpPr>
        <p:spPr>
          <a:xfrm>
            <a:off x="499110" y="4281170"/>
            <a:ext cx="267335" cy="118300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7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970" algn="l" rtl="0" eaLnBrk="0">
              <a:lnSpc>
                <a:spcPct val="99000"/>
              </a:lnSpc>
              <a:spcBef>
                <a:spcPts val="0"/>
              </a:spcBef>
            </a:pPr>
            <a:r>
              <a:rPr sz="1400" b="1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12700" algn="l" rtl="0" eaLnBrk="0">
              <a:lnSpc>
                <a:spcPct val="97000"/>
              </a:lnSpc>
              <a:spcBef>
                <a:spcPts val="50"/>
              </a:spcBef>
            </a:pPr>
            <a:r>
              <a:rPr sz="1400" b="1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杆喷淋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50" name="textbox 650"/>
          <p:cNvSpPr/>
          <p:nvPr/>
        </p:nvSpPr>
        <p:spPr>
          <a:xfrm>
            <a:off x="5006975" y="1280160"/>
            <a:ext cx="258445" cy="14725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-635" algn="l" rtl="0" eaLnBrk="0">
              <a:lnSpc>
                <a:spcPct val="99000"/>
              </a:lnSpc>
            </a:pPr>
            <a:r>
              <a:rPr lang="zh-CN" sz="1400" b="1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车辆自动冲洗</a:t>
            </a:r>
            <a:endParaRPr 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62" name="textbox 662"/>
          <p:cNvSpPr/>
          <p:nvPr/>
        </p:nvSpPr>
        <p:spPr>
          <a:xfrm>
            <a:off x="5006975" y="4159250"/>
            <a:ext cx="258445" cy="13049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indent="1270" algn="l" rtl="0" eaLnBrk="0">
              <a:lnSpc>
                <a:spcPct val="99000"/>
              </a:lnSpc>
            </a:pPr>
            <a:r>
              <a:rPr sz="1400" b="1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围墙</a:t>
            </a:r>
            <a:r>
              <a:rPr sz="1400" kern="0" spc="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400" b="1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喷淋系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统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64" name="picture 66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69" name="图片 12" descr="339f5ad65743e5bd4985955dd2787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90" y="1014095"/>
            <a:ext cx="3104515" cy="2326005"/>
          </a:xfrm>
          <a:prstGeom prst="rect">
            <a:avLst/>
          </a:prstGeom>
        </p:spPr>
      </p:pic>
      <p:pic>
        <p:nvPicPr>
          <p:cNvPr id="71" name="图片 71" descr="e8c40b73cdbe5be56f51e57aca967f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85" y="3733165"/>
            <a:ext cx="3195320" cy="2397125"/>
          </a:xfrm>
          <a:prstGeom prst="rect">
            <a:avLst/>
          </a:prstGeom>
        </p:spPr>
      </p:pic>
      <p:pic>
        <p:nvPicPr>
          <p:cNvPr id="72" name="图片 72" descr="0d6ca3b03da790fb58e920cbe6ccdac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1348" y="3788093"/>
            <a:ext cx="3209925" cy="2408555"/>
          </a:xfrm>
          <a:prstGeom prst="rect">
            <a:avLst/>
          </a:prstGeom>
        </p:spPr>
      </p:pic>
      <p:pic>
        <p:nvPicPr>
          <p:cNvPr id="3" name="图片 3" descr="39dce17109b57ed55a290eeaed5cf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665" y="1014095"/>
            <a:ext cx="3101975" cy="23260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picture 6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8795078" cy="1073645"/>
          </a:xfrm>
          <a:prstGeom prst="rect">
            <a:avLst/>
          </a:prstGeom>
        </p:spPr>
      </p:pic>
      <p:pic>
        <p:nvPicPr>
          <p:cNvPr id="668" name="picture 6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74701" y="6004673"/>
            <a:ext cx="1541156" cy="722967"/>
          </a:xfrm>
          <a:prstGeom prst="rect">
            <a:avLst/>
          </a:prstGeom>
        </p:spPr>
      </p:pic>
      <p:graphicFrame>
        <p:nvGraphicFramePr>
          <p:cNvPr id="670" name="table 670"/>
          <p:cNvGraphicFramePr>
            <a:graphicFrameLocks noGrp="1"/>
          </p:cNvGraphicFramePr>
          <p:nvPr/>
        </p:nvGraphicFramePr>
        <p:xfrm>
          <a:off x="390775" y="5944519"/>
          <a:ext cx="8388983" cy="728979"/>
        </p:xfrm>
        <a:graphic>
          <a:graphicData uri="http://schemas.openxmlformats.org/drawingml/2006/table">
            <a:tbl>
              <a:tblPr/>
              <a:tblGrid>
                <a:gridCol w="1504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4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779">
                <a:tc rowSpan="2"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3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3350" algn="l" rtl="0" eaLnBrk="0">
                        <a:lnSpc>
                          <a:spcPct val="95000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施工现场对裸露土方进行100%绿网覆盖，杜绝扬尘。对非施工作业区</a:t>
                      </a:r>
                      <a:r>
                        <a:rPr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域裸露土方覆盖</a:t>
                      </a:r>
                      <a:endParaRPr sz="14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84" name="picture 6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 rot="21600000">
            <a:off x="1138265" y="205095"/>
            <a:ext cx="3958152" cy="609067"/>
            <a:chOff x="0" y="0"/>
            <a:chExt cx="3958152" cy="609067"/>
          </a:xfrm>
        </p:grpSpPr>
        <p:pic>
          <p:nvPicPr>
            <p:cNvPr id="686" name="picture 68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3958152" cy="609067"/>
            </a:xfrm>
            <a:prstGeom prst="rect">
              <a:avLst/>
            </a:prstGeom>
          </p:spPr>
        </p:pic>
        <p:sp>
          <p:nvSpPr>
            <p:cNvPr id="688" name="textbox 688"/>
            <p:cNvSpPr/>
            <p:nvPr/>
          </p:nvSpPr>
          <p:spPr>
            <a:xfrm>
              <a:off x="-12700" y="-12700"/>
              <a:ext cx="3983990" cy="6896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3000"/>
                </a:lnSpc>
              </a:pPr>
              <a:endParaRPr sz="6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75920" algn="l" rtl="0" eaLnBrk="0">
                <a:lnSpc>
                  <a:spcPct val="96000"/>
                </a:lnSpc>
                <a:spcBef>
                  <a:spcPts val="5"/>
                </a:spcBef>
              </a:pPr>
              <a:r>
                <a:rPr sz="3200" b="1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八、扬尘管控展示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690" name="picture 69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2039753" y="6405741"/>
            <a:ext cx="3875773" cy="183572"/>
          </a:xfrm>
          <a:prstGeom prst="rect">
            <a:avLst/>
          </a:prstGeom>
        </p:spPr>
      </p:pic>
      <p:sp>
        <p:nvSpPr>
          <p:cNvPr id="692" name="textbox 692"/>
          <p:cNvSpPr/>
          <p:nvPr/>
        </p:nvSpPr>
        <p:spPr>
          <a:xfrm>
            <a:off x="2013968" y="6386999"/>
            <a:ext cx="3933190" cy="22923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5000"/>
              </a:lnSpc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后然后播撒常青草籽，形成天然绿色植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物固土防尘</a:t>
            </a: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94" name="picture 69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696" name="picture 6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49377" y="6393179"/>
            <a:ext cx="804385" cy="87283"/>
          </a:xfrm>
          <a:prstGeom prst="rect">
            <a:avLst/>
          </a:prstGeom>
        </p:spPr>
      </p:pic>
      <p:sp>
        <p:nvSpPr>
          <p:cNvPr id="698" name="textbox 698"/>
          <p:cNvSpPr/>
          <p:nvPr/>
        </p:nvSpPr>
        <p:spPr>
          <a:xfrm>
            <a:off x="730101" y="6210709"/>
            <a:ext cx="835660" cy="2584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835"/>
              </a:lnSpc>
            </a:pPr>
            <a:r>
              <a:rPr sz="1500" b="1" kern="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扬尘管控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48" name="IM 348"/>
          <p:cNvPicPr/>
          <p:nvPr/>
        </p:nvPicPr>
        <p:blipFill>
          <a:blip r:embed="rId9"/>
          <a:stretch>
            <a:fillRect/>
          </a:stretch>
        </p:blipFill>
        <p:spPr>
          <a:xfrm>
            <a:off x="468630" y="1050290"/>
            <a:ext cx="3082925" cy="2416810"/>
          </a:xfrm>
          <a:prstGeom prst="rect">
            <a:avLst/>
          </a:prstGeom>
        </p:spPr>
      </p:pic>
      <p:pic>
        <p:nvPicPr>
          <p:cNvPr id="74" name="图片 74" descr="7bd71f4d3e83ba85f2455e0e571f3b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5" y="3635375"/>
            <a:ext cx="2617470" cy="1963420"/>
          </a:xfrm>
          <a:prstGeom prst="rect">
            <a:avLst/>
          </a:prstGeom>
        </p:spPr>
      </p:pic>
      <p:pic>
        <p:nvPicPr>
          <p:cNvPr id="77" name="图片 5" descr="9ee91f8626b43a2b0944c9eb0eb968b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1035" y="3635375"/>
            <a:ext cx="2703830" cy="1964055"/>
          </a:xfrm>
          <a:prstGeom prst="rect">
            <a:avLst/>
          </a:prstGeom>
        </p:spPr>
      </p:pic>
      <p:pic>
        <p:nvPicPr>
          <p:cNvPr id="75" name="图片 75" descr="19d3d450cb8657aa92dbecaea4c265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770" y="3634740"/>
            <a:ext cx="2618740" cy="1964055"/>
          </a:xfrm>
          <a:prstGeom prst="rect">
            <a:avLst/>
          </a:prstGeom>
        </p:spPr>
      </p:pic>
      <p:pic>
        <p:nvPicPr>
          <p:cNvPr id="8" name="图片 8" descr="2aa48b1851a9f7530071d98f11ac8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6015" y="1050925"/>
            <a:ext cx="5104130" cy="24720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picture 7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 rot="21600000">
            <a:off x="879281" y="128545"/>
            <a:ext cx="4538605" cy="625418"/>
            <a:chOff x="0" y="0"/>
            <a:chExt cx="4538605" cy="625418"/>
          </a:xfrm>
        </p:grpSpPr>
        <p:pic>
          <p:nvPicPr>
            <p:cNvPr id="712" name="picture 7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538605" cy="625418"/>
            </a:xfrm>
            <a:prstGeom prst="rect">
              <a:avLst/>
            </a:prstGeom>
          </p:spPr>
        </p:pic>
        <p:sp>
          <p:nvSpPr>
            <p:cNvPr id="714" name="textbox 714"/>
            <p:cNvSpPr/>
            <p:nvPr/>
          </p:nvSpPr>
          <p:spPr>
            <a:xfrm>
              <a:off x="-12700" y="-12700"/>
              <a:ext cx="4564379" cy="7042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6797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九、安全文明施工措施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716" name="picture 7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300647" y="5593114"/>
            <a:ext cx="3738532" cy="688127"/>
          </a:xfrm>
          <a:prstGeom prst="rect">
            <a:avLst/>
          </a:prstGeom>
        </p:spPr>
      </p:pic>
      <p:sp>
        <p:nvSpPr>
          <p:cNvPr id="718" name="textbox 718"/>
          <p:cNvSpPr/>
          <p:nvPr/>
        </p:nvSpPr>
        <p:spPr>
          <a:xfrm>
            <a:off x="4292709" y="5580414"/>
            <a:ext cx="3754754" cy="709294"/>
          </a:xfrm>
          <a:prstGeom prst="roundRect">
            <a:avLst>
              <a:gd name="adj" fmla="val 16506"/>
            </a:avLst>
          </a:prstGeom>
          <a:noFill/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95325" indent="-530860" algn="l" rtl="0" eaLnBrk="0">
              <a:lnSpc>
                <a:spcPct val="99000"/>
              </a:lnSpc>
              <a:spcBef>
                <a:spcPts val="5"/>
              </a:spcBef>
            </a:pP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安全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通道、升降机防护棚设置标准化</a:t>
            </a: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20" name="picture 7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45238" y="5608882"/>
            <a:ext cx="3316473" cy="692171"/>
          </a:xfrm>
          <a:prstGeom prst="rect">
            <a:avLst/>
          </a:prstGeom>
        </p:spPr>
      </p:pic>
      <p:sp>
        <p:nvSpPr>
          <p:cNvPr id="722" name="textbox 722"/>
          <p:cNvSpPr/>
          <p:nvPr/>
        </p:nvSpPr>
        <p:spPr>
          <a:xfrm>
            <a:off x="252868" y="5600945"/>
            <a:ext cx="3302000" cy="654684"/>
          </a:xfrm>
          <a:prstGeom prst="roundRect">
            <a:avLst>
              <a:gd name="adj" fmla="val 17909"/>
            </a:avLst>
          </a:prstGeom>
          <a:noFill/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24865" algn="l" rtl="0" eaLnBrk="0">
              <a:lnSpc>
                <a:spcPct val="95000"/>
              </a:lnSpc>
              <a:spcBef>
                <a:spcPts val="5"/>
              </a:spcBef>
            </a:pP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技术指导，方案先行</a:t>
            </a: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117475" algn="l" rtl="0" eaLnBrk="0">
              <a:lnSpc>
                <a:spcPct val="98000"/>
              </a:lnSpc>
              <a:spcBef>
                <a:spcPts val="80"/>
              </a:spcBef>
            </a:pPr>
            <a:r>
              <a:rPr lang="en-US"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文明施工、安全防护等方案</a:t>
            </a: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24" name="picture 7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726" name="picture 7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129" name="图片 129" descr="9d71824c52aad4acd1e79d58f816a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5575" y="1758633"/>
            <a:ext cx="4117340" cy="3086735"/>
          </a:xfrm>
          <a:prstGeom prst="rect">
            <a:avLst/>
          </a:prstGeom>
        </p:spPr>
      </p:pic>
      <p:pic>
        <p:nvPicPr>
          <p:cNvPr id="81" name="图片 81" descr="6e64eded84d3a8e4b12e8e8fce54d3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220" y="1224915"/>
            <a:ext cx="2642870" cy="1982470"/>
          </a:xfrm>
          <a:prstGeom prst="rect">
            <a:avLst/>
          </a:prstGeom>
        </p:spPr>
      </p:pic>
      <p:pic>
        <p:nvPicPr>
          <p:cNvPr id="85" name="图片 85" descr="469c1e7562983239d3df946dac103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7930" y="1216660"/>
            <a:ext cx="2623185" cy="2070100"/>
          </a:xfrm>
          <a:prstGeom prst="rect">
            <a:avLst/>
          </a:prstGeom>
        </p:spPr>
      </p:pic>
      <p:pic>
        <p:nvPicPr>
          <p:cNvPr id="3" name="图片 3" descr="9c528647ad9ee41cb18b64cc8ae76d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220" y="3376295"/>
            <a:ext cx="2649855" cy="1987550"/>
          </a:xfrm>
          <a:prstGeom prst="rect">
            <a:avLst/>
          </a:prstGeom>
        </p:spPr>
      </p:pic>
      <p:pic>
        <p:nvPicPr>
          <p:cNvPr id="4" name="图片 4" descr="dc0dbbf0297146fa83c7e06bd048bf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930" y="3346450"/>
            <a:ext cx="2689225" cy="201739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picture 7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742" name="picture 7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461582" y="5371334"/>
            <a:ext cx="5808218" cy="669092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 rot="21600000">
            <a:off x="879281" y="128545"/>
            <a:ext cx="4538605" cy="625418"/>
            <a:chOff x="0" y="0"/>
            <a:chExt cx="4538605" cy="625418"/>
          </a:xfrm>
        </p:grpSpPr>
        <p:pic>
          <p:nvPicPr>
            <p:cNvPr id="744" name="picture 74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4538605" cy="625418"/>
            </a:xfrm>
            <a:prstGeom prst="rect">
              <a:avLst/>
            </a:prstGeom>
          </p:spPr>
        </p:pic>
        <p:sp>
          <p:nvSpPr>
            <p:cNvPr id="746" name="textbox 746"/>
            <p:cNvSpPr/>
            <p:nvPr/>
          </p:nvSpPr>
          <p:spPr>
            <a:xfrm>
              <a:off x="-12700" y="-12700"/>
              <a:ext cx="4564379" cy="7042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6797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九、安全文明施工措施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 rot="21600000">
            <a:off x="6668135" y="5473700"/>
            <a:ext cx="2241087" cy="520700"/>
            <a:chOff x="-803" y="-12700"/>
            <a:chExt cx="2834073" cy="715644"/>
          </a:xfrm>
        </p:grpSpPr>
        <p:pic>
          <p:nvPicPr>
            <p:cNvPr id="748" name="picture 7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0"/>
              <a:ext cx="2833270" cy="668307"/>
            </a:xfrm>
            <a:prstGeom prst="rect">
              <a:avLst/>
            </a:prstGeom>
          </p:spPr>
        </p:pic>
        <p:sp>
          <p:nvSpPr>
            <p:cNvPr id="750" name="textbox 750"/>
            <p:cNvSpPr/>
            <p:nvPr/>
          </p:nvSpPr>
          <p:spPr>
            <a:xfrm>
              <a:off x="-803" y="-12700"/>
              <a:ext cx="2833052" cy="71564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1000"/>
                </a:lnSpc>
              </a:pPr>
              <a:r>
                <a:rPr lang="en-US" altLang="zh-CN" sz="2000" b="1" kern="0" spc="-110" dirty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lang="zh-CN" sz="2000" b="1" kern="0" spc="-110" dirty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物料提升机防护棚</a:t>
              </a:r>
            </a:p>
          </p:txBody>
        </p:sp>
      </p:grpSp>
      <p:sp>
        <p:nvSpPr>
          <p:cNvPr id="752" name="textbox 752"/>
          <p:cNvSpPr/>
          <p:nvPr/>
        </p:nvSpPr>
        <p:spPr>
          <a:xfrm>
            <a:off x="3373349" y="5363399"/>
            <a:ext cx="2889250" cy="631190"/>
          </a:xfrm>
          <a:prstGeom prst="roundRect">
            <a:avLst>
              <a:gd name="adj" fmla="val 17958"/>
            </a:avLst>
          </a:prstGeom>
          <a:noFill/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84555" indent="-354965" algn="l" rtl="0" eaLnBrk="0">
              <a:lnSpc>
                <a:spcPct val="99000"/>
              </a:lnSpc>
              <a:spcBef>
                <a:spcPts val="5"/>
              </a:spcBef>
            </a:pP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标准化</a:t>
            </a:r>
            <a:r>
              <a:rPr lang="zh-CN"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物料提升机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防护</a:t>
            </a: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54" name="textbox 754"/>
          <p:cNvSpPr/>
          <p:nvPr/>
        </p:nvSpPr>
        <p:spPr>
          <a:xfrm>
            <a:off x="468590" y="5363396"/>
            <a:ext cx="2854325" cy="631190"/>
          </a:xfrm>
          <a:prstGeom prst="roundRect">
            <a:avLst>
              <a:gd name="adj" fmla="val 17958"/>
            </a:avLst>
          </a:prstGeom>
          <a:noFill/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31165" algn="l" rtl="0" eaLnBrk="0">
              <a:lnSpc>
                <a:spcPct val="98000"/>
              </a:lnSpc>
              <a:spcBef>
                <a:spcPts val="5"/>
              </a:spcBef>
            </a:pP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定型化、标准化临边</a:t>
            </a:r>
            <a:r>
              <a:rPr sz="1400" b="1" kern="0" spc="-3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防护</a:t>
            </a: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56" name="picture 7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758" name="picture 7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93" name="图片 93" descr="38585e835826b1c1dc2fe8c73a1429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955" y="1054100"/>
            <a:ext cx="3144520" cy="4194175"/>
          </a:xfrm>
          <a:prstGeom prst="rect">
            <a:avLst/>
          </a:prstGeom>
        </p:spPr>
      </p:pic>
      <p:pic>
        <p:nvPicPr>
          <p:cNvPr id="2" name="图片 1" descr="30950889e6b12ccf64c1aeb2a32751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" y="1054100"/>
            <a:ext cx="2832100" cy="17595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" y="2883535"/>
            <a:ext cx="2832100" cy="2172970"/>
          </a:xfrm>
          <a:prstGeom prst="rect">
            <a:avLst/>
          </a:prstGeom>
        </p:spPr>
      </p:pic>
      <p:pic>
        <p:nvPicPr>
          <p:cNvPr id="5" name="图片 4" descr="469c1e7562983239d3df946dac1038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90" y="1256665"/>
            <a:ext cx="2414905" cy="1811655"/>
          </a:xfrm>
          <a:prstGeom prst="rect">
            <a:avLst/>
          </a:prstGeom>
        </p:spPr>
      </p:pic>
      <p:pic>
        <p:nvPicPr>
          <p:cNvPr id="6" name="图片 5" descr="a2108fad25f75824818dd0aa440b88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90" y="3358515"/>
            <a:ext cx="2446020" cy="18351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icture 7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7056187" cy="10736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 rot="21600000">
            <a:off x="879281" y="128545"/>
            <a:ext cx="4538605" cy="625418"/>
            <a:chOff x="0" y="0"/>
            <a:chExt cx="4538605" cy="625418"/>
          </a:xfrm>
        </p:grpSpPr>
        <p:pic>
          <p:nvPicPr>
            <p:cNvPr id="772" name="picture 7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538605" cy="625418"/>
            </a:xfrm>
            <a:prstGeom prst="rect">
              <a:avLst/>
            </a:prstGeom>
          </p:spPr>
        </p:pic>
        <p:sp>
          <p:nvSpPr>
            <p:cNvPr id="774" name="textbox 774"/>
            <p:cNvSpPr/>
            <p:nvPr/>
          </p:nvSpPr>
          <p:spPr>
            <a:xfrm>
              <a:off x="-12700" y="-12700"/>
              <a:ext cx="4564379" cy="7042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6797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九、安全文明施工措施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776" name="textbox 776"/>
          <p:cNvSpPr/>
          <p:nvPr/>
        </p:nvSpPr>
        <p:spPr>
          <a:xfrm>
            <a:off x="2931327" y="6004235"/>
            <a:ext cx="4104640" cy="629284"/>
          </a:xfrm>
          <a:prstGeom prst="roundRect">
            <a:avLst>
              <a:gd name="adj" fmla="val 17909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2000"/>
              </a:lnSpc>
            </a:pPr>
            <a:r>
              <a:rPr lang="en-US"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垃圾桶</a:t>
            </a:r>
            <a:r>
              <a:rPr lang="zh-CN"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zh-CN" altLang="en-US"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砂浆搅拌机棚、钢筋棚、施工电动车区</a:t>
            </a:r>
          </a:p>
          <a:p>
            <a:pPr algn="l" rtl="0" eaLnBrk="0">
              <a:lnSpc>
                <a:spcPct val="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27455" algn="l" rtl="0" eaLnBrk="0">
              <a:lnSpc>
                <a:spcPct val="95000"/>
              </a:lnSpc>
            </a:pP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786" name="picture 7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788" name="picture 7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97" name="图片 97" descr="87db2e0bbe166a1d3ff31f513d8abd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35" y="966788"/>
            <a:ext cx="3265170" cy="2512695"/>
          </a:xfrm>
          <a:prstGeom prst="rect">
            <a:avLst/>
          </a:prstGeom>
        </p:spPr>
      </p:pic>
      <p:pic>
        <p:nvPicPr>
          <p:cNvPr id="99" name="图片 99" descr="ce750ab5764206722923215f734fd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10330" y="967105"/>
            <a:ext cx="2033270" cy="25126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8135" y="3590925"/>
            <a:ext cx="4093845" cy="2322830"/>
          </a:xfrm>
          <a:prstGeom prst="rect">
            <a:avLst/>
          </a:prstGeom>
        </p:spPr>
      </p:pic>
      <p:pic>
        <p:nvPicPr>
          <p:cNvPr id="79" name="图片 79" descr="032fc244d04259f250663ee2a89eb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305" y="3593465"/>
            <a:ext cx="4105275" cy="2321560"/>
          </a:xfrm>
          <a:prstGeom prst="rect">
            <a:avLst/>
          </a:prstGeom>
        </p:spPr>
      </p:pic>
      <p:pic>
        <p:nvPicPr>
          <p:cNvPr id="5" name="图片 5" descr="4b71165eeb9dce4a413f3ba64f493b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580" y="967105"/>
            <a:ext cx="2667000" cy="24618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picture 7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8840789" cy="1073645"/>
          </a:xfrm>
          <a:prstGeom prst="rect">
            <a:avLst/>
          </a:prstGeom>
        </p:spPr>
      </p:pic>
      <p:graphicFrame>
        <p:nvGraphicFramePr>
          <p:cNvPr id="798" name="table 798"/>
          <p:cNvGraphicFramePr>
            <a:graphicFrameLocks noGrp="1"/>
          </p:cNvGraphicFramePr>
          <p:nvPr/>
        </p:nvGraphicFramePr>
        <p:xfrm>
          <a:off x="1376124" y="6033142"/>
          <a:ext cx="7448550" cy="640713"/>
        </p:xfrm>
        <a:graphic>
          <a:graphicData uri="http://schemas.openxmlformats.org/drawingml/2006/table">
            <a:tbl>
              <a:tblPr>
                <a:solidFill>
                  <a:srgbClr val="00B0F0"/>
                </a:solidFill>
              </a:tblPr>
              <a:tblGrid>
                <a:gridCol w="744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988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4000"/>
                        </a:lnSpc>
                      </a:pPr>
                      <a:endParaRPr sz="9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2715" algn="l" rtl="0" eaLnBrk="0">
                        <a:lnSpc>
                          <a:spcPct val="95000"/>
                        </a:lnSpc>
                        <a:spcBef>
                          <a:spcPts val="0"/>
                        </a:spcBef>
                      </a:pPr>
                      <a:r>
                        <a:rPr sz="12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施工用电严格执行“三级配电、二级</a:t>
                      </a:r>
                      <a:r>
                        <a:rPr sz="12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漏电保护、一机一闸、一漏一箱”的标准，电箱上锁，由专业电工接电、</a:t>
                      </a:r>
                      <a:endParaRPr sz="12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82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4" name="group 44"/>
          <p:cNvGrpSpPr/>
          <p:nvPr/>
        </p:nvGrpSpPr>
        <p:grpSpPr>
          <a:xfrm rot="21600000">
            <a:off x="879281" y="128545"/>
            <a:ext cx="4538605" cy="625418"/>
            <a:chOff x="0" y="0"/>
            <a:chExt cx="4538605" cy="625418"/>
          </a:xfrm>
        </p:grpSpPr>
        <p:pic>
          <p:nvPicPr>
            <p:cNvPr id="808" name="picture 8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538605" cy="625418"/>
            </a:xfrm>
            <a:prstGeom prst="rect">
              <a:avLst/>
            </a:prstGeom>
          </p:spPr>
        </p:pic>
        <p:sp>
          <p:nvSpPr>
            <p:cNvPr id="810" name="textbox 810"/>
            <p:cNvSpPr/>
            <p:nvPr/>
          </p:nvSpPr>
          <p:spPr>
            <a:xfrm>
              <a:off x="-12700" y="-12700"/>
              <a:ext cx="4564379" cy="70421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0000"/>
                </a:lnSpc>
              </a:pPr>
              <a:endParaRPr sz="8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6797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九、安全文明施工措施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812" name="picture 8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11715" y="6440423"/>
            <a:ext cx="6611345" cy="148916"/>
          </a:xfrm>
          <a:prstGeom prst="rect">
            <a:avLst/>
          </a:prstGeom>
        </p:spPr>
      </p:pic>
      <p:sp>
        <p:nvSpPr>
          <p:cNvPr id="814" name="textbox 814"/>
          <p:cNvSpPr/>
          <p:nvPr/>
        </p:nvSpPr>
        <p:spPr>
          <a:xfrm>
            <a:off x="1495785" y="6418898"/>
            <a:ext cx="6706234" cy="2000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5000"/>
              </a:lnSpc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送电，二级配电箱全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部采用防爆接头送电，电缆架空布置，定期对电箱进行试跳，并形成试跳记录。</a:t>
            </a:r>
            <a:endParaRPr sz="1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816" name="picture 8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20712" y="6100826"/>
            <a:ext cx="1071908" cy="622300"/>
          </a:xfrm>
          <a:prstGeom prst="rect">
            <a:avLst/>
          </a:prstGeom>
        </p:spPr>
      </p:pic>
      <p:sp>
        <p:nvSpPr>
          <p:cNvPr id="818" name="textbox 818"/>
          <p:cNvSpPr/>
          <p:nvPr/>
        </p:nvSpPr>
        <p:spPr>
          <a:xfrm>
            <a:off x="240616" y="6033867"/>
            <a:ext cx="1031875" cy="631190"/>
          </a:xfrm>
          <a:prstGeom prst="roundRect">
            <a:avLst>
              <a:gd name="adj" fmla="val 17906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pic>
        <p:nvPicPr>
          <p:cNvPr id="820" name="picture 8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822" name="picture 8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824" name="picture 8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461087" y="6554723"/>
            <a:ext cx="589633" cy="87283"/>
          </a:xfrm>
          <a:prstGeom prst="rect">
            <a:avLst/>
          </a:prstGeom>
        </p:spPr>
      </p:pic>
      <p:pic>
        <p:nvPicPr>
          <p:cNvPr id="826" name="picture 8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60844" y="6310883"/>
            <a:ext cx="576072" cy="83488"/>
          </a:xfrm>
          <a:prstGeom prst="rect">
            <a:avLst/>
          </a:prstGeom>
        </p:spPr>
      </p:pic>
      <p:sp>
        <p:nvSpPr>
          <p:cNvPr id="828" name="textbox 828"/>
          <p:cNvSpPr/>
          <p:nvPr/>
        </p:nvSpPr>
        <p:spPr>
          <a:xfrm>
            <a:off x="442398" y="6128925"/>
            <a:ext cx="632459" cy="50228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6035" indent="-13970" algn="l" rtl="0" eaLnBrk="0">
              <a:lnSpc>
                <a:spcPct val="104000"/>
              </a:lnSpc>
            </a:pP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施工用</a:t>
            </a:r>
            <a:r>
              <a:rPr sz="1500" kern="0" spc="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500" b="1" kern="0" spc="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电管理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3" name="图片 103" descr="a9ab62be298b852886b2db4540891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25" y="870585"/>
            <a:ext cx="3647440" cy="4987290"/>
          </a:xfrm>
          <a:prstGeom prst="rect">
            <a:avLst/>
          </a:prstGeom>
        </p:spPr>
      </p:pic>
      <p:pic>
        <p:nvPicPr>
          <p:cNvPr id="111" name="图片 111" descr="0aa6bcb7db9c84a8b1870d6a096867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6270" y="4083368"/>
            <a:ext cx="2104390" cy="1795145"/>
          </a:xfrm>
          <a:prstGeom prst="rect">
            <a:avLst/>
          </a:prstGeom>
        </p:spPr>
      </p:pic>
      <p:pic>
        <p:nvPicPr>
          <p:cNvPr id="109" name="图片 109" descr="1ab9ab5da62c705e2d4460f6874b58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40" y="4083685"/>
            <a:ext cx="2321560" cy="1795145"/>
          </a:xfrm>
          <a:prstGeom prst="rect">
            <a:avLst/>
          </a:prstGeom>
        </p:spPr>
      </p:pic>
      <p:pic>
        <p:nvPicPr>
          <p:cNvPr id="2" name="图片 1" descr="0b4110e9b8bfa7f0d562715484ed7c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7205" y="870585"/>
            <a:ext cx="2765425" cy="3058795"/>
          </a:xfrm>
          <a:prstGeom prst="rect">
            <a:avLst/>
          </a:prstGeom>
        </p:spPr>
      </p:pic>
      <p:pic>
        <p:nvPicPr>
          <p:cNvPr id="5" name="图片 3" descr="64408eb2cec82763a4be17152d32c0b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770" y="1281430"/>
            <a:ext cx="1786255" cy="23825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 28"/>
          <p:cNvSpPr/>
          <p:nvPr/>
        </p:nvSpPr>
        <p:spPr>
          <a:xfrm>
            <a:off x="1941207" y="5348063"/>
            <a:ext cx="2736303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9676"/>
            <a:ext cx="3347795" cy="106832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3371799" cy="107364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68782" y="5374397"/>
            <a:ext cx="4553960" cy="545296"/>
          </a:xfrm>
          <a:prstGeom prst="rect">
            <a:avLst/>
          </a:prstGeom>
        </p:spPr>
      </p:pic>
      <p:sp>
        <p:nvSpPr>
          <p:cNvPr id="36" name="rect 36"/>
          <p:cNvSpPr/>
          <p:nvPr/>
        </p:nvSpPr>
        <p:spPr>
          <a:xfrm>
            <a:off x="5223046" y="5367115"/>
            <a:ext cx="508000" cy="419100"/>
          </a:xfrm>
          <a:prstGeom prst="rect">
            <a:avLst/>
          </a:prstGeom>
          <a:solidFill>
            <a:srgbClr val="04ACF1">
              <a:alpha val="95294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38" name="rect 38"/>
          <p:cNvSpPr/>
          <p:nvPr/>
        </p:nvSpPr>
        <p:spPr>
          <a:xfrm>
            <a:off x="1296108" y="5373977"/>
            <a:ext cx="508000" cy="419100"/>
          </a:xfrm>
          <a:prstGeom prst="rect">
            <a:avLst/>
          </a:prstGeom>
          <a:solidFill>
            <a:srgbClr val="04ACF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0" name="rect 40"/>
          <p:cNvSpPr/>
          <p:nvPr/>
        </p:nvSpPr>
        <p:spPr>
          <a:xfrm>
            <a:off x="1296108" y="5964050"/>
            <a:ext cx="508000" cy="419100"/>
          </a:xfrm>
          <a:prstGeom prst="rect">
            <a:avLst/>
          </a:prstGeom>
          <a:solidFill>
            <a:srgbClr val="04ACF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2" name="rect 42"/>
          <p:cNvSpPr/>
          <p:nvPr/>
        </p:nvSpPr>
        <p:spPr>
          <a:xfrm>
            <a:off x="1941207" y="5938136"/>
            <a:ext cx="2736303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44" name="textbox 44"/>
          <p:cNvSpPr/>
          <p:nvPr/>
        </p:nvSpPr>
        <p:spPr>
          <a:xfrm>
            <a:off x="473014" y="5426651"/>
            <a:ext cx="5271134" cy="8997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22960" algn="l" rtl="0" eaLnBrk="0">
              <a:lnSpc>
                <a:spcPct val="95000"/>
              </a:lnSpc>
              <a:tabLst>
                <a:tab pos="967105" algn="l"/>
              </a:tabLst>
            </a:pPr>
            <a:r>
              <a:rPr sz="1900" kern="0" spc="0" dirty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	</a:t>
            </a:r>
            <a:r>
              <a:rPr sz="3000" kern="0" spc="10" baseline="-7000" dirty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07</a:t>
            </a:r>
            <a:r>
              <a:rPr sz="1900" kern="0" spc="10" dirty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           </a:t>
            </a:r>
            <a:r>
              <a:rPr sz="1900" kern="0" spc="0" dirty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              </a:t>
            </a:r>
            <a:r>
              <a:rPr sz="2700" kern="0" spc="10" baseline="400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办公区展示</a:t>
            </a:r>
            <a:r>
              <a:rPr sz="1700" kern="0" spc="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</a:t>
            </a:r>
            <a:r>
              <a:rPr sz="3000" kern="0" spc="10" baseline="-5000" dirty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15</a:t>
            </a:r>
            <a:r>
              <a:rPr sz="1900" kern="0" spc="20" dirty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    </a:t>
            </a:r>
            <a:endParaRPr sz="1900" dirty="0">
              <a:latin typeface="Impact" panose="020B0806030902050204"/>
              <a:ea typeface="Impact" panose="020B0806030902050204"/>
              <a:cs typeface="Impact" panose="020B0806030902050204"/>
            </a:endParaRPr>
          </a:p>
          <a:p>
            <a:pPr algn="l" rtl="0" eaLnBrk="0">
              <a:lnSpc>
                <a:spcPct val="15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23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  <a:spcBef>
                <a:spcPts val="0"/>
              </a:spcBef>
              <a:tabLst>
                <a:tab pos="822960" algn="l"/>
              </a:tabLst>
            </a:pPr>
            <a:r>
              <a:rPr sz="1900" kern="0" spc="0" dirty="0">
                <a:solidFill>
                  <a:srgbClr val="D9D9D9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	</a:t>
            </a:r>
            <a:r>
              <a:rPr sz="1900" kern="0" spc="160" dirty="0">
                <a:solidFill>
                  <a:srgbClr val="D9D9D9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  </a:t>
            </a:r>
            <a:r>
              <a:rPr sz="3000" kern="0" spc="0" baseline="-9000" dirty="0">
                <a:solidFill>
                  <a:srgbClr val="D9D9D9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08</a:t>
            </a:r>
            <a:r>
              <a:rPr sz="1900" kern="0" spc="0" dirty="0">
                <a:solidFill>
                  <a:srgbClr val="D9D9D9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                   </a:t>
            </a:r>
            <a:r>
              <a:rPr sz="1900" kern="0" spc="-10" dirty="0">
                <a:solidFill>
                  <a:srgbClr val="D9D9D9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   </a:t>
            </a:r>
            <a:r>
              <a:rPr sz="1800" kern="0" spc="-10" dirty="0">
                <a:solidFill>
                  <a:srgbClr val="D9D9D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扬尘控制措施</a:t>
            </a:r>
            <a:r>
              <a:rPr sz="1800" kern="0" spc="0" dirty="0">
                <a:solidFill>
                  <a:srgbClr val="D9D9D9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6" name="textbox 46"/>
          <p:cNvSpPr/>
          <p:nvPr/>
        </p:nvSpPr>
        <p:spPr>
          <a:xfrm>
            <a:off x="1932118" y="4719042"/>
            <a:ext cx="2758439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14705" algn="l" rtl="0" eaLnBrk="0">
              <a:lnSpc>
                <a:spcPct val="96000"/>
              </a:lnSpc>
              <a:spcBef>
                <a:spcPts val="0"/>
              </a:spcBef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生活区展示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8" name="textbox 48"/>
          <p:cNvSpPr/>
          <p:nvPr/>
        </p:nvSpPr>
        <p:spPr>
          <a:xfrm>
            <a:off x="1932118" y="4070970"/>
            <a:ext cx="2758439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82600" algn="l" rtl="0" eaLnBrk="0">
              <a:lnSpc>
                <a:spcPct val="95000"/>
              </a:lnSpc>
              <a:spcBef>
                <a:spcPts val="0"/>
              </a:spcBef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安全文明宣传展示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0" name="textbox 50"/>
          <p:cNvSpPr/>
          <p:nvPr/>
        </p:nvSpPr>
        <p:spPr>
          <a:xfrm>
            <a:off x="5855444" y="2697648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32180" algn="l" rtl="0" eaLnBrk="0">
              <a:lnSpc>
                <a:spcPct val="96000"/>
              </a:lnSpc>
              <a:spcBef>
                <a:spcPts val="0"/>
              </a:spcBef>
            </a:pPr>
            <a:r>
              <a:rPr sz="1800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民工管理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2" name="textbox 52"/>
          <p:cNvSpPr/>
          <p:nvPr/>
        </p:nvSpPr>
        <p:spPr>
          <a:xfrm>
            <a:off x="5861921" y="3378874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99135" algn="l" rtl="0" eaLnBrk="0">
              <a:lnSpc>
                <a:spcPct val="96000"/>
              </a:lnSpc>
              <a:spcBef>
                <a:spcPts val="0"/>
              </a:spcBef>
            </a:pP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智慧工地专篇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4" name="textbox 54"/>
          <p:cNvSpPr/>
          <p:nvPr/>
        </p:nvSpPr>
        <p:spPr>
          <a:xfrm>
            <a:off x="5855444" y="4045996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06095" algn="l" rtl="0" eaLnBrk="0">
              <a:lnSpc>
                <a:spcPct val="96000"/>
              </a:lnSpc>
              <a:spcBef>
                <a:spcPts val="0"/>
              </a:spcBef>
            </a:pP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Lucida Sans Unicode" panose="020B0602030504020204"/>
                <a:ea typeface="Lucida Sans Unicode" panose="020B0602030504020204"/>
                <a:cs typeface="Lucida Sans Unicode" panose="020B0602030504020204"/>
              </a:rPr>
              <a:t>BIM</a:t>
            </a: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虚拟建造专篇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6" name="textbox 56"/>
          <p:cNvSpPr/>
          <p:nvPr/>
        </p:nvSpPr>
        <p:spPr>
          <a:xfrm>
            <a:off x="1907702" y="1427820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19480" algn="l" rtl="0" eaLnBrk="0">
              <a:lnSpc>
                <a:spcPct val="95000"/>
              </a:lnSpc>
              <a:spcBef>
                <a:spcPts val="0"/>
              </a:spcBef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工程概况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8" name="textbox 58"/>
          <p:cNvSpPr/>
          <p:nvPr/>
        </p:nvSpPr>
        <p:spPr>
          <a:xfrm>
            <a:off x="1907702" y="2126753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16940" algn="l" rtl="0" eaLnBrk="0">
              <a:lnSpc>
                <a:spcPct val="97000"/>
              </a:lnSpc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创优目标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0" name="textbox 60"/>
          <p:cNvSpPr/>
          <p:nvPr/>
        </p:nvSpPr>
        <p:spPr>
          <a:xfrm>
            <a:off x="1907702" y="3422898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16940" algn="l" rtl="0" eaLnBrk="0">
              <a:lnSpc>
                <a:spcPct val="97000"/>
              </a:lnSpc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场外布置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2" name="textbox 62"/>
          <p:cNvSpPr/>
          <p:nvPr/>
        </p:nvSpPr>
        <p:spPr>
          <a:xfrm>
            <a:off x="5868145" y="5341202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9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90880" algn="l" rtl="0" eaLnBrk="0">
              <a:lnSpc>
                <a:spcPct val="97000"/>
              </a:lnSpc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红色工地创建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4" name="textbox 64"/>
          <p:cNvSpPr/>
          <p:nvPr/>
        </p:nvSpPr>
        <p:spPr>
          <a:xfrm>
            <a:off x="1907703" y="2774825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18745" algn="l" rtl="0" eaLnBrk="0">
              <a:lnSpc>
                <a:spcPct val="95000"/>
              </a:lnSpc>
              <a:spcBef>
                <a:spcPts val="0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现场安全文明管理网络图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6" name="textbox 66"/>
          <p:cNvSpPr/>
          <p:nvPr/>
        </p:nvSpPr>
        <p:spPr>
          <a:xfrm>
            <a:off x="5865169" y="4712180"/>
            <a:ext cx="2736850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90880" algn="l" rtl="0" eaLnBrk="0">
              <a:lnSpc>
                <a:spcPct val="95000"/>
              </a:lnSpc>
              <a:spcBef>
                <a:spcPts val="0"/>
              </a:spcBef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绿色施工专篇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8" name="textbox 68"/>
          <p:cNvSpPr/>
          <p:nvPr/>
        </p:nvSpPr>
        <p:spPr>
          <a:xfrm>
            <a:off x="5824771" y="2065582"/>
            <a:ext cx="2703829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73735" algn="l" rtl="0" eaLnBrk="0">
              <a:lnSpc>
                <a:spcPct val="95000"/>
              </a:lnSpc>
              <a:spcBef>
                <a:spcPts val="0"/>
              </a:spcBef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消防应急演练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0" name="textbox 70"/>
          <p:cNvSpPr/>
          <p:nvPr/>
        </p:nvSpPr>
        <p:spPr>
          <a:xfrm>
            <a:off x="5854368" y="1420550"/>
            <a:ext cx="2703829" cy="43815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43230" algn="l" rtl="0" eaLnBrk="0">
              <a:lnSpc>
                <a:spcPct val="95000"/>
              </a:lnSpc>
              <a:spcBef>
                <a:spcPts val="0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施工安全文明措施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2" name="path 72"/>
          <p:cNvSpPr/>
          <p:nvPr/>
        </p:nvSpPr>
        <p:spPr>
          <a:xfrm>
            <a:off x="251524" y="724691"/>
            <a:ext cx="603622" cy="699299"/>
          </a:xfrm>
          <a:custGeom>
            <a:avLst/>
            <a:gdLst/>
            <a:ahLst/>
            <a:cxnLst/>
            <a:rect l="0" t="0" r="0" b="0"/>
            <a:pathLst>
              <a:path w="950" h="1101">
                <a:moveTo>
                  <a:pt x="629" y="660"/>
                </a:moveTo>
                <a:lnTo>
                  <a:pt x="609" y="613"/>
                </a:lnTo>
                <a:lnTo>
                  <a:pt x="633" y="568"/>
                </a:lnTo>
                <a:lnTo>
                  <a:pt x="644" y="531"/>
                </a:lnTo>
                <a:lnTo>
                  <a:pt x="648" y="512"/>
                </a:lnTo>
                <a:lnTo>
                  <a:pt x="594" y="458"/>
                </a:lnTo>
                <a:lnTo>
                  <a:pt x="575" y="463"/>
                </a:lnTo>
                <a:lnTo>
                  <a:pt x="541" y="478"/>
                </a:lnTo>
                <a:lnTo>
                  <a:pt x="493" y="501"/>
                </a:lnTo>
                <a:lnTo>
                  <a:pt x="446" y="482"/>
                </a:lnTo>
                <a:lnTo>
                  <a:pt x="427" y="431"/>
                </a:lnTo>
                <a:lnTo>
                  <a:pt x="412" y="400"/>
                </a:lnTo>
                <a:lnTo>
                  <a:pt x="403" y="383"/>
                </a:lnTo>
                <a:lnTo>
                  <a:pt x="322" y="383"/>
                </a:lnTo>
                <a:lnTo>
                  <a:pt x="313" y="400"/>
                </a:lnTo>
                <a:lnTo>
                  <a:pt x="298" y="431"/>
                </a:lnTo>
                <a:lnTo>
                  <a:pt x="279" y="482"/>
                </a:lnTo>
                <a:lnTo>
                  <a:pt x="236" y="501"/>
                </a:lnTo>
                <a:lnTo>
                  <a:pt x="186" y="478"/>
                </a:lnTo>
                <a:lnTo>
                  <a:pt x="150" y="467"/>
                </a:lnTo>
                <a:lnTo>
                  <a:pt x="130" y="463"/>
                </a:lnTo>
                <a:lnTo>
                  <a:pt x="77" y="516"/>
                </a:lnTo>
                <a:lnTo>
                  <a:pt x="81" y="536"/>
                </a:lnTo>
                <a:lnTo>
                  <a:pt x="96" y="568"/>
                </a:lnTo>
                <a:lnTo>
                  <a:pt x="115" y="617"/>
                </a:lnTo>
                <a:lnTo>
                  <a:pt x="96" y="660"/>
                </a:lnTo>
                <a:lnTo>
                  <a:pt x="49" y="680"/>
                </a:lnTo>
                <a:lnTo>
                  <a:pt x="15" y="695"/>
                </a:lnTo>
                <a:lnTo>
                  <a:pt x="0" y="703"/>
                </a:lnTo>
                <a:lnTo>
                  <a:pt x="0" y="781"/>
                </a:lnTo>
                <a:lnTo>
                  <a:pt x="15" y="794"/>
                </a:lnTo>
                <a:lnTo>
                  <a:pt x="49" y="804"/>
                </a:lnTo>
                <a:lnTo>
                  <a:pt x="100" y="824"/>
                </a:lnTo>
                <a:lnTo>
                  <a:pt x="115" y="867"/>
                </a:lnTo>
                <a:lnTo>
                  <a:pt x="96" y="918"/>
                </a:lnTo>
                <a:lnTo>
                  <a:pt x="81" y="953"/>
                </a:lnTo>
                <a:lnTo>
                  <a:pt x="77" y="968"/>
                </a:lnTo>
                <a:lnTo>
                  <a:pt x="135" y="1023"/>
                </a:lnTo>
                <a:lnTo>
                  <a:pt x="150" y="1019"/>
                </a:lnTo>
                <a:lnTo>
                  <a:pt x="186" y="1008"/>
                </a:lnTo>
                <a:lnTo>
                  <a:pt x="236" y="985"/>
                </a:lnTo>
                <a:lnTo>
                  <a:pt x="279" y="1004"/>
                </a:lnTo>
                <a:lnTo>
                  <a:pt x="302" y="1049"/>
                </a:lnTo>
                <a:lnTo>
                  <a:pt x="313" y="1086"/>
                </a:lnTo>
                <a:lnTo>
                  <a:pt x="326" y="1101"/>
                </a:lnTo>
                <a:lnTo>
                  <a:pt x="403" y="1101"/>
                </a:lnTo>
                <a:lnTo>
                  <a:pt x="416" y="1086"/>
                </a:lnTo>
                <a:lnTo>
                  <a:pt x="427" y="1049"/>
                </a:lnTo>
                <a:lnTo>
                  <a:pt x="446" y="1004"/>
                </a:lnTo>
                <a:lnTo>
                  <a:pt x="493" y="985"/>
                </a:lnTo>
                <a:lnTo>
                  <a:pt x="543" y="1004"/>
                </a:lnTo>
                <a:lnTo>
                  <a:pt x="579" y="1019"/>
                </a:lnTo>
                <a:lnTo>
                  <a:pt x="594" y="1023"/>
                </a:lnTo>
                <a:lnTo>
                  <a:pt x="652" y="965"/>
                </a:lnTo>
                <a:lnTo>
                  <a:pt x="648" y="948"/>
                </a:lnTo>
                <a:lnTo>
                  <a:pt x="633" y="914"/>
                </a:lnTo>
                <a:lnTo>
                  <a:pt x="609" y="867"/>
                </a:lnTo>
                <a:lnTo>
                  <a:pt x="629" y="824"/>
                </a:lnTo>
                <a:lnTo>
                  <a:pt x="680" y="804"/>
                </a:lnTo>
                <a:lnTo>
                  <a:pt x="714" y="789"/>
                </a:lnTo>
                <a:lnTo>
                  <a:pt x="730" y="779"/>
                </a:lnTo>
                <a:lnTo>
                  <a:pt x="730" y="699"/>
                </a:lnTo>
                <a:lnTo>
                  <a:pt x="714" y="693"/>
                </a:lnTo>
                <a:lnTo>
                  <a:pt x="680" y="675"/>
                </a:lnTo>
                <a:lnTo>
                  <a:pt x="629" y="660"/>
                </a:lnTo>
                <a:close/>
                <a:moveTo>
                  <a:pt x="480" y="742"/>
                </a:moveTo>
                <a:lnTo>
                  <a:pt x="480" y="742"/>
                </a:lnTo>
                <a:lnTo>
                  <a:pt x="478" y="766"/>
                </a:lnTo>
                <a:lnTo>
                  <a:pt x="470" y="785"/>
                </a:lnTo>
                <a:lnTo>
                  <a:pt x="461" y="804"/>
                </a:lnTo>
                <a:lnTo>
                  <a:pt x="446" y="824"/>
                </a:lnTo>
                <a:lnTo>
                  <a:pt x="431" y="837"/>
                </a:lnTo>
                <a:lnTo>
                  <a:pt x="407" y="847"/>
                </a:lnTo>
                <a:lnTo>
                  <a:pt x="388" y="856"/>
                </a:lnTo>
                <a:lnTo>
                  <a:pt x="365" y="856"/>
                </a:lnTo>
                <a:lnTo>
                  <a:pt x="341" y="856"/>
                </a:lnTo>
                <a:lnTo>
                  <a:pt x="317" y="847"/>
                </a:lnTo>
                <a:lnTo>
                  <a:pt x="298" y="837"/>
                </a:lnTo>
                <a:lnTo>
                  <a:pt x="279" y="824"/>
                </a:lnTo>
                <a:lnTo>
                  <a:pt x="268" y="804"/>
                </a:lnTo>
                <a:lnTo>
                  <a:pt x="255" y="785"/>
                </a:lnTo>
                <a:lnTo>
                  <a:pt x="249" y="766"/>
                </a:lnTo>
                <a:lnTo>
                  <a:pt x="249" y="742"/>
                </a:lnTo>
                <a:lnTo>
                  <a:pt x="249" y="718"/>
                </a:lnTo>
                <a:lnTo>
                  <a:pt x="255" y="695"/>
                </a:lnTo>
                <a:lnTo>
                  <a:pt x="268" y="675"/>
                </a:lnTo>
                <a:lnTo>
                  <a:pt x="279" y="660"/>
                </a:lnTo>
                <a:lnTo>
                  <a:pt x="298" y="645"/>
                </a:lnTo>
                <a:lnTo>
                  <a:pt x="317" y="637"/>
                </a:lnTo>
                <a:lnTo>
                  <a:pt x="341" y="630"/>
                </a:lnTo>
                <a:lnTo>
                  <a:pt x="365" y="626"/>
                </a:lnTo>
                <a:lnTo>
                  <a:pt x="388" y="630"/>
                </a:lnTo>
                <a:lnTo>
                  <a:pt x="407" y="637"/>
                </a:lnTo>
                <a:lnTo>
                  <a:pt x="431" y="645"/>
                </a:lnTo>
                <a:lnTo>
                  <a:pt x="446" y="660"/>
                </a:lnTo>
                <a:lnTo>
                  <a:pt x="461" y="675"/>
                </a:lnTo>
                <a:lnTo>
                  <a:pt x="470" y="695"/>
                </a:lnTo>
                <a:lnTo>
                  <a:pt x="478" y="718"/>
                </a:lnTo>
                <a:lnTo>
                  <a:pt x="480" y="742"/>
                </a:lnTo>
                <a:close/>
              </a:path>
              <a:path w="950" h="1101">
                <a:moveTo>
                  <a:pt x="706" y="78"/>
                </a:moveTo>
                <a:lnTo>
                  <a:pt x="713" y="0"/>
                </a:lnTo>
                <a:lnTo>
                  <a:pt x="743" y="2"/>
                </a:lnTo>
                <a:lnTo>
                  <a:pt x="769" y="10"/>
                </a:lnTo>
                <a:lnTo>
                  <a:pt x="798" y="21"/>
                </a:lnTo>
                <a:lnTo>
                  <a:pt x="824" y="34"/>
                </a:lnTo>
                <a:lnTo>
                  <a:pt x="782" y="102"/>
                </a:lnTo>
                <a:lnTo>
                  <a:pt x="802" y="113"/>
                </a:lnTo>
                <a:lnTo>
                  <a:pt x="815" y="126"/>
                </a:lnTo>
                <a:lnTo>
                  <a:pt x="833" y="141"/>
                </a:lnTo>
                <a:lnTo>
                  <a:pt x="843" y="158"/>
                </a:lnTo>
                <a:lnTo>
                  <a:pt x="911" y="115"/>
                </a:lnTo>
                <a:lnTo>
                  <a:pt x="924" y="139"/>
                </a:lnTo>
                <a:lnTo>
                  <a:pt x="937" y="165"/>
                </a:lnTo>
                <a:lnTo>
                  <a:pt x="946" y="195"/>
                </a:lnTo>
                <a:lnTo>
                  <a:pt x="950" y="222"/>
                </a:lnTo>
                <a:lnTo>
                  <a:pt x="872" y="232"/>
                </a:lnTo>
                <a:lnTo>
                  <a:pt x="874" y="254"/>
                </a:lnTo>
                <a:lnTo>
                  <a:pt x="874" y="276"/>
                </a:lnTo>
                <a:lnTo>
                  <a:pt x="872" y="296"/>
                </a:lnTo>
                <a:lnTo>
                  <a:pt x="867" y="317"/>
                </a:lnTo>
                <a:lnTo>
                  <a:pt x="941" y="341"/>
                </a:lnTo>
                <a:lnTo>
                  <a:pt x="930" y="367"/>
                </a:lnTo>
                <a:lnTo>
                  <a:pt x="917" y="391"/>
                </a:lnTo>
                <a:lnTo>
                  <a:pt x="902" y="420"/>
                </a:lnTo>
                <a:lnTo>
                  <a:pt x="880" y="441"/>
                </a:lnTo>
                <a:lnTo>
                  <a:pt x="824" y="387"/>
                </a:lnTo>
                <a:lnTo>
                  <a:pt x="811" y="400"/>
                </a:lnTo>
                <a:lnTo>
                  <a:pt x="793" y="413"/>
                </a:lnTo>
                <a:lnTo>
                  <a:pt x="776" y="424"/>
                </a:lnTo>
                <a:lnTo>
                  <a:pt x="756" y="433"/>
                </a:lnTo>
                <a:lnTo>
                  <a:pt x="782" y="505"/>
                </a:lnTo>
                <a:lnTo>
                  <a:pt x="763" y="513"/>
                </a:lnTo>
                <a:lnTo>
                  <a:pt x="737" y="518"/>
                </a:lnTo>
                <a:lnTo>
                  <a:pt x="713" y="522"/>
                </a:lnTo>
                <a:lnTo>
                  <a:pt x="691" y="522"/>
                </a:lnTo>
                <a:lnTo>
                  <a:pt x="691" y="413"/>
                </a:lnTo>
                <a:lnTo>
                  <a:pt x="719" y="411"/>
                </a:lnTo>
                <a:lnTo>
                  <a:pt x="745" y="402"/>
                </a:lnTo>
                <a:lnTo>
                  <a:pt x="772" y="389"/>
                </a:lnTo>
                <a:lnTo>
                  <a:pt x="798" y="370"/>
                </a:lnTo>
                <a:lnTo>
                  <a:pt x="815" y="350"/>
                </a:lnTo>
                <a:lnTo>
                  <a:pt x="828" y="322"/>
                </a:lnTo>
                <a:lnTo>
                  <a:pt x="839" y="296"/>
                </a:lnTo>
                <a:lnTo>
                  <a:pt x="843" y="265"/>
                </a:lnTo>
                <a:lnTo>
                  <a:pt x="843" y="237"/>
                </a:lnTo>
                <a:lnTo>
                  <a:pt x="835" y="206"/>
                </a:lnTo>
                <a:lnTo>
                  <a:pt x="824" y="185"/>
                </a:lnTo>
                <a:lnTo>
                  <a:pt x="811" y="163"/>
                </a:lnTo>
                <a:lnTo>
                  <a:pt x="793" y="148"/>
                </a:lnTo>
                <a:lnTo>
                  <a:pt x="776" y="134"/>
                </a:lnTo>
                <a:lnTo>
                  <a:pt x="756" y="124"/>
                </a:lnTo>
                <a:lnTo>
                  <a:pt x="735" y="115"/>
                </a:lnTo>
                <a:lnTo>
                  <a:pt x="713" y="108"/>
                </a:lnTo>
                <a:lnTo>
                  <a:pt x="691" y="106"/>
                </a:lnTo>
                <a:lnTo>
                  <a:pt x="691" y="74"/>
                </a:lnTo>
                <a:lnTo>
                  <a:pt x="706" y="78"/>
                </a:lnTo>
                <a:close/>
                <a:moveTo>
                  <a:pt x="691" y="522"/>
                </a:moveTo>
                <a:lnTo>
                  <a:pt x="691" y="522"/>
                </a:lnTo>
                <a:lnTo>
                  <a:pt x="667" y="522"/>
                </a:lnTo>
                <a:lnTo>
                  <a:pt x="676" y="444"/>
                </a:lnTo>
                <a:lnTo>
                  <a:pt x="654" y="441"/>
                </a:lnTo>
                <a:lnTo>
                  <a:pt x="634" y="435"/>
                </a:lnTo>
                <a:lnTo>
                  <a:pt x="617" y="426"/>
                </a:lnTo>
                <a:lnTo>
                  <a:pt x="597" y="420"/>
                </a:lnTo>
                <a:lnTo>
                  <a:pt x="558" y="487"/>
                </a:lnTo>
                <a:lnTo>
                  <a:pt x="532" y="470"/>
                </a:lnTo>
                <a:lnTo>
                  <a:pt x="512" y="452"/>
                </a:lnTo>
                <a:lnTo>
                  <a:pt x="491" y="431"/>
                </a:lnTo>
                <a:lnTo>
                  <a:pt x="471" y="404"/>
                </a:lnTo>
                <a:lnTo>
                  <a:pt x="539" y="363"/>
                </a:lnTo>
                <a:lnTo>
                  <a:pt x="528" y="343"/>
                </a:lnTo>
                <a:lnTo>
                  <a:pt x="519" y="324"/>
                </a:lnTo>
                <a:lnTo>
                  <a:pt x="512" y="306"/>
                </a:lnTo>
                <a:lnTo>
                  <a:pt x="508" y="285"/>
                </a:lnTo>
                <a:lnTo>
                  <a:pt x="430" y="298"/>
                </a:lnTo>
                <a:lnTo>
                  <a:pt x="428" y="265"/>
                </a:lnTo>
                <a:lnTo>
                  <a:pt x="428" y="237"/>
                </a:lnTo>
                <a:lnTo>
                  <a:pt x="434" y="209"/>
                </a:lnTo>
                <a:lnTo>
                  <a:pt x="441" y="180"/>
                </a:lnTo>
                <a:lnTo>
                  <a:pt x="515" y="204"/>
                </a:lnTo>
                <a:lnTo>
                  <a:pt x="521" y="185"/>
                </a:lnTo>
                <a:lnTo>
                  <a:pt x="532" y="165"/>
                </a:lnTo>
                <a:lnTo>
                  <a:pt x="543" y="150"/>
                </a:lnTo>
                <a:lnTo>
                  <a:pt x="558" y="134"/>
                </a:lnTo>
                <a:lnTo>
                  <a:pt x="502" y="80"/>
                </a:lnTo>
                <a:lnTo>
                  <a:pt x="519" y="58"/>
                </a:lnTo>
                <a:lnTo>
                  <a:pt x="543" y="43"/>
                </a:lnTo>
                <a:lnTo>
                  <a:pt x="567" y="26"/>
                </a:lnTo>
                <a:lnTo>
                  <a:pt x="597" y="15"/>
                </a:lnTo>
                <a:lnTo>
                  <a:pt x="624" y="89"/>
                </a:lnTo>
                <a:lnTo>
                  <a:pt x="656" y="80"/>
                </a:lnTo>
                <a:lnTo>
                  <a:pt x="691" y="74"/>
                </a:lnTo>
                <a:lnTo>
                  <a:pt x="691" y="106"/>
                </a:lnTo>
                <a:lnTo>
                  <a:pt x="663" y="108"/>
                </a:lnTo>
                <a:lnTo>
                  <a:pt x="634" y="117"/>
                </a:lnTo>
                <a:lnTo>
                  <a:pt x="608" y="130"/>
                </a:lnTo>
                <a:lnTo>
                  <a:pt x="584" y="150"/>
                </a:lnTo>
                <a:lnTo>
                  <a:pt x="565" y="172"/>
                </a:lnTo>
                <a:lnTo>
                  <a:pt x="552" y="198"/>
                </a:lnTo>
                <a:lnTo>
                  <a:pt x="541" y="226"/>
                </a:lnTo>
                <a:lnTo>
                  <a:pt x="539" y="254"/>
                </a:lnTo>
                <a:lnTo>
                  <a:pt x="539" y="285"/>
                </a:lnTo>
                <a:lnTo>
                  <a:pt x="547" y="313"/>
                </a:lnTo>
                <a:lnTo>
                  <a:pt x="558" y="335"/>
                </a:lnTo>
                <a:lnTo>
                  <a:pt x="571" y="354"/>
                </a:lnTo>
                <a:lnTo>
                  <a:pt x="587" y="374"/>
                </a:lnTo>
                <a:lnTo>
                  <a:pt x="606" y="387"/>
                </a:lnTo>
                <a:lnTo>
                  <a:pt x="624" y="398"/>
                </a:lnTo>
                <a:lnTo>
                  <a:pt x="645" y="404"/>
                </a:lnTo>
                <a:lnTo>
                  <a:pt x="667" y="411"/>
                </a:lnTo>
                <a:lnTo>
                  <a:pt x="691" y="413"/>
                </a:lnTo>
                <a:lnTo>
                  <a:pt x="691" y="522"/>
                </a:lnTo>
                <a:close/>
              </a:path>
            </a:pathLst>
          </a:custGeom>
          <a:solidFill>
            <a:srgbClr val="0071C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" name="group 2"/>
          <p:cNvGrpSpPr/>
          <p:nvPr/>
        </p:nvGrpSpPr>
        <p:grpSpPr>
          <a:xfrm rot="21600000">
            <a:off x="5091557" y="4738092"/>
            <a:ext cx="636514" cy="546092"/>
            <a:chOff x="0" y="0"/>
            <a:chExt cx="636514" cy="546092"/>
          </a:xfrm>
        </p:grpSpPr>
        <p:pic>
          <p:nvPicPr>
            <p:cNvPr id="74" name="picture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7164"/>
              <a:ext cx="628127" cy="538927"/>
            </a:xfrm>
            <a:prstGeom prst="rect">
              <a:avLst/>
            </a:prstGeom>
          </p:spPr>
        </p:pic>
        <p:sp>
          <p:nvSpPr>
            <p:cNvPr id="76" name="rect 76"/>
            <p:cNvSpPr/>
            <p:nvPr/>
          </p:nvSpPr>
          <p:spPr>
            <a:xfrm>
              <a:off x="128514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78" name="textbox 78"/>
            <p:cNvSpPr/>
            <p:nvPr/>
          </p:nvSpPr>
          <p:spPr>
            <a:xfrm>
              <a:off x="259484" y="94592"/>
              <a:ext cx="248920" cy="28829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6000"/>
                </a:lnSpc>
              </a:pP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14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 rot="21600000">
            <a:off x="1135256" y="4070972"/>
            <a:ext cx="636715" cy="545701"/>
            <a:chOff x="0" y="0"/>
            <a:chExt cx="636715" cy="545701"/>
          </a:xfrm>
        </p:grpSpPr>
        <p:pic>
          <p:nvPicPr>
            <p:cNvPr id="80" name="picture 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6774"/>
              <a:ext cx="628135" cy="538927"/>
            </a:xfrm>
            <a:prstGeom prst="rect">
              <a:avLst/>
            </a:prstGeom>
          </p:spPr>
        </p:pic>
        <p:sp>
          <p:nvSpPr>
            <p:cNvPr id="82" name="rect 82"/>
            <p:cNvSpPr/>
            <p:nvPr/>
          </p:nvSpPr>
          <p:spPr>
            <a:xfrm>
              <a:off x="128715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84" name="textbox 84"/>
            <p:cNvSpPr/>
            <p:nvPr/>
          </p:nvSpPr>
          <p:spPr>
            <a:xfrm>
              <a:off x="241127" y="90773"/>
              <a:ext cx="290829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05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21600000">
            <a:off x="5082416" y="4071909"/>
            <a:ext cx="635930" cy="546287"/>
            <a:chOff x="0" y="0"/>
            <a:chExt cx="635930" cy="546287"/>
          </a:xfrm>
        </p:grpSpPr>
        <p:pic>
          <p:nvPicPr>
            <p:cNvPr id="86" name="picture 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7360"/>
              <a:ext cx="628134" cy="538927"/>
            </a:xfrm>
            <a:prstGeom prst="rect">
              <a:avLst/>
            </a:prstGeom>
          </p:spPr>
        </p:pic>
        <p:sp>
          <p:nvSpPr>
            <p:cNvPr id="88" name="rect 88"/>
            <p:cNvSpPr/>
            <p:nvPr/>
          </p:nvSpPr>
          <p:spPr>
            <a:xfrm>
              <a:off x="127930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0" name="textbox 90"/>
            <p:cNvSpPr/>
            <p:nvPr/>
          </p:nvSpPr>
          <p:spPr>
            <a:xfrm>
              <a:off x="254296" y="90775"/>
              <a:ext cx="256540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13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21600000">
            <a:off x="5080892" y="1440365"/>
            <a:ext cx="636378" cy="545883"/>
            <a:chOff x="0" y="0"/>
            <a:chExt cx="636378" cy="545883"/>
          </a:xfrm>
        </p:grpSpPr>
        <p:pic>
          <p:nvPicPr>
            <p:cNvPr id="92" name="picture 9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6956"/>
              <a:ext cx="628134" cy="538927"/>
            </a:xfrm>
            <a:prstGeom prst="rect">
              <a:avLst/>
            </a:prstGeom>
          </p:spPr>
        </p:pic>
        <p:sp>
          <p:nvSpPr>
            <p:cNvPr id="94" name="rect 94"/>
            <p:cNvSpPr/>
            <p:nvPr/>
          </p:nvSpPr>
          <p:spPr>
            <a:xfrm>
              <a:off x="128378" y="0"/>
              <a:ext cx="508000" cy="419100"/>
            </a:xfrm>
            <a:prstGeom prst="rect">
              <a:avLst/>
            </a:prstGeom>
            <a:solidFill>
              <a:srgbClr val="04ACF1">
                <a:alpha val="98823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6" name="textbox 96"/>
            <p:cNvSpPr/>
            <p:nvPr/>
          </p:nvSpPr>
          <p:spPr>
            <a:xfrm>
              <a:off x="240822" y="90775"/>
              <a:ext cx="292100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09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 rot="21600000">
            <a:off x="5088510" y="3404787"/>
            <a:ext cx="636313" cy="545897"/>
            <a:chOff x="0" y="0"/>
            <a:chExt cx="636313" cy="545897"/>
          </a:xfrm>
        </p:grpSpPr>
        <p:pic>
          <p:nvPicPr>
            <p:cNvPr id="98" name="picture 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6970"/>
              <a:ext cx="628126" cy="538927"/>
            </a:xfrm>
            <a:prstGeom prst="rect">
              <a:avLst/>
            </a:prstGeom>
          </p:spPr>
        </p:pic>
        <p:sp>
          <p:nvSpPr>
            <p:cNvPr id="100" name="rect 100"/>
            <p:cNvSpPr/>
            <p:nvPr/>
          </p:nvSpPr>
          <p:spPr>
            <a:xfrm>
              <a:off x="128313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2" name="textbox 102"/>
            <p:cNvSpPr/>
            <p:nvPr/>
          </p:nvSpPr>
          <p:spPr>
            <a:xfrm>
              <a:off x="257759" y="90775"/>
              <a:ext cx="249554" cy="29210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9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12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5082416" y="2723561"/>
            <a:ext cx="635930" cy="545895"/>
            <a:chOff x="0" y="0"/>
            <a:chExt cx="635930" cy="545895"/>
          </a:xfrm>
        </p:grpSpPr>
        <p:pic>
          <p:nvPicPr>
            <p:cNvPr id="104" name="picture 1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6968"/>
              <a:ext cx="628134" cy="538926"/>
            </a:xfrm>
            <a:prstGeom prst="rect">
              <a:avLst/>
            </a:prstGeom>
          </p:spPr>
        </p:pic>
        <p:sp>
          <p:nvSpPr>
            <p:cNvPr id="106" name="rect 106"/>
            <p:cNvSpPr/>
            <p:nvPr/>
          </p:nvSpPr>
          <p:spPr>
            <a:xfrm>
              <a:off x="127930" y="0"/>
              <a:ext cx="508000" cy="419100"/>
            </a:xfrm>
            <a:prstGeom prst="rect">
              <a:avLst/>
            </a:prstGeom>
            <a:solidFill>
              <a:srgbClr val="04ACF1">
                <a:alpha val="99607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8" name="textbox 108"/>
            <p:cNvSpPr/>
            <p:nvPr/>
          </p:nvSpPr>
          <p:spPr>
            <a:xfrm>
              <a:off x="272584" y="94592"/>
              <a:ext cx="218440" cy="28829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4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6000"/>
                </a:lnSpc>
              </a:pPr>
              <a:r>
                <a:rPr sz="2000" kern="0" spc="-1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11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21600000">
            <a:off x="1135256" y="1453733"/>
            <a:ext cx="635348" cy="546232"/>
            <a:chOff x="0" y="0"/>
            <a:chExt cx="635348" cy="546232"/>
          </a:xfrm>
        </p:grpSpPr>
        <p:pic>
          <p:nvPicPr>
            <p:cNvPr id="110" name="picture 1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600000">
              <a:off x="0" y="7304"/>
              <a:ext cx="628135" cy="538927"/>
            </a:xfrm>
            <a:prstGeom prst="rect">
              <a:avLst/>
            </a:prstGeom>
          </p:spPr>
        </p:pic>
        <p:sp>
          <p:nvSpPr>
            <p:cNvPr id="112" name="rect 112"/>
            <p:cNvSpPr/>
            <p:nvPr/>
          </p:nvSpPr>
          <p:spPr>
            <a:xfrm>
              <a:off x="127348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4" name="textbox 114"/>
            <p:cNvSpPr/>
            <p:nvPr/>
          </p:nvSpPr>
          <p:spPr>
            <a:xfrm>
              <a:off x="259604" y="90775"/>
              <a:ext cx="250825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01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1135256" y="2769706"/>
            <a:ext cx="635348" cy="545744"/>
            <a:chOff x="0" y="0"/>
            <a:chExt cx="635348" cy="545744"/>
          </a:xfrm>
        </p:grpSpPr>
        <p:pic>
          <p:nvPicPr>
            <p:cNvPr id="116" name="picture 1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600000">
              <a:off x="0" y="7795"/>
              <a:ext cx="628135" cy="537949"/>
            </a:xfrm>
            <a:prstGeom prst="rect">
              <a:avLst/>
            </a:prstGeom>
          </p:spPr>
        </p:pic>
        <p:sp>
          <p:nvSpPr>
            <p:cNvPr id="118" name="rect 118"/>
            <p:cNvSpPr/>
            <p:nvPr/>
          </p:nvSpPr>
          <p:spPr>
            <a:xfrm>
              <a:off x="127348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0" name="textbox 120"/>
            <p:cNvSpPr/>
            <p:nvPr/>
          </p:nvSpPr>
          <p:spPr>
            <a:xfrm>
              <a:off x="241316" y="90775"/>
              <a:ext cx="288925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03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1135256" y="2126756"/>
            <a:ext cx="635348" cy="545566"/>
            <a:chOff x="0" y="0"/>
            <a:chExt cx="635348" cy="545566"/>
          </a:xfrm>
        </p:grpSpPr>
        <p:pic>
          <p:nvPicPr>
            <p:cNvPr id="122" name="picture 1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7616"/>
              <a:ext cx="628135" cy="537949"/>
            </a:xfrm>
            <a:prstGeom prst="rect">
              <a:avLst/>
            </a:prstGeom>
          </p:spPr>
        </p:pic>
        <p:sp>
          <p:nvSpPr>
            <p:cNvPr id="124" name="rect 124"/>
            <p:cNvSpPr/>
            <p:nvPr/>
          </p:nvSpPr>
          <p:spPr>
            <a:xfrm>
              <a:off x="127348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26" name="textbox 126"/>
            <p:cNvSpPr/>
            <p:nvPr/>
          </p:nvSpPr>
          <p:spPr>
            <a:xfrm>
              <a:off x="244333" y="90773"/>
              <a:ext cx="281940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02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1135256" y="3433017"/>
            <a:ext cx="635348" cy="545375"/>
            <a:chOff x="0" y="0"/>
            <a:chExt cx="635348" cy="545375"/>
          </a:xfrm>
        </p:grpSpPr>
        <p:pic>
          <p:nvPicPr>
            <p:cNvPr id="128" name="picture 1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7434"/>
              <a:ext cx="628135" cy="537941"/>
            </a:xfrm>
            <a:prstGeom prst="rect">
              <a:avLst/>
            </a:prstGeom>
          </p:spPr>
        </p:pic>
        <p:sp>
          <p:nvSpPr>
            <p:cNvPr id="130" name="rect 130"/>
            <p:cNvSpPr/>
            <p:nvPr/>
          </p:nvSpPr>
          <p:spPr>
            <a:xfrm>
              <a:off x="127348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2" name="textbox 132"/>
            <p:cNvSpPr/>
            <p:nvPr/>
          </p:nvSpPr>
          <p:spPr>
            <a:xfrm>
              <a:off x="245857" y="90773"/>
              <a:ext cx="281304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04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21600000">
            <a:off x="1135256" y="4728567"/>
            <a:ext cx="635348" cy="545222"/>
            <a:chOff x="0" y="0"/>
            <a:chExt cx="635348" cy="545222"/>
          </a:xfrm>
        </p:grpSpPr>
        <p:pic>
          <p:nvPicPr>
            <p:cNvPr id="134" name="picture 1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7273"/>
              <a:ext cx="628135" cy="537949"/>
            </a:xfrm>
            <a:prstGeom prst="rect">
              <a:avLst/>
            </a:prstGeom>
          </p:spPr>
        </p:pic>
        <p:sp>
          <p:nvSpPr>
            <p:cNvPr id="136" name="rect 136"/>
            <p:cNvSpPr/>
            <p:nvPr/>
          </p:nvSpPr>
          <p:spPr>
            <a:xfrm>
              <a:off x="127348" y="0"/>
              <a:ext cx="508000" cy="419100"/>
            </a:xfrm>
            <a:prstGeom prst="rect">
              <a:avLst/>
            </a:prstGeom>
            <a:solidFill>
              <a:srgbClr val="04ACF1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38" name="textbox 138"/>
            <p:cNvSpPr/>
            <p:nvPr/>
          </p:nvSpPr>
          <p:spPr>
            <a:xfrm>
              <a:off x="239792" y="90775"/>
              <a:ext cx="292100" cy="291465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8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87000"/>
                </a:lnSpc>
              </a:pPr>
              <a:r>
                <a:rPr sz="2000" kern="0" spc="-30" dirty="0">
                  <a:solidFill>
                    <a:srgbClr val="FFFFFF">
                      <a:alpha val="100000"/>
                    </a:srgbClr>
                  </a:solidFill>
                  <a:latin typeface="Impact" panose="020B0806030902050204"/>
                  <a:ea typeface="Impact" panose="020B0806030902050204"/>
                  <a:cs typeface="Impact" panose="020B0806030902050204"/>
                </a:rPr>
                <a:t>06</a:t>
              </a:r>
              <a:endParaRPr sz="2000" dirty="0">
                <a:latin typeface="Impact" panose="020B0806030902050204"/>
                <a:ea typeface="Impact" panose="020B0806030902050204"/>
                <a:cs typeface="Impact" panose="020B0806030902050204"/>
              </a:endParaRPr>
            </a:p>
          </p:txBody>
        </p:sp>
      </p:grpSp>
      <p:pic>
        <p:nvPicPr>
          <p:cNvPr id="140" name="picture 1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5049926" y="2095500"/>
            <a:ext cx="632155" cy="546099"/>
          </a:xfrm>
          <a:prstGeom prst="rect">
            <a:avLst/>
          </a:prstGeom>
        </p:spPr>
      </p:pic>
      <p:sp>
        <p:nvSpPr>
          <p:cNvPr id="142" name="textbox 142"/>
          <p:cNvSpPr/>
          <p:nvPr/>
        </p:nvSpPr>
        <p:spPr>
          <a:xfrm>
            <a:off x="4143876" y="425855"/>
            <a:ext cx="847725" cy="4502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7000"/>
              </a:lnSpc>
            </a:pPr>
            <a:r>
              <a:rPr sz="3200" b="1" kern="0" spc="30" dirty="0">
                <a:solidFill>
                  <a:srgbClr val="0071C1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目录</a:t>
            </a:r>
            <a:endParaRPr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4" name="textbox 144"/>
          <p:cNvSpPr/>
          <p:nvPr/>
        </p:nvSpPr>
        <p:spPr>
          <a:xfrm>
            <a:off x="5179674" y="2085397"/>
            <a:ext cx="508000" cy="419100"/>
          </a:xfrm>
          <a:prstGeom prst="rect">
            <a:avLst/>
          </a:prstGeom>
          <a:solidFill>
            <a:srgbClr val="04ACF1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7160" algn="l" rtl="0" eaLnBrk="0">
              <a:lnSpc>
                <a:spcPct val="87000"/>
              </a:lnSpc>
              <a:spcBef>
                <a:spcPts val="5"/>
              </a:spcBef>
            </a:pP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Impact" panose="020B0806030902050204"/>
                <a:ea typeface="Impact" panose="020B0806030902050204"/>
                <a:cs typeface="Impact" panose="020B0806030902050204"/>
              </a:rPr>
              <a:t>10</a:t>
            </a:r>
            <a:endParaRPr sz="2000" dirty="0">
              <a:latin typeface="Impact" panose="020B0806030902050204"/>
              <a:ea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picture 8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85714" y="5939010"/>
            <a:ext cx="4910946" cy="918989"/>
          </a:xfrm>
          <a:prstGeom prst="rect">
            <a:avLst/>
          </a:prstGeom>
        </p:spPr>
      </p:pic>
      <p:pic>
        <p:nvPicPr>
          <p:cNvPr id="860" name="picture 8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3371799" cy="1073645"/>
          </a:xfrm>
          <a:prstGeom prst="rect">
            <a:avLst/>
          </a:prstGeom>
        </p:spPr>
      </p:pic>
      <p:sp>
        <p:nvSpPr>
          <p:cNvPr id="862" name="rect 862"/>
          <p:cNvSpPr/>
          <p:nvPr/>
        </p:nvSpPr>
        <p:spPr>
          <a:xfrm>
            <a:off x="1580300" y="5729837"/>
            <a:ext cx="7222410" cy="690012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68" name="textbox 868"/>
          <p:cNvSpPr/>
          <p:nvPr/>
        </p:nvSpPr>
        <p:spPr>
          <a:xfrm>
            <a:off x="1587116" y="5717137"/>
            <a:ext cx="7208519" cy="657225"/>
          </a:xfrm>
          <a:prstGeom prst="roundRect">
            <a:avLst>
              <a:gd name="adj" fmla="val 17905"/>
            </a:avLst>
          </a:prstGeom>
          <a:noFill/>
          <a:ln w="9525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7315" algn="l" rtl="0" eaLnBrk="0">
              <a:lnSpc>
                <a:spcPct val="130000"/>
              </a:lnSpc>
              <a:spcBef>
                <a:spcPts val="5"/>
              </a:spcBef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项目部定期组织消防演练，对火灾、逃生疏散实操演练。利用安</a:t>
            </a: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全文明宣传广场上的各项体验设施进行专项安全体验，并做全员交底工作。</a:t>
            </a:r>
          </a:p>
        </p:txBody>
      </p:sp>
      <p:pic>
        <p:nvPicPr>
          <p:cNvPr id="878" name="picture 8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880" name="picture 8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4301" y="191610"/>
            <a:ext cx="3013172" cy="631555"/>
          </a:xfrm>
          <a:prstGeom prst="rect">
            <a:avLst/>
          </a:prstGeom>
        </p:spPr>
      </p:pic>
      <p:sp>
        <p:nvSpPr>
          <p:cNvPr id="882" name="path 882"/>
          <p:cNvSpPr/>
          <p:nvPr/>
        </p:nvSpPr>
        <p:spPr>
          <a:xfrm>
            <a:off x="1090011" y="130844"/>
            <a:ext cx="2982696" cy="638619"/>
          </a:xfrm>
          <a:custGeom>
            <a:avLst/>
            <a:gdLst/>
            <a:ahLst/>
            <a:cxnLst/>
            <a:rect l="0" t="0" r="0" b="0"/>
            <a:pathLst>
              <a:path w="4697" h="1005">
                <a:moveTo>
                  <a:pt x="7" y="172"/>
                </a:moveTo>
                <a:cubicBezTo>
                  <a:pt x="7" y="81"/>
                  <a:pt x="81" y="7"/>
                  <a:pt x="172" y="7"/>
                </a:cubicBezTo>
                <a:lnTo>
                  <a:pt x="4524" y="7"/>
                </a:lnTo>
                <a:cubicBezTo>
                  <a:pt x="4615" y="7"/>
                  <a:pt x="4689" y="81"/>
                  <a:pt x="4689" y="172"/>
                </a:cubicBezTo>
                <a:lnTo>
                  <a:pt x="4689" y="833"/>
                </a:lnTo>
                <a:cubicBezTo>
                  <a:pt x="4689" y="924"/>
                  <a:pt x="4615" y="998"/>
                  <a:pt x="4524" y="998"/>
                </a:cubicBezTo>
                <a:lnTo>
                  <a:pt x="172" y="998"/>
                </a:lnTo>
                <a:cubicBezTo>
                  <a:pt x="81" y="998"/>
                  <a:pt x="7" y="924"/>
                  <a:pt x="7" y="833"/>
                </a:cubicBezTo>
                <a:lnTo>
                  <a:pt x="7" y="172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884" name="picture 8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387481" y="618744"/>
            <a:ext cx="2400986" cy="174082"/>
          </a:xfrm>
          <a:prstGeom prst="rect">
            <a:avLst/>
          </a:prstGeom>
        </p:spPr>
      </p:pic>
      <p:sp>
        <p:nvSpPr>
          <p:cNvPr id="886" name="textbox 886"/>
          <p:cNvSpPr/>
          <p:nvPr/>
        </p:nvSpPr>
        <p:spPr>
          <a:xfrm>
            <a:off x="1365956" y="263179"/>
            <a:ext cx="2453004" cy="491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3200" b="1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十、应急演练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888" name="picture 88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340910" y="5785103"/>
            <a:ext cx="1279567" cy="634745"/>
          </a:xfrm>
          <a:prstGeom prst="rect">
            <a:avLst/>
          </a:prstGeom>
        </p:spPr>
      </p:pic>
      <p:sp>
        <p:nvSpPr>
          <p:cNvPr id="890" name="textbox 890"/>
          <p:cNvSpPr/>
          <p:nvPr/>
        </p:nvSpPr>
        <p:spPr>
          <a:xfrm>
            <a:off x="361478" y="5729832"/>
            <a:ext cx="1238885" cy="631190"/>
          </a:xfrm>
          <a:prstGeom prst="roundRect">
            <a:avLst>
              <a:gd name="adj" fmla="val 17906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endParaRPr/>
          </a:p>
        </p:txBody>
      </p:sp>
      <p:pic>
        <p:nvPicPr>
          <p:cNvPr id="892" name="picture 8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894" name="picture 8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583261" y="6129528"/>
            <a:ext cx="804385" cy="83488"/>
          </a:xfrm>
          <a:prstGeom prst="rect">
            <a:avLst/>
          </a:prstGeom>
        </p:spPr>
      </p:pic>
      <p:sp>
        <p:nvSpPr>
          <p:cNvPr id="896" name="textbox 896"/>
          <p:cNvSpPr/>
          <p:nvPr/>
        </p:nvSpPr>
        <p:spPr>
          <a:xfrm>
            <a:off x="567454" y="5946823"/>
            <a:ext cx="833119" cy="2565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815"/>
              </a:lnSpc>
            </a:pP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应急演练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14" name="图片 3" descr="d44992e2cdf074d0ff24997700e99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921703"/>
            <a:ext cx="2614930" cy="197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图片 112" descr="DJI_01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498" y="921703"/>
            <a:ext cx="2646045" cy="1984375"/>
          </a:xfrm>
          <a:prstGeom prst="rect">
            <a:avLst/>
          </a:prstGeom>
        </p:spPr>
      </p:pic>
      <p:pic>
        <p:nvPicPr>
          <p:cNvPr id="115" name="图片 115" descr="ca868d4de63fcb8a773c59b1fe488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223" y="962025"/>
            <a:ext cx="2591435" cy="1944370"/>
          </a:xfrm>
          <a:prstGeom prst="rect">
            <a:avLst/>
          </a:prstGeom>
        </p:spPr>
      </p:pic>
      <p:pic>
        <p:nvPicPr>
          <p:cNvPr id="2" name="图片 116" descr="aaf77ad1af50dc8ea109b9f77ec117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120" y="3223260"/>
            <a:ext cx="2661920" cy="2103120"/>
          </a:xfrm>
          <a:prstGeom prst="rect">
            <a:avLst/>
          </a:prstGeom>
        </p:spPr>
      </p:pic>
      <p:pic>
        <p:nvPicPr>
          <p:cNvPr id="3" name="图片 2" descr="561074c633dd631b905267745a4115b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940" y="3234690"/>
            <a:ext cx="2618740" cy="2091690"/>
          </a:xfrm>
          <a:prstGeom prst="rect">
            <a:avLst/>
          </a:prstGeom>
        </p:spPr>
      </p:pic>
      <p:pic>
        <p:nvPicPr>
          <p:cNvPr id="4" name="图片 3" descr="2965b7ad37c97b491df7a1c052270f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2925" y="3222625"/>
            <a:ext cx="2654935" cy="20999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picture 9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616244"/>
            <a:ext cx="5396660" cy="1241755"/>
          </a:xfrm>
          <a:prstGeom prst="rect">
            <a:avLst/>
          </a:prstGeom>
        </p:spPr>
      </p:pic>
      <p:pic>
        <p:nvPicPr>
          <p:cNvPr id="912" name="picture 9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914" name="picture 9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4235" y="191610"/>
            <a:ext cx="3374492" cy="631556"/>
          </a:xfrm>
          <a:prstGeom prst="rect">
            <a:avLst/>
          </a:prstGeom>
        </p:spPr>
      </p:pic>
      <p:sp>
        <p:nvSpPr>
          <p:cNvPr id="916" name="path 916"/>
          <p:cNvSpPr/>
          <p:nvPr/>
        </p:nvSpPr>
        <p:spPr>
          <a:xfrm>
            <a:off x="1090011" y="130846"/>
            <a:ext cx="3342728" cy="638606"/>
          </a:xfrm>
          <a:custGeom>
            <a:avLst/>
            <a:gdLst/>
            <a:ahLst/>
            <a:cxnLst/>
            <a:rect l="0" t="0" r="0" b="0"/>
            <a:pathLst>
              <a:path w="5264" h="1005">
                <a:moveTo>
                  <a:pt x="7" y="172"/>
                </a:moveTo>
                <a:cubicBezTo>
                  <a:pt x="7" y="81"/>
                  <a:pt x="81" y="7"/>
                  <a:pt x="172" y="7"/>
                </a:cubicBezTo>
                <a:lnTo>
                  <a:pt x="5091" y="7"/>
                </a:lnTo>
                <a:cubicBezTo>
                  <a:pt x="5182" y="7"/>
                  <a:pt x="5256" y="81"/>
                  <a:pt x="5256" y="172"/>
                </a:cubicBezTo>
                <a:lnTo>
                  <a:pt x="5256" y="833"/>
                </a:lnTo>
                <a:cubicBezTo>
                  <a:pt x="5256" y="924"/>
                  <a:pt x="5182" y="998"/>
                  <a:pt x="5091" y="998"/>
                </a:cubicBezTo>
                <a:lnTo>
                  <a:pt x="172" y="998"/>
                </a:lnTo>
                <a:cubicBezTo>
                  <a:pt x="81" y="998"/>
                  <a:pt x="7" y="924"/>
                  <a:pt x="7" y="833"/>
                </a:cubicBezTo>
                <a:lnTo>
                  <a:pt x="7" y="172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48" name="group 48"/>
          <p:cNvGrpSpPr/>
          <p:nvPr/>
        </p:nvGrpSpPr>
        <p:grpSpPr>
          <a:xfrm rot="21600000">
            <a:off x="159548" y="5536218"/>
            <a:ext cx="2884513" cy="667070"/>
            <a:chOff x="0" y="0"/>
            <a:chExt cx="2884513" cy="667070"/>
          </a:xfrm>
        </p:grpSpPr>
        <p:pic>
          <p:nvPicPr>
            <p:cNvPr id="918" name="picture 9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4762" y="0"/>
              <a:ext cx="2874988" cy="667070"/>
            </a:xfrm>
            <a:prstGeom prst="rect">
              <a:avLst/>
            </a:prstGeom>
          </p:spPr>
        </p:pic>
        <p:sp>
          <p:nvSpPr>
            <p:cNvPr id="920" name="path 920"/>
            <p:cNvSpPr/>
            <p:nvPr/>
          </p:nvSpPr>
          <p:spPr>
            <a:xfrm>
              <a:off x="0" y="104851"/>
              <a:ext cx="2884513" cy="528993"/>
            </a:xfrm>
            <a:custGeom>
              <a:avLst/>
              <a:gdLst/>
              <a:ahLst/>
              <a:cxnLst/>
              <a:rect l="0" t="0" r="0" b="0"/>
              <a:pathLst>
                <a:path w="4542" h="833">
                  <a:moveTo>
                    <a:pt x="4535" y="0"/>
                  </a:moveTo>
                  <a:lnTo>
                    <a:pt x="4535" y="660"/>
                  </a:lnTo>
                  <a:moveTo>
                    <a:pt x="4369" y="825"/>
                  </a:moveTo>
                  <a:lnTo>
                    <a:pt x="172" y="825"/>
                  </a:lnTo>
                  <a:moveTo>
                    <a:pt x="7" y="660"/>
                  </a:moveTo>
                  <a:lnTo>
                    <a:pt x="7" y="0"/>
                  </a:lnTo>
                </a:path>
              </a:pathLst>
            </a:custGeom>
            <a:noFill/>
            <a:ln w="9525" cap="flat">
              <a:solidFill>
                <a:srgbClr val="0070C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22" name="textbox 922"/>
            <p:cNvSpPr/>
            <p:nvPr/>
          </p:nvSpPr>
          <p:spPr>
            <a:xfrm>
              <a:off x="198356" y="11516"/>
              <a:ext cx="2501900" cy="44259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6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7305" indent="-14605" algn="l" rtl="0" eaLnBrk="0">
                <a:lnSpc>
                  <a:spcPct val="98000"/>
                </a:lnSpc>
              </a:pPr>
              <a:r>
                <a:rPr sz="1400" kern="0" spc="-10" dirty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实名制通道系统实现考勤数据与</a:t>
              </a:r>
              <a:r>
                <a:rPr sz="1400" kern="0" spc="20" dirty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sz="1400" kern="0" spc="-20" dirty="0">
                  <a:solidFill>
                    <a:srgbClr val="FFFFFF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民工工资挂钩，数据连接至行政</a:t>
              </a:r>
              <a:endParaRPr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924" name="path 924"/>
            <p:cNvSpPr/>
            <p:nvPr/>
          </p:nvSpPr>
          <p:spPr>
            <a:xfrm>
              <a:off x="0" y="519468"/>
              <a:ext cx="114376" cy="114376"/>
            </a:xfrm>
            <a:custGeom>
              <a:avLst/>
              <a:gdLst/>
              <a:ahLst/>
              <a:cxnLst/>
              <a:rect l="0" t="0" r="0" b="0"/>
              <a:pathLst>
                <a:path w="180" h="180">
                  <a:moveTo>
                    <a:pt x="172" y="172"/>
                  </a:moveTo>
                  <a:cubicBezTo>
                    <a:pt x="81" y="172"/>
                    <a:pt x="7" y="98"/>
                    <a:pt x="7" y="7"/>
                  </a:cubicBezTo>
                </a:path>
              </a:pathLst>
            </a:custGeom>
            <a:noFill/>
            <a:ln w="9525" cap="flat">
              <a:solidFill>
                <a:srgbClr val="0070C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26" name="path 926"/>
            <p:cNvSpPr/>
            <p:nvPr/>
          </p:nvSpPr>
          <p:spPr>
            <a:xfrm>
              <a:off x="2770136" y="519468"/>
              <a:ext cx="114376" cy="114376"/>
            </a:xfrm>
            <a:custGeom>
              <a:avLst/>
              <a:gdLst/>
              <a:ahLst/>
              <a:cxnLst/>
              <a:rect l="0" t="0" r="0" b="0"/>
              <a:pathLst>
                <a:path w="180" h="180">
                  <a:moveTo>
                    <a:pt x="172" y="7"/>
                  </a:moveTo>
                  <a:cubicBezTo>
                    <a:pt x="172" y="98"/>
                    <a:pt x="98" y="172"/>
                    <a:pt x="7" y="172"/>
                  </a:cubicBezTo>
                </a:path>
              </a:pathLst>
            </a:custGeom>
            <a:noFill/>
            <a:ln w="9525" cap="flat">
              <a:solidFill>
                <a:srgbClr val="0070C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sp>
        <p:nvSpPr>
          <p:cNvPr id="928" name="textbox 928"/>
          <p:cNvSpPr/>
          <p:nvPr/>
        </p:nvSpPr>
        <p:spPr>
          <a:xfrm>
            <a:off x="6890391" y="5613642"/>
            <a:ext cx="2206625" cy="527050"/>
          </a:xfrm>
          <a:prstGeom prst="roundRect">
            <a:avLst>
              <a:gd name="adj" fmla="val 18628"/>
            </a:avLst>
          </a:prstGeom>
          <a:solidFill>
            <a:srgbClr val="64A0D7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2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52755" algn="l" rtl="0" eaLnBrk="0">
              <a:lnSpc>
                <a:spcPct val="91000"/>
              </a:lnSpc>
              <a:spcBef>
                <a:spcPts val="0"/>
              </a:spcBef>
            </a:pPr>
            <a:r>
              <a:rPr sz="1400" kern="0" spc="-13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班前安全宣讲，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84150" algn="l" rtl="0" eaLnBrk="0">
              <a:lnSpc>
                <a:spcPct val="91000"/>
              </a:lnSpc>
              <a:spcBef>
                <a:spcPts val="150"/>
              </a:spcBef>
            </a:pPr>
            <a:r>
              <a:rPr sz="1400" kern="0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施工安全不能马虎大意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30" name="picture 9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363433" y="618744"/>
            <a:ext cx="2796108" cy="174082"/>
          </a:xfrm>
          <a:prstGeom prst="rect">
            <a:avLst/>
          </a:prstGeom>
        </p:spPr>
      </p:pic>
      <p:sp>
        <p:nvSpPr>
          <p:cNvPr id="932" name="textbox 932"/>
          <p:cNvSpPr/>
          <p:nvPr/>
        </p:nvSpPr>
        <p:spPr>
          <a:xfrm>
            <a:off x="1341411" y="263179"/>
            <a:ext cx="2844164" cy="4965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7000"/>
              </a:lnSpc>
            </a:pPr>
            <a:r>
              <a:rPr sz="3200" b="1" kern="0" spc="-5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十一、民工管理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34" name="textbox 934"/>
          <p:cNvSpPr/>
          <p:nvPr/>
        </p:nvSpPr>
        <p:spPr>
          <a:xfrm>
            <a:off x="3072381" y="2336911"/>
            <a:ext cx="1917700" cy="527050"/>
          </a:xfrm>
          <a:prstGeom prst="roundRect">
            <a:avLst>
              <a:gd name="adj" fmla="val 18627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98780" algn="l" rtl="0" eaLnBrk="0">
              <a:lnSpc>
                <a:spcPct val="91000"/>
              </a:lnSpc>
              <a:spcBef>
                <a:spcPts val="5"/>
              </a:spcBef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实名制通道动态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46380" algn="l" rtl="0" eaLnBrk="0">
              <a:lnSpc>
                <a:spcPct val="91000"/>
              </a:lnSpc>
              <a:spcBef>
                <a:spcPts val="130"/>
              </a:spcBef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人脸对比系统可视化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38" name="textbox 938"/>
          <p:cNvSpPr/>
          <p:nvPr/>
        </p:nvSpPr>
        <p:spPr>
          <a:xfrm>
            <a:off x="5181414" y="2332959"/>
            <a:ext cx="1800225" cy="527050"/>
          </a:xfrm>
          <a:prstGeom prst="roundRect">
            <a:avLst>
              <a:gd name="adj" fmla="val 18630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2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8585" algn="l" rtl="0" eaLnBrk="0">
              <a:lnSpc>
                <a:spcPct val="91000"/>
              </a:lnSpc>
              <a:spcBef>
                <a:spcPts val="5"/>
              </a:spcBef>
            </a:pP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档案一人一档专项管理</a:t>
            </a:r>
            <a:endParaRPr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40" name="textbox 940"/>
          <p:cNvSpPr/>
          <p:nvPr/>
        </p:nvSpPr>
        <p:spPr>
          <a:xfrm>
            <a:off x="7092279" y="2332958"/>
            <a:ext cx="1800225" cy="527050"/>
          </a:xfrm>
          <a:prstGeom prst="roundRect">
            <a:avLst>
              <a:gd name="adj" fmla="val 18630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1000"/>
              </a:lnSpc>
            </a:pPr>
            <a:endParaRPr sz="2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16255" algn="l" rtl="0" eaLnBrk="0">
              <a:lnSpc>
                <a:spcPct val="91000"/>
              </a:lnSpc>
              <a:spcBef>
                <a:spcPts val="0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每周定期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37820" algn="l" rtl="0" eaLnBrk="0">
              <a:lnSpc>
                <a:spcPct val="91000"/>
              </a:lnSpc>
              <a:spcBef>
                <a:spcPts val="150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召开质安会议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942" name="table 94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775710" y="5607050"/>
          <a:ext cx="2962275" cy="527050"/>
        </p:xfrm>
        <a:graphic>
          <a:graphicData uri="http://schemas.openxmlformats.org/drawingml/2006/table">
            <a:tbl>
              <a:tblPr>
                <a:solidFill>
                  <a:srgbClr val="5B9BD5"/>
                </a:solidFill>
              </a:tblPr>
              <a:tblGrid>
                <a:gridCol w="2962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2000"/>
                        </a:lnSpc>
                      </a:pPr>
                      <a:endParaRPr sz="4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indent="0" algn="ctr" rtl="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节假日返岗安全教育</a:t>
                      </a:r>
                      <a:endParaRPr sz="1400" dirty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1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44" name="picture 9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946" name="path 946"/>
          <p:cNvSpPr/>
          <p:nvPr/>
        </p:nvSpPr>
        <p:spPr>
          <a:xfrm>
            <a:off x="159548" y="5531455"/>
            <a:ext cx="2884513" cy="114376"/>
          </a:xfrm>
          <a:custGeom>
            <a:avLst/>
            <a:gdLst/>
            <a:ahLst/>
            <a:cxnLst/>
            <a:rect l="0" t="0" r="0" b="0"/>
            <a:pathLst>
              <a:path w="4542" h="180">
                <a:moveTo>
                  <a:pt x="7" y="172"/>
                </a:moveTo>
                <a:cubicBezTo>
                  <a:pt x="7" y="81"/>
                  <a:pt x="81" y="7"/>
                  <a:pt x="172" y="7"/>
                </a:cubicBezTo>
                <a:lnTo>
                  <a:pt x="4369" y="7"/>
                </a:lnTo>
                <a:cubicBezTo>
                  <a:pt x="4461" y="7"/>
                  <a:pt x="4535" y="81"/>
                  <a:pt x="4535" y="172"/>
                </a:cubicBezTo>
              </a:path>
            </a:pathLst>
          </a:custGeom>
          <a:noFill/>
          <a:ln w="9525" cap="flat">
            <a:solidFill>
              <a:srgbClr val="0070C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48" name="textbox 948"/>
          <p:cNvSpPr/>
          <p:nvPr/>
        </p:nvSpPr>
        <p:spPr>
          <a:xfrm>
            <a:off x="1243009" y="5974455"/>
            <a:ext cx="728344" cy="23240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7000"/>
              </a:lnSpc>
            </a:pPr>
            <a:r>
              <a:rPr sz="1400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主管部门</a:t>
            </a:r>
            <a:endParaRPr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3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130" y="972820"/>
            <a:ext cx="1934210" cy="121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图片 131" descr="a53835806eb8d8a45a122d357caf68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68265" y="972820"/>
            <a:ext cx="1767840" cy="1214120"/>
          </a:xfrm>
          <a:prstGeom prst="rect">
            <a:avLst/>
          </a:prstGeom>
        </p:spPr>
      </p:pic>
      <p:pic>
        <p:nvPicPr>
          <p:cNvPr id="127" name="图片 127" descr="b7c5a43d0c93e1ad703e11c589e878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0" y="968375"/>
            <a:ext cx="1736090" cy="1218565"/>
          </a:xfrm>
          <a:prstGeom prst="rect">
            <a:avLst/>
          </a:prstGeom>
        </p:spPr>
      </p:pic>
      <p:pic>
        <p:nvPicPr>
          <p:cNvPr id="133" name="图片 133" descr="d5212567b4148b73e6fa2f8bfc3455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680" y="3335020"/>
            <a:ext cx="1936750" cy="2038985"/>
          </a:xfrm>
          <a:prstGeom prst="rect">
            <a:avLst/>
          </a:prstGeom>
        </p:spPr>
      </p:pic>
      <p:pic>
        <p:nvPicPr>
          <p:cNvPr id="134" name="图片 134" descr="f253de4bbdce1b7f9267732d8b447eb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075" y="3365500"/>
            <a:ext cx="3091815" cy="2008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" y="3458845"/>
            <a:ext cx="2680970" cy="185864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5" y="1137920"/>
            <a:ext cx="2642235" cy="1802765"/>
          </a:xfrm>
          <a:prstGeom prst="rect">
            <a:avLst/>
          </a:prstGeom>
        </p:spPr>
      </p:pic>
      <p:grpSp>
        <p:nvGrpSpPr>
          <p:cNvPr id="5" name="group 48"/>
          <p:cNvGrpSpPr/>
          <p:nvPr/>
        </p:nvGrpSpPr>
        <p:grpSpPr>
          <a:xfrm rot="21600000">
            <a:off x="286548" y="5768069"/>
            <a:ext cx="2884513" cy="528993"/>
            <a:chOff x="0" y="104851"/>
            <a:chExt cx="2884513" cy="528993"/>
          </a:xfrm>
        </p:grpSpPr>
        <p:sp>
          <p:nvSpPr>
            <p:cNvPr id="7" name="path 920"/>
            <p:cNvSpPr/>
            <p:nvPr/>
          </p:nvSpPr>
          <p:spPr>
            <a:xfrm>
              <a:off x="0" y="104851"/>
              <a:ext cx="2884513" cy="528993"/>
            </a:xfrm>
            <a:custGeom>
              <a:avLst/>
              <a:gdLst/>
              <a:ahLst/>
              <a:cxnLst/>
              <a:rect l="0" t="0" r="0" b="0"/>
              <a:pathLst>
                <a:path w="4542" h="833">
                  <a:moveTo>
                    <a:pt x="4535" y="0"/>
                  </a:moveTo>
                  <a:lnTo>
                    <a:pt x="4535" y="660"/>
                  </a:lnTo>
                  <a:moveTo>
                    <a:pt x="4369" y="825"/>
                  </a:moveTo>
                  <a:lnTo>
                    <a:pt x="172" y="825"/>
                  </a:lnTo>
                  <a:moveTo>
                    <a:pt x="7" y="660"/>
                  </a:moveTo>
                  <a:lnTo>
                    <a:pt x="7" y="0"/>
                  </a:lnTo>
                </a:path>
              </a:pathLst>
            </a:custGeom>
            <a:noFill/>
            <a:ln w="9525" cap="flat">
              <a:solidFill>
                <a:srgbClr val="0070C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9" name="path 924"/>
            <p:cNvSpPr/>
            <p:nvPr/>
          </p:nvSpPr>
          <p:spPr>
            <a:xfrm>
              <a:off x="0" y="519468"/>
              <a:ext cx="114376" cy="114376"/>
            </a:xfrm>
            <a:custGeom>
              <a:avLst/>
              <a:gdLst/>
              <a:ahLst/>
              <a:cxnLst/>
              <a:rect l="0" t="0" r="0" b="0"/>
              <a:pathLst>
                <a:path w="180" h="180">
                  <a:moveTo>
                    <a:pt x="172" y="172"/>
                  </a:moveTo>
                  <a:cubicBezTo>
                    <a:pt x="81" y="172"/>
                    <a:pt x="7" y="98"/>
                    <a:pt x="7" y="7"/>
                  </a:cubicBezTo>
                </a:path>
              </a:pathLst>
            </a:custGeom>
            <a:noFill/>
            <a:ln w="9525" cap="flat">
              <a:solidFill>
                <a:srgbClr val="0070C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0" name="path 926"/>
            <p:cNvSpPr/>
            <p:nvPr/>
          </p:nvSpPr>
          <p:spPr>
            <a:xfrm>
              <a:off x="2770136" y="519468"/>
              <a:ext cx="114376" cy="114376"/>
            </a:xfrm>
            <a:custGeom>
              <a:avLst/>
              <a:gdLst/>
              <a:ahLst/>
              <a:cxnLst/>
              <a:rect l="0" t="0" r="0" b="0"/>
              <a:pathLst>
                <a:path w="180" h="180">
                  <a:moveTo>
                    <a:pt x="172" y="7"/>
                  </a:moveTo>
                  <a:cubicBezTo>
                    <a:pt x="172" y="98"/>
                    <a:pt x="98" y="172"/>
                    <a:pt x="7" y="172"/>
                  </a:cubicBezTo>
                </a:path>
              </a:pathLst>
            </a:custGeom>
            <a:noFill/>
            <a:ln w="9525" cap="flat">
              <a:solidFill>
                <a:srgbClr val="0070C0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picture 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916" name="path 916"/>
          <p:cNvSpPr/>
          <p:nvPr/>
        </p:nvSpPr>
        <p:spPr>
          <a:xfrm>
            <a:off x="1090011" y="130846"/>
            <a:ext cx="3342728" cy="638606"/>
          </a:xfrm>
          <a:custGeom>
            <a:avLst/>
            <a:gdLst/>
            <a:ahLst/>
            <a:cxnLst/>
            <a:rect l="0" t="0" r="0" b="0"/>
            <a:pathLst>
              <a:path w="5264" h="1005">
                <a:moveTo>
                  <a:pt x="7" y="172"/>
                </a:moveTo>
                <a:cubicBezTo>
                  <a:pt x="7" y="81"/>
                  <a:pt x="81" y="7"/>
                  <a:pt x="172" y="7"/>
                </a:cubicBezTo>
                <a:lnTo>
                  <a:pt x="5091" y="7"/>
                </a:lnTo>
                <a:cubicBezTo>
                  <a:pt x="5182" y="7"/>
                  <a:pt x="5256" y="81"/>
                  <a:pt x="5256" y="172"/>
                </a:cubicBezTo>
                <a:lnTo>
                  <a:pt x="5256" y="833"/>
                </a:lnTo>
                <a:cubicBezTo>
                  <a:pt x="5256" y="924"/>
                  <a:pt x="5182" y="998"/>
                  <a:pt x="5091" y="998"/>
                </a:cubicBezTo>
                <a:lnTo>
                  <a:pt x="172" y="998"/>
                </a:lnTo>
                <a:cubicBezTo>
                  <a:pt x="81" y="998"/>
                  <a:pt x="7" y="924"/>
                  <a:pt x="7" y="833"/>
                </a:cubicBezTo>
                <a:lnTo>
                  <a:pt x="7" y="172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932" name="textbox 932"/>
          <p:cNvSpPr/>
          <p:nvPr/>
        </p:nvSpPr>
        <p:spPr>
          <a:xfrm>
            <a:off x="1341411" y="263179"/>
            <a:ext cx="2844164" cy="49656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97000"/>
              </a:lnSpc>
            </a:pPr>
            <a:r>
              <a:rPr sz="3200" b="1" kern="0" spc="-5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十一、民工管理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6" descr="f1eeb05352d1fbcce111422a3b692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" y="3433445"/>
            <a:ext cx="2991485" cy="2319020"/>
          </a:xfrm>
          <a:prstGeom prst="rect">
            <a:avLst/>
          </a:prstGeom>
        </p:spPr>
      </p:pic>
      <p:pic>
        <p:nvPicPr>
          <p:cNvPr id="900" name="picture 9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0" y="5616244"/>
            <a:ext cx="5396660" cy="1241755"/>
          </a:xfrm>
          <a:prstGeom prst="rect">
            <a:avLst/>
          </a:prstGeom>
        </p:spPr>
      </p:pic>
      <p:pic>
        <p:nvPicPr>
          <p:cNvPr id="7" name="图片 7" descr="e5bffcacb0bd8b15f1649e2bf011fe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05" y="1004570"/>
            <a:ext cx="2990850" cy="2308225"/>
          </a:xfrm>
          <a:prstGeom prst="rect">
            <a:avLst/>
          </a:prstGeom>
        </p:spPr>
      </p:pic>
      <p:pic>
        <p:nvPicPr>
          <p:cNvPr id="8" name="图片 8" descr="675f598a3cc6a8f9ac5018a6894d61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630" y="1004570"/>
            <a:ext cx="2840990" cy="2308225"/>
          </a:xfrm>
          <a:prstGeom prst="rect">
            <a:avLst/>
          </a:prstGeom>
        </p:spPr>
      </p:pic>
      <p:pic>
        <p:nvPicPr>
          <p:cNvPr id="12" name="图片 10" descr="f3ce99a4b422c60caad63ff3c9e30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330" y="1004570"/>
            <a:ext cx="2847340" cy="2308860"/>
          </a:xfrm>
          <a:prstGeom prst="rect">
            <a:avLst/>
          </a:prstGeom>
        </p:spPr>
      </p:pic>
      <p:pic>
        <p:nvPicPr>
          <p:cNvPr id="13" name="图片 11" descr="067f74b74c1943135aed61bd4e8a2f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630" y="3433445"/>
            <a:ext cx="2841625" cy="2319020"/>
          </a:xfrm>
          <a:prstGeom prst="rect">
            <a:avLst/>
          </a:prstGeom>
        </p:spPr>
      </p:pic>
      <p:pic>
        <p:nvPicPr>
          <p:cNvPr id="15" name="图片 12" descr="b55611d1cf49732505970a263f664c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150" y="3433445"/>
            <a:ext cx="2410460" cy="2319020"/>
          </a:xfrm>
          <a:prstGeom prst="rect">
            <a:avLst/>
          </a:prstGeom>
        </p:spPr>
      </p:pic>
      <p:pic>
        <p:nvPicPr>
          <p:cNvPr id="16" name="picture 9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200000">
            <a:off x="3035145" y="5903883"/>
            <a:ext cx="2874988" cy="667070"/>
          </a:xfrm>
          <a:prstGeom prst="rect">
            <a:avLst/>
          </a:prstGeom>
        </p:spPr>
      </p:pic>
      <p:sp>
        <p:nvSpPr>
          <p:cNvPr id="17" name="textbox 922"/>
          <p:cNvSpPr/>
          <p:nvPr/>
        </p:nvSpPr>
        <p:spPr>
          <a:xfrm rot="21600000">
            <a:off x="3170954" y="6015094"/>
            <a:ext cx="2501900" cy="44259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27305" indent="-14605" algn="l" rtl="0" eaLnBrk="0">
              <a:lnSpc>
                <a:spcPct val="98000"/>
              </a:lnSpc>
            </a:pPr>
            <a:r>
              <a:rPr lang="zh-CN" sz="14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组织新进工人体检、夏天项目温暖、工人退场签署结算单</a:t>
            </a:r>
            <a:endParaRPr lang="zh-CN" sz="1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extbox 952"/>
          <p:cNvSpPr/>
          <p:nvPr/>
        </p:nvSpPr>
        <p:spPr>
          <a:xfrm>
            <a:off x="7228812" y="6151484"/>
            <a:ext cx="858519" cy="488950"/>
          </a:xfrm>
          <a:prstGeom prst="roundRect">
            <a:avLst>
              <a:gd name="adj" fmla="val 18777"/>
            </a:avLst>
          </a:prstGeom>
          <a:solidFill>
            <a:srgbClr val="63A0D7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3345" algn="l" rtl="0" eaLnBrk="0">
              <a:lnSpc>
                <a:spcPct val="96000"/>
              </a:lnSpc>
              <a:spcBef>
                <a:spcPts val="5"/>
              </a:spcBef>
            </a:pPr>
            <a:r>
              <a:rPr sz="1200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塔吊监测</a:t>
            </a:r>
            <a:endParaRPr sz="1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56" name="picture 9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765169" y="2959074"/>
            <a:ext cx="790981" cy="2267270"/>
          </a:xfrm>
          <a:prstGeom prst="rect">
            <a:avLst/>
          </a:prstGeom>
        </p:spPr>
      </p:pic>
      <p:pic>
        <p:nvPicPr>
          <p:cNvPr id="958" name="picture 9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grpSp>
        <p:nvGrpSpPr>
          <p:cNvPr id="50" name="group 50"/>
          <p:cNvGrpSpPr/>
          <p:nvPr/>
        </p:nvGrpSpPr>
        <p:grpSpPr>
          <a:xfrm rot="21600000">
            <a:off x="993526" y="161837"/>
            <a:ext cx="4051034" cy="614224"/>
            <a:chOff x="0" y="0"/>
            <a:chExt cx="4051034" cy="614224"/>
          </a:xfrm>
        </p:grpSpPr>
        <p:pic>
          <p:nvPicPr>
            <p:cNvPr id="960" name="picture 9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4051034" cy="614224"/>
            </a:xfrm>
            <a:prstGeom prst="rect">
              <a:avLst/>
            </a:prstGeom>
          </p:spPr>
        </p:pic>
        <p:sp>
          <p:nvSpPr>
            <p:cNvPr id="962" name="textbox 962"/>
            <p:cNvSpPr/>
            <p:nvPr/>
          </p:nvSpPr>
          <p:spPr>
            <a:xfrm>
              <a:off x="-12700" y="-12700"/>
              <a:ext cx="4076700" cy="6959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4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2225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十二、智慧工地专篇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968" name="picture 9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613785" y="1329690"/>
            <a:ext cx="1005840" cy="3970020"/>
          </a:xfrm>
          <a:prstGeom prst="rect">
            <a:avLst/>
          </a:prstGeom>
        </p:spPr>
      </p:pic>
      <p:pic>
        <p:nvPicPr>
          <p:cNvPr id="970" name="picture 9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3284764" y="4385554"/>
            <a:ext cx="820623" cy="898804"/>
          </a:xfrm>
          <a:prstGeom prst="rect">
            <a:avLst/>
          </a:prstGeom>
        </p:spPr>
      </p:pic>
      <p:pic>
        <p:nvPicPr>
          <p:cNvPr id="972" name="picture 9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sp>
        <p:nvSpPr>
          <p:cNvPr id="976" name="textbox 976"/>
          <p:cNvSpPr/>
          <p:nvPr/>
        </p:nvSpPr>
        <p:spPr>
          <a:xfrm>
            <a:off x="458133" y="5068294"/>
            <a:ext cx="1457325" cy="374015"/>
          </a:xfrm>
          <a:prstGeom prst="roundRect">
            <a:avLst>
              <a:gd name="adj" fmla="val 194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6000"/>
              </a:lnSpc>
            </a:pPr>
            <a:endParaRPr sz="5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4615" algn="l" rtl="0" eaLnBrk="0">
              <a:lnSpc>
                <a:spcPct val="95000"/>
              </a:lnSpc>
              <a:spcBef>
                <a:spcPts val="5"/>
              </a:spcBef>
            </a:pPr>
            <a:r>
              <a:rPr sz="1200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工程概况工期管理</a:t>
            </a:r>
            <a:endParaRPr sz="1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78" name="textbox 978"/>
          <p:cNvSpPr/>
          <p:nvPr/>
        </p:nvSpPr>
        <p:spPr>
          <a:xfrm>
            <a:off x="72138" y="1510114"/>
            <a:ext cx="1428114" cy="488950"/>
          </a:xfrm>
          <a:prstGeom prst="roundRect">
            <a:avLst>
              <a:gd name="adj" fmla="val 18777"/>
            </a:avLst>
          </a:prstGeom>
          <a:solidFill>
            <a:srgbClr val="5C9C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1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3345" algn="l" rtl="0" eaLnBrk="0">
              <a:lnSpc>
                <a:spcPct val="92000"/>
              </a:lnSpc>
              <a:spcBef>
                <a:spcPts val="5"/>
              </a:spcBef>
            </a:pPr>
            <a:r>
              <a:rPr sz="1200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环境、空气质量、</a:t>
            </a:r>
            <a:r>
              <a:rPr sz="1200" kern="0" spc="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200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扬尘检测系统</a:t>
            </a:r>
            <a:endParaRPr sz="1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84" name="textbox 984"/>
          <p:cNvSpPr/>
          <p:nvPr/>
        </p:nvSpPr>
        <p:spPr>
          <a:xfrm>
            <a:off x="3122047" y="6324423"/>
            <a:ext cx="2847339" cy="488950"/>
          </a:xfrm>
          <a:prstGeom prst="roundRect">
            <a:avLst>
              <a:gd name="adj" fmla="val 18777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84505" algn="l" rtl="0" eaLnBrk="0">
              <a:lnSpc>
                <a:spcPct val="91000"/>
              </a:lnSpc>
              <a:spcBef>
                <a:spcPts val="5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智慧工地控制系统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86" name="textbox 986"/>
          <p:cNvSpPr/>
          <p:nvPr/>
        </p:nvSpPr>
        <p:spPr>
          <a:xfrm>
            <a:off x="7836811" y="2185787"/>
            <a:ext cx="1231264" cy="488950"/>
          </a:xfrm>
          <a:prstGeom prst="roundRect">
            <a:avLst>
              <a:gd name="adj" fmla="val 18776"/>
            </a:avLst>
          </a:prstGeom>
          <a:solidFill>
            <a:srgbClr val="5D9C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2710" algn="l" rtl="0" eaLnBrk="0">
              <a:lnSpc>
                <a:spcPct val="95000"/>
              </a:lnSpc>
              <a:spcBef>
                <a:spcPts val="5"/>
              </a:spcBef>
            </a:pPr>
            <a:r>
              <a:rPr sz="1200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视频监控系统</a:t>
            </a:r>
            <a:endParaRPr sz="1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88" name="textbox 988"/>
          <p:cNvSpPr/>
          <p:nvPr/>
        </p:nvSpPr>
        <p:spPr>
          <a:xfrm>
            <a:off x="7866735" y="3698809"/>
            <a:ext cx="1052194" cy="489584"/>
          </a:xfrm>
          <a:prstGeom prst="roundRect">
            <a:avLst>
              <a:gd name="adj" fmla="val 18777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3345" algn="l" rtl="0" eaLnBrk="0">
              <a:lnSpc>
                <a:spcPct val="97000"/>
              </a:lnSpc>
              <a:spcBef>
                <a:spcPts val="5"/>
              </a:spcBef>
            </a:pPr>
            <a:r>
              <a:rPr sz="1200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升降机监测</a:t>
            </a:r>
            <a:endParaRPr sz="1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90" name="picture 9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992" name="textbox 992"/>
          <p:cNvSpPr/>
          <p:nvPr/>
        </p:nvSpPr>
        <p:spPr>
          <a:xfrm>
            <a:off x="5667081" y="1021164"/>
            <a:ext cx="730250" cy="488950"/>
          </a:xfrm>
          <a:prstGeom prst="roundRect">
            <a:avLst>
              <a:gd name="adj" fmla="val 18777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3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3980" indent="3810" algn="l" rtl="0" eaLnBrk="0">
              <a:lnSpc>
                <a:spcPct val="93000"/>
              </a:lnSpc>
            </a:pPr>
            <a:r>
              <a:rPr sz="1200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实名制</a:t>
            </a:r>
            <a:r>
              <a:rPr sz="1200" kern="0" spc="-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2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考核</a:t>
            </a:r>
            <a:endParaRPr sz="1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94" name="picture 9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5686250" y="5375541"/>
            <a:ext cx="702284" cy="208076"/>
          </a:xfrm>
          <a:prstGeom prst="rect">
            <a:avLst/>
          </a:prstGeom>
        </p:spPr>
      </p:pic>
      <p:pic>
        <p:nvPicPr>
          <p:cNvPr id="125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245" y="5176520"/>
            <a:ext cx="2205355" cy="10814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椭圆 2"/>
          <p:cNvSpPr/>
          <p:nvPr/>
        </p:nvSpPr>
        <p:spPr>
          <a:xfrm>
            <a:off x="1533525" y="1510030"/>
            <a:ext cx="2134235" cy="1306830"/>
          </a:xfrm>
          <a:prstGeom prst="ellipse">
            <a:avLst/>
          </a:prstGeom>
          <a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555365" y="692150"/>
            <a:ext cx="2134235" cy="1306830"/>
          </a:xfrm>
          <a:prstGeom prst="ellipse">
            <a:avLst/>
          </a:prstGeom>
          <a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601970" y="3327400"/>
            <a:ext cx="2134235" cy="1306830"/>
          </a:xfrm>
          <a:prstGeom prst="ellipse">
            <a:avLst/>
          </a:prstGeom>
          <a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396865" y="1776730"/>
            <a:ext cx="2134235" cy="1306830"/>
          </a:xfrm>
          <a:prstGeom prst="ellipse">
            <a:avLst/>
          </a:prstGeom>
          <a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558915" y="4739640"/>
            <a:ext cx="2134235" cy="1306830"/>
          </a:xfrm>
          <a:prstGeom prst="ellipse">
            <a:avLst/>
          </a:prstGeom>
          <a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49960" y="3481705"/>
            <a:ext cx="2134235" cy="1306830"/>
          </a:xfrm>
          <a:prstGeom prst="ellipse">
            <a:avLst/>
          </a:prstGeom>
          <a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8" name="picture 9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479326"/>
            <a:ext cx="8912397" cy="1378673"/>
          </a:xfrm>
          <a:prstGeom prst="rect">
            <a:avLst/>
          </a:prstGeom>
        </p:spPr>
      </p:pic>
      <p:sp>
        <p:nvSpPr>
          <p:cNvPr id="1000" name="textbox 1000"/>
          <p:cNvSpPr/>
          <p:nvPr/>
        </p:nvSpPr>
        <p:spPr>
          <a:xfrm>
            <a:off x="174749" y="5368452"/>
            <a:ext cx="8722994" cy="122428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63195" indent="13970" algn="l" rtl="0" eaLnBrk="0">
              <a:lnSpc>
                <a:spcPct val="145000"/>
              </a:lnSpc>
              <a:spcBef>
                <a:spcPts val="5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管平台可以实现全局掌控工地建设状况，包括项目总览、施工时序、全景/局部视频监控、实</a:t>
            </a:r>
            <a:r>
              <a:rPr sz="15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sz="1500" kern="0" spc="10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名制通道、环保监测等信息，确保工地建设工作高效统筹，实现</a:t>
            </a: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全过程可视化、远程化、智慧</a:t>
            </a:r>
            <a:r>
              <a:rPr sz="15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化管理，系统融合度高、建设信息广，为实现“智慧工程”建设</a:t>
            </a:r>
            <a:r>
              <a:rPr sz="1500" kern="0" spc="8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奠定了基础。</a:t>
            </a:r>
            <a:endParaRPr sz="15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52" name="group 52"/>
          <p:cNvGrpSpPr/>
          <p:nvPr/>
        </p:nvGrpSpPr>
        <p:grpSpPr>
          <a:xfrm rot="21600000">
            <a:off x="993526" y="161837"/>
            <a:ext cx="4051034" cy="614224"/>
            <a:chOff x="0" y="0"/>
            <a:chExt cx="4051034" cy="614224"/>
          </a:xfrm>
        </p:grpSpPr>
        <p:pic>
          <p:nvPicPr>
            <p:cNvPr id="1002" name="picture 10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051034" cy="614224"/>
            </a:xfrm>
            <a:prstGeom prst="rect">
              <a:avLst/>
            </a:prstGeom>
          </p:spPr>
        </p:pic>
        <p:sp>
          <p:nvSpPr>
            <p:cNvPr id="1004" name="textbox 1004"/>
            <p:cNvSpPr/>
            <p:nvPr/>
          </p:nvSpPr>
          <p:spPr>
            <a:xfrm>
              <a:off x="-12700" y="-12700"/>
              <a:ext cx="4076700" cy="69595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4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2225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十二、智慧工地专篇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1006" name="picture 10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1008" name="picture 10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123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705" y="1007110"/>
            <a:ext cx="8901430" cy="4198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/>
          <p:cNvGrpSpPr/>
          <p:nvPr/>
        </p:nvGrpSpPr>
        <p:grpSpPr>
          <a:xfrm rot="21600000">
            <a:off x="950868" y="156061"/>
            <a:ext cx="4052530" cy="615428"/>
            <a:chOff x="0" y="0"/>
            <a:chExt cx="4052530" cy="615428"/>
          </a:xfrm>
        </p:grpSpPr>
        <p:pic>
          <p:nvPicPr>
            <p:cNvPr id="1016" name="picture 10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600000">
              <a:off x="0" y="0"/>
              <a:ext cx="4052530" cy="615428"/>
            </a:xfrm>
            <a:prstGeom prst="rect">
              <a:avLst/>
            </a:prstGeom>
          </p:spPr>
        </p:pic>
        <p:sp>
          <p:nvSpPr>
            <p:cNvPr id="1018" name="textbox 1018"/>
            <p:cNvSpPr/>
            <p:nvPr/>
          </p:nvSpPr>
          <p:spPr>
            <a:xfrm>
              <a:off x="-12700" y="-12700"/>
              <a:ext cx="4077970" cy="69913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25755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3200" b="1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十三、BIM建模运</a:t>
              </a: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用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020" name="textbox 1020"/>
          <p:cNvSpPr/>
          <p:nvPr>
            <p:custDataLst>
              <p:tags r:id="rId1"/>
            </p:custDataLst>
          </p:nvPr>
        </p:nvSpPr>
        <p:spPr>
          <a:xfrm>
            <a:off x="850352" y="3184530"/>
            <a:ext cx="2705735" cy="388620"/>
          </a:xfrm>
          <a:prstGeom prst="roundRect">
            <a:avLst>
              <a:gd name="adj" fmla="val 193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5410" algn="l" rtl="0" eaLnBrk="0">
              <a:lnSpc>
                <a:spcPct val="91000"/>
              </a:lnSpc>
              <a:spcBef>
                <a:spcPts val="0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revit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管线建模、碰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撞检查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22" name="textbox 1022"/>
          <p:cNvSpPr/>
          <p:nvPr>
            <p:custDataLst>
              <p:tags r:id="rId2"/>
            </p:custDataLst>
          </p:nvPr>
        </p:nvSpPr>
        <p:spPr>
          <a:xfrm>
            <a:off x="5233333" y="3202428"/>
            <a:ext cx="2705735" cy="388620"/>
          </a:xfrm>
          <a:prstGeom prst="roundRect">
            <a:avLst>
              <a:gd name="adj" fmla="val 193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5410" algn="l" rtl="0" eaLnBrk="0">
              <a:lnSpc>
                <a:spcPct val="91000"/>
              </a:lnSpc>
              <a:spcBef>
                <a:spcPts val="0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revit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管线建模、碰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撞检查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24" name="picture 10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1026" name="picture 10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4" name="图片 3" descr="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" y="941705"/>
            <a:ext cx="3608705" cy="2169795"/>
          </a:xfrm>
          <a:prstGeom prst="rect">
            <a:avLst/>
          </a:prstGeom>
        </p:spPr>
      </p:pic>
      <p:pic>
        <p:nvPicPr>
          <p:cNvPr id="5" name="图片 4" descr="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615" y="835025"/>
            <a:ext cx="3728085" cy="224091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" y="3725545"/>
            <a:ext cx="3585845" cy="2107565"/>
          </a:xfrm>
          <a:prstGeom prst="rect">
            <a:avLst/>
          </a:prstGeom>
        </p:spPr>
      </p:pic>
      <p:sp>
        <p:nvSpPr>
          <p:cNvPr id="7" name="textbox 1022"/>
          <p:cNvSpPr/>
          <p:nvPr>
            <p:custDataLst>
              <p:tags r:id="rId6"/>
            </p:custDataLst>
          </p:nvPr>
        </p:nvSpPr>
        <p:spPr>
          <a:xfrm>
            <a:off x="634028" y="5986268"/>
            <a:ext cx="2705735" cy="388620"/>
          </a:xfrm>
          <a:prstGeom prst="roundRect">
            <a:avLst>
              <a:gd name="adj" fmla="val 193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5410" algn="ctr" rtl="0" eaLnBrk="0">
              <a:lnSpc>
                <a:spcPct val="91000"/>
              </a:lnSpc>
              <a:spcBef>
                <a:spcPts val="0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</a:t>
            </a:r>
            <a:r>
              <a:rPr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BIM</a:t>
            </a:r>
            <a:r>
              <a:rPr lang="zh-CN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演示</a:t>
            </a:r>
            <a:endParaRPr lang="zh-CN" sz="1800" b="1" kern="0" spc="-20" dirty="0"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615" y="3716655"/>
            <a:ext cx="3728085" cy="2095500"/>
          </a:xfrm>
          <a:prstGeom prst="rect">
            <a:avLst/>
          </a:prstGeom>
        </p:spPr>
      </p:pic>
      <p:sp>
        <p:nvSpPr>
          <p:cNvPr id="9" name="textbox 1022"/>
          <p:cNvSpPr/>
          <p:nvPr>
            <p:custDataLst>
              <p:tags r:id="rId8"/>
            </p:custDataLst>
          </p:nvPr>
        </p:nvSpPr>
        <p:spPr>
          <a:xfrm>
            <a:off x="5233333" y="6052308"/>
            <a:ext cx="2705735" cy="388620"/>
          </a:xfrm>
          <a:prstGeom prst="roundRect">
            <a:avLst>
              <a:gd name="adj" fmla="val 193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5410" algn="ctr" rtl="0" eaLnBrk="0">
              <a:lnSpc>
                <a:spcPct val="91000"/>
              </a:lnSpc>
              <a:spcBef>
                <a:spcPts val="0"/>
              </a:spcBef>
            </a:pPr>
            <a:r>
              <a:rPr lang="zh-CN"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网架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结构</a:t>
            </a:r>
            <a:r>
              <a:rPr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BIM</a:t>
            </a:r>
            <a:r>
              <a:rPr lang="zh-CN" b="1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演示</a:t>
            </a:r>
            <a:endParaRPr lang="zh-CN" sz="1800" b="1" kern="0" spc="-20" dirty="0">
              <a:solidFill>
                <a:srgbClr val="FFFFFF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10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58" name="group 58"/>
          <p:cNvGrpSpPr/>
          <p:nvPr/>
        </p:nvGrpSpPr>
        <p:grpSpPr>
          <a:xfrm rot="21600000">
            <a:off x="950868" y="156061"/>
            <a:ext cx="4052530" cy="615428"/>
            <a:chOff x="0" y="0"/>
            <a:chExt cx="4052530" cy="615428"/>
          </a:xfrm>
        </p:grpSpPr>
        <p:pic>
          <p:nvPicPr>
            <p:cNvPr id="1064" name="picture 10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052530" cy="615428"/>
            </a:xfrm>
            <a:prstGeom prst="rect">
              <a:avLst/>
            </a:prstGeom>
          </p:spPr>
        </p:pic>
        <p:sp>
          <p:nvSpPr>
            <p:cNvPr id="1066" name="textbox 1066"/>
            <p:cNvSpPr/>
            <p:nvPr/>
          </p:nvSpPr>
          <p:spPr>
            <a:xfrm>
              <a:off x="-12700" y="-12700"/>
              <a:ext cx="4077970" cy="699134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325755" algn="l" rtl="0" eaLnBrk="0">
                <a:lnSpc>
                  <a:spcPct val="97000"/>
                </a:lnSpc>
                <a:spcBef>
                  <a:spcPts val="0"/>
                </a:spcBef>
              </a:pPr>
              <a:r>
                <a:rPr sz="3200" b="1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十三、BIM建模运</a:t>
              </a: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用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068" name="path 1068"/>
          <p:cNvSpPr/>
          <p:nvPr/>
        </p:nvSpPr>
        <p:spPr>
          <a:xfrm>
            <a:off x="927732" y="3413259"/>
            <a:ext cx="3262833" cy="401180"/>
          </a:xfrm>
          <a:custGeom>
            <a:avLst/>
            <a:gdLst/>
            <a:ahLst/>
            <a:cxnLst/>
            <a:rect l="0" t="0" r="0" b="0"/>
            <a:pathLst>
              <a:path w="5138" h="631">
                <a:moveTo>
                  <a:pt x="10" y="111"/>
                </a:moveTo>
                <a:moveTo>
                  <a:pt x="10" y="111"/>
                </a:moveTo>
                <a:cubicBezTo>
                  <a:pt x="10" y="55"/>
                  <a:pt x="55" y="10"/>
                  <a:pt x="111" y="10"/>
                </a:cubicBezTo>
                <a:lnTo>
                  <a:pt x="5026" y="10"/>
                </a:lnTo>
                <a:cubicBezTo>
                  <a:pt x="5082" y="10"/>
                  <a:pt x="5128" y="55"/>
                  <a:pt x="5128" y="111"/>
                </a:cubicBezTo>
                <a:lnTo>
                  <a:pt x="5128" y="519"/>
                </a:lnTo>
                <a:cubicBezTo>
                  <a:pt x="5128" y="576"/>
                  <a:pt x="5082" y="621"/>
                  <a:pt x="5026" y="621"/>
                </a:cubicBezTo>
                <a:lnTo>
                  <a:pt x="111" y="621"/>
                </a:lnTo>
                <a:cubicBezTo>
                  <a:pt x="55" y="621"/>
                  <a:pt x="10" y="576"/>
                  <a:pt x="10" y="519"/>
                </a:cubicBezTo>
                <a:lnTo>
                  <a:pt x="10" y="111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070" name="textbox 1070"/>
          <p:cNvSpPr/>
          <p:nvPr/>
        </p:nvSpPr>
        <p:spPr>
          <a:xfrm>
            <a:off x="921382" y="3406909"/>
            <a:ext cx="3275965" cy="414019"/>
          </a:xfrm>
          <a:prstGeom prst="roundRect">
            <a:avLst>
              <a:gd name="adj" fmla="val 19304"/>
            </a:avLst>
          </a:prstGeom>
          <a:noFill/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sz="4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0810" algn="l" rtl="0" eaLnBrk="0">
              <a:lnSpc>
                <a:spcPct val="91000"/>
              </a:lnSpc>
              <a:spcBef>
                <a:spcPts val="5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BIM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模型导出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SKP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总体协调布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置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72" name="textbox 1072"/>
          <p:cNvSpPr/>
          <p:nvPr/>
        </p:nvSpPr>
        <p:spPr>
          <a:xfrm>
            <a:off x="5004047" y="6228913"/>
            <a:ext cx="3250564" cy="388620"/>
          </a:xfrm>
          <a:prstGeom prst="roundRect">
            <a:avLst>
              <a:gd name="adj" fmla="val 193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0015" algn="ctr" rtl="0" eaLnBrk="0">
              <a:lnSpc>
                <a:spcPct val="91000"/>
              </a:lnSpc>
              <a:spcBef>
                <a:spcPts val="0"/>
              </a:spcBef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现场实景</a:t>
            </a:r>
          </a:p>
        </p:txBody>
      </p:sp>
      <p:sp>
        <p:nvSpPr>
          <p:cNvPr id="1074" name="textbox 1074"/>
          <p:cNvSpPr/>
          <p:nvPr/>
        </p:nvSpPr>
        <p:spPr>
          <a:xfrm>
            <a:off x="633730" y="6228080"/>
            <a:ext cx="3729355" cy="389255"/>
          </a:xfrm>
          <a:prstGeom prst="roundRect">
            <a:avLst>
              <a:gd name="adj" fmla="val 193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0015" algn="l" rtl="0" eaLnBrk="0">
              <a:lnSpc>
                <a:spcPct val="91000"/>
              </a:lnSpc>
              <a:spcBef>
                <a:spcPts val="0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BIM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模型导出施工现场临设布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置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76" name="textbox 1076"/>
          <p:cNvSpPr/>
          <p:nvPr/>
        </p:nvSpPr>
        <p:spPr>
          <a:xfrm>
            <a:off x="4936666" y="3211831"/>
            <a:ext cx="3250564" cy="388620"/>
          </a:xfrm>
          <a:prstGeom prst="roundRect">
            <a:avLst>
              <a:gd name="adj" fmla="val 19304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0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0015" algn="l" rtl="0" eaLnBrk="0">
              <a:lnSpc>
                <a:spcPct val="91000"/>
              </a:lnSpc>
              <a:spcBef>
                <a:spcPts val="0"/>
              </a:spcBef>
            </a:pP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BIM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模型导出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SKP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总体协调布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置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78" name="picture 10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1080" name="picture 10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30" y="935990"/>
            <a:ext cx="4105275" cy="2413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95" y="3923665"/>
            <a:ext cx="3613150" cy="1951355"/>
          </a:xfrm>
          <a:prstGeom prst="rect">
            <a:avLst/>
          </a:prstGeom>
        </p:spPr>
      </p:pic>
      <p:pic>
        <p:nvPicPr>
          <p:cNvPr id="6" name="图片 5" descr="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140" y="944880"/>
            <a:ext cx="3510915" cy="2110740"/>
          </a:xfrm>
          <a:prstGeom prst="rect">
            <a:avLst/>
          </a:prstGeom>
        </p:spPr>
      </p:pic>
      <p:pic>
        <p:nvPicPr>
          <p:cNvPr id="8" name="图片 7" descr="0aa526fd8438b9090043be62cfaabf7"/>
          <p:cNvPicPr>
            <a:picLocks noChangeAspect="1"/>
          </p:cNvPicPr>
          <p:nvPr/>
        </p:nvPicPr>
        <p:blipFill>
          <a:blip r:embed="rId9" cstate="print">
            <a:lum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725" y="3987165"/>
            <a:ext cx="3596640" cy="19704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textbox 1082"/>
          <p:cNvSpPr/>
          <p:nvPr/>
        </p:nvSpPr>
        <p:spPr>
          <a:xfrm>
            <a:off x="397991" y="809818"/>
            <a:ext cx="8382000" cy="14782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2340"/>
              </a:lnSpc>
            </a:pP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绿色施工宣传管理（一）</a:t>
            </a:r>
            <a:endParaRPr sz="1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215900" indent="370205" algn="l" rtl="0" eaLnBrk="0">
              <a:lnSpc>
                <a:spcPct val="111000"/>
              </a:lnSpc>
              <a:spcBef>
                <a:spcPts val="1390"/>
              </a:spcBef>
            </a:pPr>
            <a:r>
              <a:rPr sz="14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1</a:t>
            </a:r>
            <a:r>
              <a:rPr sz="14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、工地门口设置“十牌二图”，安全通道内设置绿色施工宣传</a:t>
            </a:r>
            <a:r>
              <a:rPr sz="14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牌，用以绿色施工概念宣传，定期更</a:t>
            </a:r>
            <a:r>
              <a:rPr sz="1400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4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新绿色施工知识内容。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218440" indent="389890" algn="l" rtl="0" eaLnBrk="0">
              <a:lnSpc>
                <a:spcPct val="110000"/>
              </a:lnSpc>
              <a:spcBef>
                <a:spcPts val="275"/>
              </a:spcBef>
            </a:pPr>
            <a:r>
              <a:rPr sz="1400" b="1" kern="0" spc="-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2</a:t>
            </a:r>
            <a:r>
              <a:rPr sz="1400" b="1" kern="0" spc="-21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sz="14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、现场醒目位置挂设绿色施工宣传画幅，随处可见绿色施工各类温馨告示和提醒牌</a:t>
            </a:r>
            <a:r>
              <a:rPr sz="14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，营造浓厚的绿</a:t>
            </a:r>
            <a:r>
              <a:rPr sz="1400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4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色施工氛围；</a:t>
            </a:r>
            <a:endParaRPr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84" name="picture 10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60" name="group 60"/>
          <p:cNvGrpSpPr/>
          <p:nvPr/>
        </p:nvGrpSpPr>
        <p:grpSpPr>
          <a:xfrm rot="21600000">
            <a:off x="879240" y="147796"/>
            <a:ext cx="4052530" cy="614549"/>
            <a:chOff x="0" y="0"/>
            <a:chExt cx="4052530" cy="614549"/>
          </a:xfrm>
        </p:grpSpPr>
        <p:pic>
          <p:nvPicPr>
            <p:cNvPr id="1092" name="picture 109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052530" cy="614549"/>
            </a:xfrm>
            <a:prstGeom prst="rect">
              <a:avLst/>
            </a:prstGeom>
          </p:spPr>
        </p:pic>
        <p:sp>
          <p:nvSpPr>
            <p:cNvPr id="1094" name="textbox 1094"/>
            <p:cNvSpPr/>
            <p:nvPr/>
          </p:nvSpPr>
          <p:spPr>
            <a:xfrm>
              <a:off x="-12700" y="-12700"/>
              <a:ext cx="4077970" cy="69341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3119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十四、绿色施工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096" name="textbox 1096"/>
          <p:cNvSpPr/>
          <p:nvPr/>
        </p:nvSpPr>
        <p:spPr>
          <a:xfrm>
            <a:off x="1142932" y="5055568"/>
            <a:ext cx="7115809" cy="2876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5000"/>
              </a:lnSpc>
            </a:pPr>
            <a:r>
              <a:rPr lang="en-US" sz="1800" b="1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800" b="1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十牌二图</a:t>
            </a:r>
            <a:r>
              <a:rPr sz="1800" kern="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</a:t>
            </a:r>
            <a:r>
              <a:rPr sz="1800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</a:t>
            </a:r>
            <a:r>
              <a:rPr sz="1800" b="1" kern="0" spc="-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绿色施工宣传牌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98" name="picture 10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214477" y="79061"/>
            <a:ext cx="603554" cy="701087"/>
          </a:xfrm>
          <a:prstGeom prst="rect">
            <a:avLst/>
          </a:prstGeom>
        </p:spPr>
      </p:pic>
      <p:pic>
        <p:nvPicPr>
          <p:cNvPr id="1100" name="picture 1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2384677" y="773810"/>
            <a:ext cx="4159884" cy="12700"/>
          </a:xfrm>
          <a:prstGeom prst="rect">
            <a:avLst/>
          </a:prstGeom>
        </p:spPr>
      </p:pic>
      <p:pic>
        <p:nvPicPr>
          <p:cNvPr id="4" name="图片 4" descr="ecbe5205e27c781a5702fdb56b03b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" y="2644140"/>
            <a:ext cx="2740660" cy="2055495"/>
          </a:xfrm>
          <a:prstGeom prst="rect">
            <a:avLst/>
          </a:prstGeom>
        </p:spPr>
      </p:pic>
      <p:pic>
        <p:nvPicPr>
          <p:cNvPr id="5" name="图片 5" descr="f20373df891a944873bea27df73003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45" y="2667000"/>
            <a:ext cx="2846070" cy="2009775"/>
          </a:xfrm>
          <a:prstGeom prst="rect">
            <a:avLst/>
          </a:prstGeom>
        </p:spPr>
      </p:pic>
      <p:pic>
        <p:nvPicPr>
          <p:cNvPr id="3" name="picture 10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093498" y="2655076"/>
            <a:ext cx="2614929" cy="196042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picture 11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 rot="21600000">
            <a:off x="231421" y="2186773"/>
            <a:ext cx="2558453" cy="1999221"/>
            <a:chOff x="0" y="0"/>
            <a:chExt cx="2558453" cy="1999221"/>
          </a:xfrm>
        </p:grpSpPr>
        <p:pic>
          <p:nvPicPr>
            <p:cNvPr id="1108" name="picture 11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2558453" cy="1999221"/>
            </a:xfrm>
            <a:prstGeom prst="rect">
              <a:avLst/>
            </a:prstGeom>
          </p:spPr>
        </p:pic>
        <p:sp>
          <p:nvSpPr>
            <p:cNvPr id="1110" name="textbox 1110"/>
            <p:cNvSpPr/>
            <p:nvPr/>
          </p:nvSpPr>
          <p:spPr>
            <a:xfrm>
              <a:off x="-12700" y="-12700"/>
              <a:ext cx="2584450" cy="205232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20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240665" indent="166370" algn="l" rtl="0" eaLnBrk="0">
                <a:lnSpc>
                  <a:spcPct val="105000"/>
                </a:lnSpc>
              </a:pPr>
              <a:r>
                <a:rPr sz="1500" b="1" kern="0" spc="7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项目在十牌两图中布</a:t>
              </a:r>
              <a:r>
                <a:rPr sz="1500" kern="0" spc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sz="1500" kern="0" spc="2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置绿色环保牌，</a:t>
              </a:r>
              <a:r>
                <a:rPr sz="1500" kern="0" spc="-20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</a:t>
              </a:r>
              <a:r>
                <a:rPr sz="1500" kern="0" spc="2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生活区、</a:t>
              </a:r>
              <a:r>
                <a:rPr sz="1500" kern="0" spc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</a:t>
              </a:r>
              <a:r>
                <a:rPr sz="1500" b="1" kern="0" spc="7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办公区以及施工现场布</a:t>
              </a:r>
              <a:r>
                <a:rPr sz="1500" kern="0" spc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sz="1500" b="1" kern="0" spc="7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置环保宣传标语、绿色</a:t>
              </a:r>
              <a:r>
                <a:rPr sz="1500" kern="0" spc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sz="1500" b="1" kern="0" spc="7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施工、节约用水、爱护</a:t>
              </a:r>
              <a:r>
                <a:rPr sz="1500" kern="0" spc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sz="1500" kern="0" spc="8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环境等标识，营造绿色</a:t>
              </a:r>
              <a:r>
                <a:rPr sz="1500" kern="0" spc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sz="1500" b="1" kern="0" spc="5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施工氛围</a:t>
              </a:r>
              <a:endParaRPr sz="15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 rot="21600000">
            <a:off x="879240" y="147796"/>
            <a:ext cx="4052530" cy="614549"/>
            <a:chOff x="0" y="0"/>
            <a:chExt cx="4052530" cy="614549"/>
          </a:xfrm>
        </p:grpSpPr>
        <p:pic>
          <p:nvPicPr>
            <p:cNvPr id="1112" name="picture 11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4052530" cy="614549"/>
            </a:xfrm>
            <a:prstGeom prst="rect">
              <a:avLst/>
            </a:prstGeom>
          </p:spPr>
        </p:pic>
        <p:sp>
          <p:nvSpPr>
            <p:cNvPr id="1114" name="textbox 1114"/>
            <p:cNvSpPr/>
            <p:nvPr/>
          </p:nvSpPr>
          <p:spPr>
            <a:xfrm>
              <a:off x="-12700" y="-12700"/>
              <a:ext cx="4077970" cy="69341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1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31190" algn="l" rtl="0" eaLnBrk="0">
                <a:lnSpc>
                  <a:spcPct val="96000"/>
                </a:lnSpc>
                <a:spcBef>
                  <a:spcPts val="0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十四、绿色施工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16" name="textbox 1116"/>
          <p:cNvSpPr/>
          <p:nvPr/>
        </p:nvSpPr>
        <p:spPr>
          <a:xfrm>
            <a:off x="397991" y="860338"/>
            <a:ext cx="2491104" cy="262254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6000"/>
              </a:lnSpc>
            </a:pPr>
            <a:r>
              <a:rPr sz="1800" b="1" kern="0" spc="-12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绿色施工宣传管理（二）</a:t>
            </a:r>
            <a:endParaRPr sz="1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18" name="picture 11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505" y="158256"/>
            <a:ext cx="603554" cy="701089"/>
          </a:xfrm>
          <a:prstGeom prst="rect">
            <a:avLst/>
          </a:prstGeom>
        </p:spPr>
      </p:pic>
      <p:grpSp>
        <p:nvGrpSpPr>
          <p:cNvPr id="66" name="group 66"/>
          <p:cNvGrpSpPr/>
          <p:nvPr/>
        </p:nvGrpSpPr>
        <p:grpSpPr>
          <a:xfrm rot="21600000">
            <a:off x="5910862" y="6455571"/>
            <a:ext cx="1361286" cy="209424"/>
            <a:chOff x="0" y="0"/>
            <a:chExt cx="1361286" cy="209424"/>
          </a:xfrm>
        </p:grpSpPr>
        <p:pic>
          <p:nvPicPr>
            <p:cNvPr id="1120" name="picture 11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2777"/>
              <a:ext cx="1361286" cy="206647"/>
            </a:xfrm>
            <a:prstGeom prst="rect">
              <a:avLst/>
            </a:prstGeom>
          </p:spPr>
        </p:pic>
        <p:sp>
          <p:nvSpPr>
            <p:cNvPr id="1122" name="textbox 1122"/>
            <p:cNvSpPr/>
            <p:nvPr/>
          </p:nvSpPr>
          <p:spPr>
            <a:xfrm>
              <a:off x="-12700" y="-12700"/>
              <a:ext cx="1386839" cy="27050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7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3970" algn="l" rtl="0" eaLnBrk="0">
                <a:lnSpc>
                  <a:spcPct val="85000"/>
                </a:lnSpc>
              </a:pPr>
              <a:r>
                <a:rPr sz="1800" kern="0" spc="-3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环保宣传标语</a:t>
              </a:r>
              <a:endParaRPr sz="1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pic>
        <p:nvPicPr>
          <p:cNvPr id="1126" name="picture 11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2492057" y="811136"/>
            <a:ext cx="4159885" cy="12700"/>
          </a:xfrm>
          <a:prstGeom prst="rect">
            <a:avLst/>
          </a:prstGeom>
        </p:spPr>
      </p:pic>
      <p:pic>
        <p:nvPicPr>
          <p:cNvPr id="9" name="图片 8" descr="IMG_20210521_0921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565" y="1037233"/>
            <a:ext cx="4320000" cy="2916000"/>
          </a:xfrm>
          <a:prstGeom prst="rect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10" name="图片 9" descr="IMG_20210521_0921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8960" y="4161790"/>
            <a:ext cx="2087880" cy="2078355"/>
          </a:xfrm>
          <a:prstGeom prst="roundRect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  <p:pic>
        <p:nvPicPr>
          <p:cNvPr id="7" name="图片 6" descr="C:/Users/王园果/Desktop/8a6803ccb7bcb4ad9fdf4bbd9ef92ff.jpg8a6803ccb7bcb4ad9fdf4bbd9ef92f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7685" y="4184015"/>
            <a:ext cx="2087880" cy="2078355"/>
          </a:xfrm>
          <a:prstGeom prst="roundRect">
            <a:avLst/>
          </a:prstGeom>
          <a:ln w="28575" cmpd="sng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picture 11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1136" name="picture 11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79240" y="207498"/>
            <a:ext cx="4052530" cy="536857"/>
          </a:xfrm>
          <a:prstGeom prst="rect">
            <a:avLst/>
          </a:prstGeom>
        </p:spPr>
      </p:pic>
      <p:pic>
        <p:nvPicPr>
          <p:cNvPr id="1138" name="picture 1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659167" y="682914"/>
            <a:ext cx="2494201" cy="63067"/>
          </a:xfrm>
          <a:prstGeom prst="rect">
            <a:avLst/>
          </a:prstGeom>
        </p:spPr>
      </p:pic>
      <p:sp>
        <p:nvSpPr>
          <p:cNvPr id="1140" name="rect 1140"/>
          <p:cNvSpPr/>
          <p:nvPr/>
        </p:nvSpPr>
        <p:spPr>
          <a:xfrm>
            <a:off x="894829" y="147796"/>
            <a:ext cx="4021556" cy="543128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1142" name="picture 11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1495561" y="588264"/>
            <a:ext cx="2821412" cy="174082"/>
          </a:xfrm>
          <a:prstGeom prst="rect">
            <a:avLst/>
          </a:prstGeom>
        </p:spPr>
      </p:pic>
      <p:sp>
        <p:nvSpPr>
          <p:cNvPr id="1144" name="textbox 1144"/>
          <p:cNvSpPr/>
          <p:nvPr/>
        </p:nvSpPr>
        <p:spPr>
          <a:xfrm>
            <a:off x="279679" y="67208"/>
            <a:ext cx="4649470" cy="7270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615950" algn="l" rtl="0" eaLnBrk="0">
              <a:lnSpc>
                <a:spcPct val="85000"/>
              </a:lnSpc>
              <a:tabLst>
                <a:tab pos="1217930" algn="l"/>
              </a:tabLst>
            </a:pPr>
            <a:r>
              <a:rPr sz="3200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3200" b="1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十四、绿色施工</a:t>
            </a:r>
            <a:r>
              <a:rPr sz="3200" kern="0" spc="-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3200" kern="0" spc="-5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146" name="picture 11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92379" y="79908"/>
            <a:ext cx="603550" cy="701098"/>
          </a:xfrm>
          <a:prstGeom prst="rect">
            <a:avLst/>
          </a:prstGeom>
        </p:spPr>
      </p:pic>
      <p:sp>
        <p:nvSpPr>
          <p:cNvPr id="1148" name="textbox 1148"/>
          <p:cNvSpPr/>
          <p:nvPr>
            <p:custDataLst>
              <p:tags r:id="rId1"/>
            </p:custDataLst>
          </p:nvPr>
        </p:nvSpPr>
        <p:spPr>
          <a:xfrm>
            <a:off x="1211681" y="4578603"/>
            <a:ext cx="2539364" cy="2908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ct val="87000"/>
              </a:lnSpc>
            </a:pPr>
            <a:r>
              <a:rPr sz="2000" kern="0" spc="-2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绿色施工公司级</a:t>
            </a:r>
            <a:r>
              <a:rPr sz="2000" kern="0" spc="-2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交底</a:t>
            </a:r>
            <a:r>
              <a:rPr sz="2000" kern="0" spc="-22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</a:t>
            </a:r>
            <a:r>
              <a:rPr sz="2000" kern="0" spc="-4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</a:t>
            </a:r>
            <a:endParaRPr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50" name="textbox 1150"/>
          <p:cNvSpPr/>
          <p:nvPr>
            <p:custDataLst>
              <p:tags r:id="rId2"/>
            </p:custDataLst>
          </p:nvPr>
        </p:nvSpPr>
        <p:spPr>
          <a:xfrm>
            <a:off x="5396865" y="4509135"/>
            <a:ext cx="2760980" cy="3600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r" rtl="0" eaLnBrk="0">
              <a:lnSpc>
                <a:spcPts val="2220"/>
              </a:lnSpc>
            </a:pP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施工</a:t>
            </a:r>
            <a:r>
              <a:rPr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管理</a:t>
            </a:r>
            <a:r>
              <a:rPr lang="zh-CN" kern="0" spc="-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sz="1800" kern="0" spc="1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作业人员培训</a:t>
            </a:r>
            <a:endParaRPr sz="1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54" name="textbox 1154"/>
          <p:cNvSpPr/>
          <p:nvPr/>
        </p:nvSpPr>
        <p:spPr>
          <a:xfrm>
            <a:off x="390773" y="857543"/>
            <a:ext cx="1839595" cy="25971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5000"/>
              </a:lnSpc>
            </a:pP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绿色施工培训管理</a:t>
            </a:r>
            <a:endParaRPr sz="1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156" name="picture 11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492057" y="774662"/>
            <a:ext cx="4159885" cy="12700"/>
          </a:xfrm>
          <a:prstGeom prst="rect">
            <a:avLst/>
          </a:prstGeom>
        </p:spPr>
      </p:pic>
      <p:pic>
        <p:nvPicPr>
          <p:cNvPr id="7" name="图片 7" descr="b11bb4f0795604be1e3d35b7315231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25" y="1283335"/>
            <a:ext cx="4180840" cy="2827020"/>
          </a:xfrm>
          <a:prstGeom prst="rect">
            <a:avLst/>
          </a:prstGeom>
        </p:spPr>
      </p:pic>
      <p:pic>
        <p:nvPicPr>
          <p:cNvPr id="8" name="图片 8" descr="2ce9f78e6b3fde0fb5c8389652c7fc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435" y="1283335"/>
            <a:ext cx="4015105" cy="28270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4"/>
          <p:cNvGrpSpPr/>
          <p:nvPr/>
        </p:nvGrpSpPr>
        <p:grpSpPr>
          <a:xfrm rot="21600000">
            <a:off x="859790" y="836930"/>
            <a:ext cx="8012430" cy="2799715"/>
            <a:chOff x="0" y="0"/>
            <a:chExt cx="8012430" cy="2324845"/>
          </a:xfrm>
        </p:grpSpPr>
        <p:sp>
          <p:nvSpPr>
            <p:cNvPr id="146" name="rect 146"/>
            <p:cNvSpPr/>
            <p:nvPr/>
          </p:nvSpPr>
          <p:spPr>
            <a:xfrm>
              <a:off x="448310" y="0"/>
              <a:ext cx="7564120" cy="2324845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48" name="textbox 148"/>
            <p:cNvSpPr/>
            <p:nvPr/>
          </p:nvSpPr>
          <p:spPr>
            <a:xfrm>
              <a:off x="543560" y="63275"/>
              <a:ext cx="7388225" cy="220304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49000"/>
                </a:lnSpc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项目简介：</a:t>
              </a:r>
            </a:p>
            <a:p>
              <a:pPr indent="0" algn="l" rtl="0" eaLnBrk="0" fontAlgn="auto">
                <a:lnSpc>
                  <a:spcPct val="149000"/>
                </a:lnSpc>
                <a:buClrTx/>
                <a:buSzTx/>
                <a:buFontTx/>
              </a:pPr>
              <a:r>
                <a:rPr lang="en-US"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   </a:t>
              </a: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无锡市盲聋学校迁址新建项目总占地面积为28767㎡，总建筑面积为22071㎡，其中地上建筑面积18164㎡，主要建设教学楼、学生公寓、综合康复实训楼、图书信息综合楼、艺体楼等功能建筑；地下建筑面积3907㎡，主要建设为地下车库和人防建筑；本项目配套建设300米标准运动场、篮球场等运动设施，以及室外给排水、道路及绿化景观</a:t>
              </a:r>
              <a:r>
                <a:rPr lang="zh-CN"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。</a:t>
              </a:r>
            </a:p>
          </p:txBody>
        </p:sp>
        <p:pic>
          <p:nvPicPr>
            <p:cNvPr id="150" name="picture 1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0" y="908491"/>
              <a:ext cx="457238" cy="844257"/>
            </a:xfrm>
            <a:prstGeom prst="rect">
              <a:avLst/>
            </a:prstGeom>
          </p:spPr>
        </p:pic>
      </p:grpSp>
      <p:pic>
        <p:nvPicPr>
          <p:cNvPr id="152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sp>
        <p:nvSpPr>
          <p:cNvPr id="154" name="rect 154"/>
          <p:cNvSpPr/>
          <p:nvPr/>
        </p:nvSpPr>
        <p:spPr>
          <a:xfrm>
            <a:off x="385927" y="4845743"/>
            <a:ext cx="515950" cy="1268133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pSp>
        <p:nvGrpSpPr>
          <p:cNvPr id="26" name="group 26"/>
          <p:cNvGrpSpPr/>
          <p:nvPr/>
        </p:nvGrpSpPr>
        <p:grpSpPr>
          <a:xfrm rot="21600000">
            <a:off x="931545" y="3997325"/>
            <a:ext cx="7941945" cy="2383790"/>
            <a:chOff x="0" y="-937206"/>
            <a:chExt cx="8176895" cy="2809186"/>
          </a:xfrm>
        </p:grpSpPr>
        <p:sp>
          <p:nvSpPr>
            <p:cNvPr id="156" name="rect 156"/>
            <p:cNvSpPr/>
            <p:nvPr/>
          </p:nvSpPr>
          <p:spPr>
            <a:xfrm>
              <a:off x="485775" y="-937206"/>
              <a:ext cx="7691120" cy="2809186"/>
            </a:xfrm>
            <a:prstGeom prst="rect">
              <a:avLst/>
            </a:prstGeom>
            <a:solidFill>
              <a:srgbClr val="00B0F0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58" name="textbox 158"/>
            <p:cNvSpPr/>
            <p:nvPr/>
          </p:nvSpPr>
          <p:spPr>
            <a:xfrm>
              <a:off x="647065" y="-844412"/>
              <a:ext cx="7529195" cy="2557003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83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indent="0" algn="l" defTabSz="914400" rtl="0" eaLnBrk="0" fontAlgn="auto">
                <a:lnSpc>
                  <a:spcPct val="97000"/>
                </a:lnSpc>
                <a:buClrTx/>
                <a:buSzTx/>
                <a:buFontTx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参建单位</a:t>
              </a:r>
            </a:p>
            <a:p>
              <a:pPr indent="0" algn="l" defTabSz="914400" rtl="0" eaLnBrk="0" fontAlgn="auto">
                <a:lnSpc>
                  <a:spcPct val="117000"/>
                </a:lnSpc>
                <a:buClrTx/>
                <a:buSzTx/>
                <a:buFontTx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建设单位：无锡市特殊教育学校 </a:t>
              </a:r>
            </a:p>
            <a:p>
              <a:pPr indent="0" algn="l" defTabSz="914400" rtl="0" eaLnBrk="0" fontAlgn="auto">
                <a:lnSpc>
                  <a:spcPct val="117000"/>
                </a:lnSpc>
                <a:buClrTx/>
                <a:buSzTx/>
                <a:buFontTx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集中建设：无锡市城市重点建设项目管理中心</a:t>
              </a:r>
            </a:p>
            <a:p>
              <a:pPr indent="0" algn="l" defTabSz="914400" rtl="0" eaLnBrk="0" fontAlgn="auto">
                <a:lnSpc>
                  <a:spcPct val="117000"/>
                </a:lnSpc>
                <a:buClrTx/>
                <a:buSzTx/>
                <a:buFontTx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设计单位：安徽省建筑设计研究总院股份有限公司</a:t>
              </a:r>
            </a:p>
            <a:p>
              <a:pPr indent="0" algn="l" defTabSz="914400" rtl="0" eaLnBrk="0" fontAlgn="auto">
                <a:lnSpc>
                  <a:spcPct val="117000"/>
                </a:lnSpc>
                <a:buClrTx/>
                <a:buSzTx/>
                <a:buFontTx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勘察单位：江苏省科佳工程设计有限公司 </a:t>
              </a:r>
            </a:p>
            <a:p>
              <a:pPr indent="0" algn="l" defTabSz="914400" rtl="0" eaLnBrk="0" fontAlgn="auto">
                <a:lnSpc>
                  <a:spcPct val="117000"/>
                </a:lnSpc>
                <a:buClrTx/>
                <a:buSzTx/>
                <a:buFontTx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监理单位：无锡同济建设监理咨询有限公司  </a:t>
              </a:r>
            </a:p>
            <a:p>
              <a:pPr indent="0" algn="l" defTabSz="914400" rtl="0" eaLnBrk="0" fontAlgn="auto">
                <a:lnSpc>
                  <a:spcPct val="117000"/>
                </a:lnSpc>
                <a:buClrTx/>
                <a:buSzTx/>
                <a:buFontTx/>
              </a:pPr>
              <a:r>
                <a:rPr sz="1800" kern="0" spc="-2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施工单位：无锡城投建设有限公司</a:t>
              </a:r>
            </a:p>
          </p:txBody>
        </p:sp>
        <p:pic>
          <p:nvPicPr>
            <p:cNvPr id="160" name="picture 1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548553"/>
              <a:ext cx="457238" cy="844257"/>
            </a:xfrm>
            <a:prstGeom prst="rect">
              <a:avLst/>
            </a:prstGeom>
          </p:spPr>
        </p:pic>
      </p:grpSp>
      <p:pic>
        <p:nvPicPr>
          <p:cNvPr id="162" name="picture 1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164" name="picture 1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74305" y="130846"/>
            <a:ext cx="2798279" cy="692319"/>
          </a:xfrm>
          <a:prstGeom prst="rect">
            <a:avLst/>
          </a:prstGeom>
        </p:spPr>
      </p:pic>
      <p:sp>
        <p:nvSpPr>
          <p:cNvPr id="166" name="textbox 166"/>
          <p:cNvSpPr/>
          <p:nvPr/>
        </p:nvSpPr>
        <p:spPr>
          <a:xfrm>
            <a:off x="1082074" y="122908"/>
            <a:ext cx="2782570" cy="654684"/>
          </a:xfrm>
          <a:prstGeom prst="roundRect">
            <a:avLst>
              <a:gd name="adj" fmla="val 17909"/>
            </a:avLst>
          </a:prstGeom>
          <a:noFill/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9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55575" algn="l" rtl="0" eaLnBrk="0">
              <a:lnSpc>
                <a:spcPct val="96000"/>
              </a:lnSpc>
              <a:spcBef>
                <a:spcPts val="5"/>
              </a:spcBef>
            </a:pPr>
            <a:r>
              <a:rPr sz="3200" b="1" kern="0" spc="-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一、工程概况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68" name="textbox 168"/>
          <p:cNvSpPr/>
          <p:nvPr/>
        </p:nvSpPr>
        <p:spPr>
          <a:xfrm>
            <a:off x="385928" y="1533273"/>
            <a:ext cx="495934" cy="1268730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5095" algn="l" rtl="0" eaLnBrk="0">
              <a:lnSpc>
                <a:spcPct val="88000"/>
              </a:lnSpc>
              <a:spcBef>
                <a:spcPts val="0"/>
              </a:spcBef>
            </a:pP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工程简介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70" name="picture 1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172" name="textbox 172"/>
          <p:cNvSpPr/>
          <p:nvPr/>
        </p:nvSpPr>
        <p:spPr>
          <a:xfrm>
            <a:off x="473639" y="4958793"/>
            <a:ext cx="298450" cy="104393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参建单位</a:t>
            </a:r>
            <a:endParaRPr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textbox 1158"/>
          <p:cNvSpPr/>
          <p:nvPr/>
        </p:nvSpPr>
        <p:spPr>
          <a:xfrm>
            <a:off x="2091358" y="1813841"/>
            <a:ext cx="5782309" cy="36449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15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1.健全基本组织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71755" algn="l" rtl="0" eaLnBrk="0">
              <a:lnSpc>
                <a:spcPct val="107000"/>
              </a:lnSpc>
              <a:spcBef>
                <a:spcPts val="760"/>
              </a:spcBef>
            </a:pPr>
            <a:r>
              <a:rPr sz="1300" kern="0" spc="6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城投建设项目党小组（3名党员）+甲方</a:t>
            </a:r>
            <a:r>
              <a:rPr sz="1300" kern="0" spc="5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项目公司党小组（4名党员）+分包单</a:t>
            </a:r>
            <a:r>
              <a:rPr sz="1300" kern="0" spc="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300" kern="0" spc="4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位1名党员+监理单位1名党</a:t>
            </a:r>
            <a:r>
              <a:rPr sz="1300" kern="0" spc="3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员               党建联盟</a:t>
            </a:r>
            <a:endParaRPr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4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5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8265" algn="l" rtl="0" eaLnBrk="0">
              <a:lnSpc>
                <a:spcPct val="96000"/>
              </a:lnSpc>
              <a:spcBef>
                <a:spcPts val="450"/>
              </a:spcBef>
            </a:pPr>
            <a:r>
              <a:rPr sz="15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2.健全基本制度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74295" indent="87630" algn="l" rtl="0" eaLnBrk="0">
              <a:lnSpc>
                <a:spcPct val="108000"/>
              </a:lnSpc>
              <a:spcBef>
                <a:spcPts val="830"/>
              </a:spcBef>
            </a:pPr>
            <a:r>
              <a:rPr sz="1300" kern="0" spc="4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“三会一课”</a:t>
            </a:r>
            <a:r>
              <a:rPr sz="1300" kern="0" spc="-51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300" kern="0" spc="4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、主题党</a:t>
            </a:r>
            <a:r>
              <a:rPr sz="1300" kern="0" spc="3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日、谈心谈话等制度全部上墙，为日常工作提供基本</a:t>
            </a:r>
            <a:r>
              <a:rPr sz="1300" kern="0" spc="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遵循。</a:t>
            </a:r>
            <a:endParaRPr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algn="l" rtl="0" eaLnBrk="0">
              <a:lnSpc>
                <a:spcPct val="103000"/>
              </a:lnSpc>
            </a:pPr>
            <a:endParaRPr sz="10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89535" algn="l" rtl="0" eaLnBrk="0">
              <a:lnSpc>
                <a:spcPct val="96000"/>
              </a:lnSpc>
              <a:spcBef>
                <a:spcPts val="455"/>
              </a:spcBef>
            </a:pPr>
            <a:r>
              <a:rPr sz="15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3.健全基本队伍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r" rtl="0" eaLnBrk="0">
              <a:lnSpc>
                <a:spcPct val="95000"/>
              </a:lnSpc>
              <a:spcBef>
                <a:spcPts val="755"/>
              </a:spcBef>
            </a:pPr>
            <a:r>
              <a:rPr sz="1300" kern="0" spc="6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委派党建联络员定期到项目指导，确保“规定动作”到位，</a:t>
            </a:r>
            <a:r>
              <a:rPr sz="1300" kern="0" spc="-55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300" kern="0" spc="6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sz="1300" kern="0" spc="5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特色动作”出</a:t>
            </a:r>
            <a:endParaRPr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71120" algn="l" rtl="0" eaLnBrk="0">
              <a:lnSpc>
                <a:spcPct val="99000"/>
              </a:lnSpc>
              <a:spcBef>
                <a:spcPts val="325"/>
              </a:spcBef>
            </a:pPr>
            <a:r>
              <a:rPr sz="1300" kern="0" spc="-10" dirty="0">
                <a:solidFill>
                  <a:srgbClr val="2DA2B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彩。</a:t>
            </a:r>
            <a:endParaRPr sz="13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68" name="group 68"/>
          <p:cNvGrpSpPr/>
          <p:nvPr/>
        </p:nvGrpSpPr>
        <p:grpSpPr>
          <a:xfrm rot="21600000">
            <a:off x="4569626" y="2425303"/>
            <a:ext cx="647820" cy="76200"/>
            <a:chOff x="0" y="0"/>
            <a:chExt cx="647820" cy="76200"/>
          </a:xfrm>
        </p:grpSpPr>
        <p:sp>
          <p:nvSpPr>
            <p:cNvPr id="1160" name="path 1160"/>
            <p:cNvSpPr/>
            <p:nvPr/>
          </p:nvSpPr>
          <p:spPr>
            <a:xfrm>
              <a:off x="0" y="31752"/>
              <a:ext cx="584314" cy="12700"/>
            </a:xfrm>
            <a:custGeom>
              <a:avLst/>
              <a:gdLst/>
              <a:ahLst/>
              <a:cxnLst/>
              <a:rect l="0" t="0" r="0" b="0"/>
              <a:pathLst>
                <a:path w="920" h="20">
                  <a:moveTo>
                    <a:pt x="0" y="10"/>
                  </a:moveTo>
                  <a:lnTo>
                    <a:pt x="920" y="10"/>
                  </a:lnTo>
                </a:path>
              </a:pathLst>
            </a:custGeom>
            <a:noFill/>
            <a:ln w="12700" cap="flat">
              <a:solidFill>
                <a:srgbClr val="2DA2BF"/>
              </a:solidFill>
              <a:prstDash val="solid"/>
              <a:round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  <p:sp>
          <p:nvSpPr>
            <p:cNvPr id="1162" name="path 1162"/>
            <p:cNvSpPr/>
            <p:nvPr/>
          </p:nvSpPr>
          <p:spPr>
            <a:xfrm>
              <a:off x="571620" y="0"/>
              <a:ext cx="76200" cy="76200"/>
            </a:xfrm>
            <a:custGeom>
              <a:avLst/>
              <a:gdLst/>
              <a:ahLst/>
              <a:cxnLst/>
              <a:rect l="0" t="0" r="0" b="0"/>
              <a:pathLst>
                <a:path w="120" h="120">
                  <a:moveTo>
                    <a:pt x="0" y="0"/>
                  </a:moveTo>
                  <a:lnTo>
                    <a:pt x="120" y="60"/>
                  </a:lnTo>
                  <a:lnTo>
                    <a:pt x="0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A2B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lstStyle/>
            <a:p>
              <a:pPr algn="ctr"/>
              <a:endParaRPr lang="zh-CN" altLang="en-US"/>
            </a:p>
          </p:txBody>
        </p:sp>
      </p:grpSp>
      <p:pic>
        <p:nvPicPr>
          <p:cNvPr id="1164" name="picture 11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70" name="group 70"/>
          <p:cNvGrpSpPr/>
          <p:nvPr/>
        </p:nvGrpSpPr>
        <p:grpSpPr>
          <a:xfrm rot="21600000">
            <a:off x="928088" y="243923"/>
            <a:ext cx="4809787" cy="614435"/>
            <a:chOff x="0" y="0"/>
            <a:chExt cx="4809787" cy="614435"/>
          </a:xfrm>
        </p:grpSpPr>
        <p:pic>
          <p:nvPicPr>
            <p:cNvPr id="1166" name="picture 11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809787" cy="614435"/>
            </a:xfrm>
            <a:prstGeom prst="rect">
              <a:avLst/>
            </a:prstGeom>
          </p:spPr>
        </p:pic>
        <p:sp>
          <p:nvSpPr>
            <p:cNvPr id="1168" name="textbox 1168"/>
            <p:cNvSpPr/>
            <p:nvPr/>
          </p:nvSpPr>
          <p:spPr>
            <a:xfrm>
              <a:off x="-12700" y="-12700"/>
              <a:ext cx="4835525" cy="6997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01980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十五、红色工地创建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70" name="textbox 1170"/>
          <p:cNvSpPr/>
          <p:nvPr/>
        </p:nvSpPr>
        <p:spPr>
          <a:xfrm>
            <a:off x="626026" y="1002095"/>
            <a:ext cx="5394959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100" b="1" kern="0" spc="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一、党建工作开展情况——</a:t>
            </a:r>
            <a:r>
              <a:rPr sz="2100" b="1" kern="0" spc="-1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强化“三基”建设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72" name="picture 1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26435" y="4626621"/>
            <a:ext cx="1072198" cy="1071868"/>
          </a:xfrm>
          <a:prstGeom prst="rect">
            <a:avLst/>
          </a:prstGeom>
        </p:spPr>
      </p:pic>
      <p:pic>
        <p:nvPicPr>
          <p:cNvPr id="1174" name="picture 11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926435" y="3211476"/>
            <a:ext cx="1072198" cy="1071633"/>
          </a:xfrm>
          <a:prstGeom prst="rect">
            <a:avLst/>
          </a:prstGeom>
        </p:spPr>
      </p:pic>
      <p:pic>
        <p:nvPicPr>
          <p:cNvPr id="1176" name="picture 11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38114" y="1807210"/>
            <a:ext cx="1060519" cy="1059688"/>
          </a:xfrm>
          <a:prstGeom prst="rect">
            <a:avLst/>
          </a:prstGeom>
        </p:spPr>
      </p:pic>
      <p:pic>
        <p:nvPicPr>
          <p:cNvPr id="1178" name="picture 11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1180" name="path 1180"/>
          <p:cNvSpPr/>
          <p:nvPr/>
        </p:nvSpPr>
        <p:spPr>
          <a:xfrm>
            <a:off x="1200475" y="1988894"/>
            <a:ext cx="480796" cy="600976"/>
          </a:xfrm>
          <a:custGeom>
            <a:avLst/>
            <a:gdLst/>
            <a:ahLst/>
            <a:cxnLst/>
            <a:rect l="0" t="0" r="0" b="0"/>
            <a:pathLst>
              <a:path w="757" h="946">
                <a:moveTo>
                  <a:pt x="146" y="647"/>
                </a:moveTo>
                <a:lnTo>
                  <a:pt x="178" y="614"/>
                </a:lnTo>
                <a:cubicBezTo>
                  <a:pt x="247" y="673"/>
                  <a:pt x="327" y="710"/>
                  <a:pt x="430" y="661"/>
                </a:cubicBezTo>
                <a:lnTo>
                  <a:pt x="280" y="513"/>
                </a:lnTo>
                <a:lnTo>
                  <a:pt x="238" y="554"/>
                </a:lnTo>
                <a:lnTo>
                  <a:pt x="175" y="492"/>
                </a:lnTo>
                <a:lnTo>
                  <a:pt x="288" y="379"/>
                </a:lnTo>
                <a:cubicBezTo>
                  <a:pt x="303" y="387"/>
                  <a:pt x="330" y="388"/>
                  <a:pt x="359" y="367"/>
                </a:cubicBezTo>
                <a:lnTo>
                  <a:pt x="392" y="399"/>
                </a:lnTo>
                <a:lnTo>
                  <a:pt x="336" y="456"/>
                </a:lnTo>
                <a:lnTo>
                  <a:pt x="487" y="607"/>
                </a:lnTo>
                <a:cubicBezTo>
                  <a:pt x="544" y="513"/>
                  <a:pt x="498" y="373"/>
                  <a:pt x="368" y="309"/>
                </a:cubicBezTo>
                <a:cubicBezTo>
                  <a:pt x="496" y="315"/>
                  <a:pt x="663" y="461"/>
                  <a:pt x="544" y="661"/>
                </a:cubicBezTo>
                <a:lnTo>
                  <a:pt x="585" y="704"/>
                </a:lnTo>
                <a:lnTo>
                  <a:pt x="532" y="756"/>
                </a:lnTo>
                <a:lnTo>
                  <a:pt x="490" y="716"/>
                </a:lnTo>
                <a:cubicBezTo>
                  <a:pt x="380" y="774"/>
                  <a:pt x="280" y="768"/>
                  <a:pt x="202" y="707"/>
                </a:cubicBezTo>
                <a:cubicBezTo>
                  <a:pt x="208" y="721"/>
                  <a:pt x="198" y="738"/>
                  <a:pt x="185" y="747"/>
                </a:cubicBezTo>
                <a:cubicBezTo>
                  <a:pt x="168" y="758"/>
                  <a:pt x="149" y="755"/>
                  <a:pt x="138" y="739"/>
                </a:cubicBezTo>
                <a:cubicBezTo>
                  <a:pt x="120" y="712"/>
                  <a:pt x="149" y="679"/>
                  <a:pt x="178" y="685"/>
                </a:cubicBezTo>
                <a:cubicBezTo>
                  <a:pt x="167" y="674"/>
                  <a:pt x="156" y="661"/>
                  <a:pt x="146" y="647"/>
                </a:cubicBezTo>
                <a:moveTo>
                  <a:pt x="756" y="853"/>
                </a:moveTo>
                <a:cubicBezTo>
                  <a:pt x="756" y="905"/>
                  <a:pt x="711" y="946"/>
                  <a:pt x="659" y="946"/>
                </a:cubicBezTo>
                <a:lnTo>
                  <a:pt x="94" y="946"/>
                </a:lnTo>
                <a:cubicBezTo>
                  <a:pt x="42" y="946"/>
                  <a:pt x="0" y="905"/>
                  <a:pt x="0" y="853"/>
                </a:cubicBezTo>
                <a:lnTo>
                  <a:pt x="0" y="89"/>
                </a:lnTo>
                <a:cubicBezTo>
                  <a:pt x="0" y="39"/>
                  <a:pt x="41" y="0"/>
                  <a:pt x="110" y="0"/>
                </a:cubicBezTo>
                <a:lnTo>
                  <a:pt x="716" y="0"/>
                </a:lnTo>
                <a:cubicBezTo>
                  <a:pt x="730" y="0"/>
                  <a:pt x="743" y="11"/>
                  <a:pt x="743" y="24"/>
                </a:cubicBezTo>
                <a:cubicBezTo>
                  <a:pt x="743" y="38"/>
                  <a:pt x="730" y="49"/>
                  <a:pt x="716" y="49"/>
                </a:cubicBezTo>
                <a:lnTo>
                  <a:pt x="106" y="49"/>
                </a:lnTo>
                <a:cubicBezTo>
                  <a:pt x="69" y="49"/>
                  <a:pt x="49" y="74"/>
                  <a:pt x="49" y="99"/>
                </a:cubicBezTo>
                <a:cubicBezTo>
                  <a:pt x="49" y="125"/>
                  <a:pt x="69" y="156"/>
                  <a:pt x="100" y="156"/>
                </a:cubicBezTo>
                <a:cubicBezTo>
                  <a:pt x="100" y="156"/>
                  <a:pt x="712" y="155"/>
                  <a:pt x="714" y="156"/>
                </a:cubicBezTo>
                <a:cubicBezTo>
                  <a:pt x="736" y="156"/>
                  <a:pt x="757" y="175"/>
                  <a:pt x="757" y="198"/>
                </a:cubicBezTo>
                <a:lnTo>
                  <a:pt x="756" y="853"/>
                </a:lnTo>
                <a:close/>
              </a:path>
            </a:pathLst>
          </a:custGeom>
          <a:solidFill>
            <a:srgbClr val="DEF5FA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picture 1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811024"/>
            <a:ext cx="5396660" cy="1073645"/>
          </a:xfrm>
          <a:prstGeom prst="rect">
            <a:avLst/>
          </a:prstGeom>
        </p:spPr>
      </p:pic>
      <p:grpSp>
        <p:nvGrpSpPr>
          <p:cNvPr id="72" name="group 72"/>
          <p:cNvGrpSpPr/>
          <p:nvPr/>
        </p:nvGrpSpPr>
        <p:grpSpPr>
          <a:xfrm rot="21600000">
            <a:off x="859409" y="202603"/>
            <a:ext cx="4809984" cy="614606"/>
            <a:chOff x="0" y="0"/>
            <a:chExt cx="4809984" cy="614606"/>
          </a:xfrm>
        </p:grpSpPr>
        <p:pic>
          <p:nvPicPr>
            <p:cNvPr id="1190" name="picture 11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809984" cy="614606"/>
            </a:xfrm>
            <a:prstGeom prst="rect">
              <a:avLst/>
            </a:prstGeom>
          </p:spPr>
        </p:pic>
        <p:sp>
          <p:nvSpPr>
            <p:cNvPr id="1192" name="textbox 1192"/>
            <p:cNvSpPr/>
            <p:nvPr/>
          </p:nvSpPr>
          <p:spPr>
            <a:xfrm>
              <a:off x="-12700" y="-12700"/>
              <a:ext cx="4835525" cy="6997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02615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十五、红色工地创建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194" name="textbox 1194"/>
          <p:cNvSpPr/>
          <p:nvPr/>
        </p:nvSpPr>
        <p:spPr>
          <a:xfrm>
            <a:off x="746411" y="1003833"/>
            <a:ext cx="4861559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100" b="1" kern="0" spc="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党建工作开展情况——</a:t>
            </a:r>
            <a:r>
              <a:rPr sz="2100" b="1" kern="0" spc="-1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强化特色活动开展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96" name="picture 11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1200" name="textbox 1200"/>
          <p:cNvSpPr/>
          <p:nvPr/>
        </p:nvSpPr>
        <p:spPr>
          <a:xfrm rot="16200000">
            <a:off x="4495165" y="3709035"/>
            <a:ext cx="376555" cy="479933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eaVert" wrap="square" lIns="0" tIns="0" rIns="0" bIns="0"/>
          <a:lstStyle/>
          <a:p>
            <a:pPr algn="ctr" rtl="0" eaLnBrk="0">
              <a:lnSpc>
                <a:spcPct val="78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ctr" rtl="0" eaLnBrk="0">
              <a:lnSpc>
                <a:spcPct val="91000"/>
              </a:lnSpc>
            </a:pPr>
            <a:r>
              <a:rPr lang="zh-CN" sz="15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项目部</a:t>
            </a:r>
            <a:r>
              <a:rPr lang="zh-CN" altLang="en-US" sz="15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开展了理论学习进工地、清风廉政进工地、反诈防骗进工地、防欠薪宣讲进工地等活动</a:t>
            </a:r>
          </a:p>
        </p:txBody>
      </p:sp>
      <p:sp>
        <p:nvSpPr>
          <p:cNvPr id="1202" name="textbox 1202"/>
          <p:cNvSpPr/>
          <p:nvPr/>
        </p:nvSpPr>
        <p:spPr>
          <a:xfrm>
            <a:off x="322647" y="973401"/>
            <a:ext cx="327025" cy="327025"/>
          </a:xfrm>
          <a:prstGeom prst="rect">
            <a:avLst/>
          </a:prstGeom>
          <a:solidFill>
            <a:srgbClr val="DEF5FA">
              <a:alpha val="96862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610" algn="l" rtl="0" eaLnBrk="0">
              <a:lnSpc>
                <a:spcPct val="75000"/>
              </a:lnSpc>
              <a:spcBef>
                <a:spcPts val="5"/>
              </a:spcBef>
            </a:pP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1b9d1168be224bd3ff91ca85fb576f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" y="1346200"/>
            <a:ext cx="2747645" cy="2061210"/>
          </a:xfrm>
          <a:prstGeom prst="rect">
            <a:avLst/>
          </a:prstGeom>
        </p:spPr>
      </p:pic>
      <p:pic>
        <p:nvPicPr>
          <p:cNvPr id="6" name="图片 6" descr="045c228a960e9cdea634665844e31e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75" y="1355090"/>
            <a:ext cx="2734945" cy="2052320"/>
          </a:xfrm>
          <a:prstGeom prst="rect">
            <a:avLst/>
          </a:prstGeom>
        </p:spPr>
      </p:pic>
      <p:pic>
        <p:nvPicPr>
          <p:cNvPr id="7" name="图片 7" descr="ff79e8e2300acebc5b8b1ef6edc455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75" y="3639185"/>
            <a:ext cx="2731770" cy="2049780"/>
          </a:xfrm>
          <a:prstGeom prst="rect">
            <a:avLst/>
          </a:prstGeom>
        </p:spPr>
      </p:pic>
      <p:pic>
        <p:nvPicPr>
          <p:cNvPr id="8" name="图片 8" descr="5cc917de2ccee05844bef1b1c6758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80" y="3664585"/>
            <a:ext cx="2698750" cy="2024380"/>
          </a:xfrm>
          <a:prstGeom prst="rect">
            <a:avLst/>
          </a:prstGeom>
        </p:spPr>
      </p:pic>
      <p:pic>
        <p:nvPicPr>
          <p:cNvPr id="5" name="图片 1" descr="8c227c145629f8ac8ef50ab5adc038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15" y="1376680"/>
            <a:ext cx="2707640" cy="2031365"/>
          </a:xfrm>
          <a:prstGeom prst="rect">
            <a:avLst/>
          </a:prstGeom>
        </p:spPr>
      </p:pic>
      <p:pic>
        <p:nvPicPr>
          <p:cNvPr id="9" name="图片 2" descr="e9770ce42cdd516d901b51102f6e8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515" y="3639185"/>
            <a:ext cx="2731135" cy="20491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picture 12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74" name="group 74"/>
          <p:cNvGrpSpPr/>
          <p:nvPr/>
        </p:nvGrpSpPr>
        <p:grpSpPr>
          <a:xfrm rot="21600000">
            <a:off x="859409" y="202603"/>
            <a:ext cx="4809984" cy="614606"/>
            <a:chOff x="0" y="0"/>
            <a:chExt cx="4809984" cy="614606"/>
          </a:xfrm>
        </p:grpSpPr>
        <p:pic>
          <p:nvPicPr>
            <p:cNvPr id="1210" name="picture 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4809984" cy="614606"/>
            </a:xfrm>
            <a:prstGeom prst="rect">
              <a:avLst/>
            </a:prstGeom>
          </p:spPr>
        </p:pic>
        <p:sp>
          <p:nvSpPr>
            <p:cNvPr id="1212" name="textbox 1212"/>
            <p:cNvSpPr/>
            <p:nvPr/>
          </p:nvSpPr>
          <p:spPr>
            <a:xfrm>
              <a:off x="-12700" y="-12700"/>
              <a:ext cx="4835525" cy="6997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02615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十五、红色工地创建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214" name="textbox 1214"/>
          <p:cNvSpPr/>
          <p:nvPr/>
        </p:nvSpPr>
        <p:spPr>
          <a:xfrm>
            <a:off x="746411" y="1002766"/>
            <a:ext cx="4861559" cy="316229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2100" b="1" kern="0" spc="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党建工作开展情况——</a:t>
            </a:r>
            <a:r>
              <a:rPr sz="2100" b="1" kern="0" spc="-1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强化工作阵地建设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16" name="picture 12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1218" name="textbox 1218"/>
          <p:cNvSpPr/>
          <p:nvPr/>
        </p:nvSpPr>
        <p:spPr>
          <a:xfrm>
            <a:off x="4064335" y="5349645"/>
            <a:ext cx="1161414" cy="2444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15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建立清风雅苑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20" name="textbox 1220"/>
          <p:cNvSpPr/>
          <p:nvPr/>
        </p:nvSpPr>
        <p:spPr>
          <a:xfrm>
            <a:off x="322647" y="973401"/>
            <a:ext cx="327025" cy="327025"/>
          </a:xfrm>
          <a:prstGeom prst="rect">
            <a:avLst/>
          </a:prstGeom>
          <a:solidFill>
            <a:srgbClr val="DEF5FA">
              <a:alpha val="96862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610" algn="l" rtl="0" eaLnBrk="0">
              <a:lnSpc>
                <a:spcPct val="75000"/>
              </a:lnSpc>
              <a:spcBef>
                <a:spcPts val="5"/>
              </a:spcBef>
            </a:pP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825740c974feef69b4b5393b2d554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30" y="1802765"/>
            <a:ext cx="3776980" cy="2833370"/>
          </a:xfrm>
          <a:prstGeom prst="rect">
            <a:avLst/>
          </a:prstGeom>
        </p:spPr>
      </p:pic>
      <p:pic>
        <p:nvPicPr>
          <p:cNvPr id="3" name="图片 2" descr="380e73bb5bcb55c1b910c1e0a32e3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050" y="1811020"/>
            <a:ext cx="3766820" cy="28251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8" name="picture 12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80" name="group 80"/>
          <p:cNvGrpSpPr/>
          <p:nvPr/>
        </p:nvGrpSpPr>
        <p:grpSpPr>
          <a:xfrm rot="21600000">
            <a:off x="859409" y="202603"/>
            <a:ext cx="4809984" cy="614606"/>
            <a:chOff x="0" y="0"/>
            <a:chExt cx="4809984" cy="614606"/>
          </a:xfrm>
        </p:grpSpPr>
        <p:pic>
          <p:nvPicPr>
            <p:cNvPr id="1270" name="picture 127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809984" cy="614606"/>
            </a:xfrm>
            <a:prstGeom prst="rect">
              <a:avLst/>
            </a:prstGeom>
          </p:spPr>
        </p:pic>
        <p:sp>
          <p:nvSpPr>
            <p:cNvPr id="1272" name="textbox 1272"/>
            <p:cNvSpPr/>
            <p:nvPr/>
          </p:nvSpPr>
          <p:spPr>
            <a:xfrm>
              <a:off x="-12700" y="-12700"/>
              <a:ext cx="4835525" cy="6997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02615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十五、红色工地创建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274" name="textbox 1274"/>
          <p:cNvSpPr/>
          <p:nvPr/>
        </p:nvSpPr>
        <p:spPr>
          <a:xfrm>
            <a:off x="746411" y="1003833"/>
            <a:ext cx="4861559" cy="3155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4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0000"/>
              </a:lnSpc>
            </a:pPr>
            <a:r>
              <a:rPr sz="2100" b="1" kern="0" spc="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党建工作开展情况——</a:t>
            </a:r>
            <a:r>
              <a:rPr sz="2100" b="1" kern="0" spc="-1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强化特色活动开展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76" name="textbox 1276"/>
          <p:cNvSpPr/>
          <p:nvPr/>
        </p:nvSpPr>
        <p:spPr>
          <a:xfrm>
            <a:off x="2813050" y="5160645"/>
            <a:ext cx="3286125" cy="45212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r>
              <a:rPr lang="en-US" altLang="zh-CN" sz="1500" b="1" kern="0" spc="-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</a:t>
            </a:r>
            <a:r>
              <a:rPr lang="zh-CN" sz="2000" b="1" kern="0" spc="-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市委领导现场指导工作</a:t>
            </a: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           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78" name="picture 12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1280" name="textbox 1280"/>
          <p:cNvSpPr/>
          <p:nvPr/>
        </p:nvSpPr>
        <p:spPr>
          <a:xfrm>
            <a:off x="322647" y="973401"/>
            <a:ext cx="327025" cy="327025"/>
          </a:xfrm>
          <a:prstGeom prst="rect">
            <a:avLst/>
          </a:prstGeom>
          <a:solidFill>
            <a:srgbClr val="DEF5FA">
              <a:alpha val="96862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610" algn="l" rtl="0" eaLnBrk="0">
              <a:lnSpc>
                <a:spcPct val="75000"/>
              </a:lnSpc>
              <a:spcBef>
                <a:spcPts val="5"/>
              </a:spcBef>
            </a:pP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9" descr="b7f67825e5a9031887ad7dba32f0bb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290" y="1853565"/>
            <a:ext cx="3916680" cy="2937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15" y="1885950"/>
            <a:ext cx="3957955" cy="29051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picture 12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grpSp>
        <p:nvGrpSpPr>
          <p:cNvPr id="82" name="group 82"/>
          <p:cNvGrpSpPr/>
          <p:nvPr/>
        </p:nvGrpSpPr>
        <p:grpSpPr>
          <a:xfrm rot="21600000">
            <a:off x="859409" y="202603"/>
            <a:ext cx="4809984" cy="614606"/>
            <a:chOff x="0" y="0"/>
            <a:chExt cx="4809984" cy="614606"/>
          </a:xfrm>
        </p:grpSpPr>
        <p:pic>
          <p:nvPicPr>
            <p:cNvPr id="1288" name="picture 12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4809984" cy="614606"/>
            </a:xfrm>
            <a:prstGeom prst="rect">
              <a:avLst/>
            </a:prstGeom>
          </p:spPr>
        </p:pic>
        <p:sp>
          <p:nvSpPr>
            <p:cNvPr id="1290" name="textbox 1290"/>
            <p:cNvSpPr/>
            <p:nvPr/>
          </p:nvSpPr>
          <p:spPr>
            <a:xfrm>
              <a:off x="-12700" y="-12700"/>
              <a:ext cx="4835525" cy="699769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2000"/>
                </a:lnSpc>
              </a:pPr>
              <a:endParaRPr sz="7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602615" algn="l" rtl="0" eaLnBrk="0">
                <a:lnSpc>
                  <a:spcPct val="97000"/>
                </a:lnSpc>
                <a:spcBef>
                  <a:spcPts val="5"/>
                </a:spcBef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十五、红色工地创建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sp>
        <p:nvSpPr>
          <p:cNvPr id="1292" name="textbox 1292"/>
          <p:cNvSpPr/>
          <p:nvPr/>
        </p:nvSpPr>
        <p:spPr>
          <a:xfrm>
            <a:off x="746411" y="1002499"/>
            <a:ext cx="4861559" cy="3168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1000"/>
              </a:lnSpc>
            </a:pPr>
            <a:r>
              <a:rPr sz="2100" b="1" kern="0" spc="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党建工作开展情况——</a:t>
            </a:r>
            <a:r>
              <a:rPr sz="2100" b="1" kern="0" spc="-10" dirty="0">
                <a:solidFill>
                  <a:srgbClr val="EB641B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强化党风廉政建设</a:t>
            </a:r>
            <a:endParaRPr sz="21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94" name="textbox 1294"/>
          <p:cNvSpPr/>
          <p:nvPr/>
        </p:nvSpPr>
        <p:spPr>
          <a:xfrm>
            <a:off x="1528568" y="5172514"/>
            <a:ext cx="6158229" cy="2444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15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集中观看廉政视频</a:t>
            </a:r>
            <a:r>
              <a:rPr sz="1500" kern="0" spc="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</a:t>
            </a:r>
            <a:r>
              <a:rPr sz="1500" kern="0" spc="1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</a:t>
            </a:r>
            <a:r>
              <a:rPr sz="1500" b="1" kern="0" spc="-2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廉洁文化进工地活动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96" name="picture 12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1298" name="textbox 1298"/>
          <p:cNvSpPr/>
          <p:nvPr/>
        </p:nvSpPr>
        <p:spPr>
          <a:xfrm>
            <a:off x="322647" y="973401"/>
            <a:ext cx="327025" cy="327025"/>
          </a:xfrm>
          <a:prstGeom prst="rect">
            <a:avLst/>
          </a:prstGeom>
          <a:solidFill>
            <a:srgbClr val="DEF5FA">
              <a:alpha val="96862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1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610" algn="l" rtl="0" eaLnBrk="0">
              <a:lnSpc>
                <a:spcPct val="75000"/>
              </a:lnSpc>
              <a:spcBef>
                <a:spcPts val="5"/>
              </a:spcBef>
            </a:pPr>
            <a:r>
              <a:rPr sz="1800" b="1" kern="0" spc="-3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</a:t>
            </a:r>
            <a:endParaRPr sz="18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 descr="4273badbb08bdd603d35ed834d1de4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480" y="1714500"/>
            <a:ext cx="4119245" cy="3090545"/>
          </a:xfrm>
          <a:prstGeom prst="rect">
            <a:avLst/>
          </a:prstGeom>
        </p:spPr>
      </p:pic>
      <p:pic>
        <p:nvPicPr>
          <p:cNvPr id="4" name="图片 3" descr="daae14f6f8b8ade5213d3fbc4fd855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10" y="1713865"/>
            <a:ext cx="4117340" cy="30918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 174"/>
          <p:cNvSpPr/>
          <p:nvPr/>
        </p:nvSpPr>
        <p:spPr>
          <a:xfrm>
            <a:off x="664383" y="1513535"/>
            <a:ext cx="2488107" cy="903185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6" name="rect 176"/>
          <p:cNvSpPr/>
          <p:nvPr/>
        </p:nvSpPr>
        <p:spPr>
          <a:xfrm>
            <a:off x="636879" y="1486030"/>
            <a:ext cx="2543111" cy="95818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78" name="rect 178"/>
          <p:cNvSpPr/>
          <p:nvPr/>
        </p:nvSpPr>
        <p:spPr>
          <a:xfrm>
            <a:off x="2849596" y="1517688"/>
            <a:ext cx="5754852" cy="903198"/>
          </a:xfrm>
          <a:prstGeom prst="rect">
            <a:avLst/>
          </a:prstGeom>
          <a:solidFill>
            <a:srgbClr val="0070C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0" name="rect 180"/>
          <p:cNvSpPr/>
          <p:nvPr/>
        </p:nvSpPr>
        <p:spPr>
          <a:xfrm>
            <a:off x="2783208" y="1490183"/>
            <a:ext cx="5860135" cy="958202"/>
          </a:xfrm>
          <a:prstGeom prst="rect">
            <a:avLst/>
          </a:prstGeom>
          <a:solidFill>
            <a:srgbClr val="0070C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2" name="rect 182"/>
          <p:cNvSpPr/>
          <p:nvPr/>
        </p:nvSpPr>
        <p:spPr>
          <a:xfrm>
            <a:off x="656047" y="2913670"/>
            <a:ext cx="2490711" cy="899045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4" name="rect 184"/>
          <p:cNvSpPr/>
          <p:nvPr/>
        </p:nvSpPr>
        <p:spPr>
          <a:xfrm>
            <a:off x="628543" y="2886166"/>
            <a:ext cx="2545715" cy="954049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6" name="rect 186"/>
          <p:cNvSpPr/>
          <p:nvPr/>
        </p:nvSpPr>
        <p:spPr>
          <a:xfrm>
            <a:off x="2843555" y="2917804"/>
            <a:ext cx="5760897" cy="899058"/>
          </a:xfrm>
          <a:prstGeom prst="rect">
            <a:avLst/>
          </a:prstGeom>
          <a:solidFill>
            <a:srgbClr val="0070C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88" name="rect 188"/>
          <p:cNvSpPr/>
          <p:nvPr/>
        </p:nvSpPr>
        <p:spPr>
          <a:xfrm>
            <a:off x="2777167" y="2890301"/>
            <a:ext cx="5866168" cy="954061"/>
          </a:xfrm>
          <a:prstGeom prst="rect">
            <a:avLst/>
          </a:prstGeom>
          <a:solidFill>
            <a:srgbClr val="0070C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0" name="rect 190"/>
          <p:cNvSpPr/>
          <p:nvPr/>
        </p:nvSpPr>
        <p:spPr>
          <a:xfrm>
            <a:off x="633812" y="4353831"/>
            <a:ext cx="2497683" cy="894918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2" name="rect 192"/>
          <p:cNvSpPr/>
          <p:nvPr/>
        </p:nvSpPr>
        <p:spPr>
          <a:xfrm>
            <a:off x="606308" y="4326327"/>
            <a:ext cx="2552687" cy="949934"/>
          </a:xfrm>
          <a:prstGeom prst="rect">
            <a:avLst/>
          </a:prstGeom>
          <a:solidFill>
            <a:srgbClr val="00B0F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4" name="rect 194"/>
          <p:cNvSpPr/>
          <p:nvPr/>
        </p:nvSpPr>
        <p:spPr>
          <a:xfrm>
            <a:off x="2827439" y="4357946"/>
            <a:ext cx="5777001" cy="894930"/>
          </a:xfrm>
          <a:prstGeom prst="rect">
            <a:avLst/>
          </a:prstGeom>
          <a:solidFill>
            <a:srgbClr val="0070C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6" name="rect 196"/>
          <p:cNvSpPr/>
          <p:nvPr/>
        </p:nvSpPr>
        <p:spPr>
          <a:xfrm>
            <a:off x="2761051" y="4330443"/>
            <a:ext cx="5882285" cy="949934"/>
          </a:xfrm>
          <a:prstGeom prst="rect">
            <a:avLst/>
          </a:prstGeom>
          <a:solidFill>
            <a:srgbClr val="0070C0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98" name="textbox 198"/>
          <p:cNvSpPr/>
          <p:nvPr/>
        </p:nvSpPr>
        <p:spPr>
          <a:xfrm>
            <a:off x="593725" y="1831975"/>
            <a:ext cx="8062595" cy="341630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43180" algn="l" rtl="0" eaLnBrk="0">
              <a:lnSpc>
                <a:spcPct val="88000"/>
              </a:lnSpc>
              <a:tabLst>
                <a:tab pos="704850" algn="l"/>
              </a:tabLst>
            </a:pPr>
            <a:r>
              <a:rPr sz="1900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3000" kern="0" spc="-10" baseline="-300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质量目标</a:t>
            </a:r>
            <a:r>
              <a:rPr sz="1900" kern="0" spc="-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一次验收合格，争创</a:t>
            </a:r>
            <a:r>
              <a:rPr lang="zh-CN" sz="20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扬子杯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12700" indent="22225" algn="l" rtl="0" eaLnBrk="0">
              <a:lnSpc>
                <a:spcPct val="470000"/>
              </a:lnSpc>
              <a:spcBef>
                <a:spcPts val="40"/>
              </a:spcBef>
              <a:tabLst>
                <a:tab pos="425450" algn="l"/>
                <a:tab pos="452755" algn="l"/>
              </a:tabLst>
            </a:pP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	安全文明目标      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江苏省</a:t>
            </a:r>
            <a:r>
              <a:rPr lang="zh-CN" sz="20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建筑施工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标准化星级工地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</a:t>
            </a:r>
            <a:r>
              <a:rPr sz="20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sz="1900" kern="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3000" kern="0" spc="-10" baseline="-300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绿色施工目标</a:t>
            </a:r>
            <a:r>
              <a:rPr sz="1900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</a:t>
            </a:r>
            <a:r>
              <a:rPr sz="2000" b="1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江苏省建筑业绿色施工示范工地</a:t>
            </a:r>
            <a:r>
              <a:rPr sz="20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</a:t>
            </a:r>
            <a:endParaRPr sz="2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00" name="picture 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4196" y="191610"/>
            <a:ext cx="2941766" cy="631556"/>
          </a:xfrm>
          <a:prstGeom prst="rect">
            <a:avLst/>
          </a:prstGeom>
        </p:spPr>
      </p:pic>
      <p:sp>
        <p:nvSpPr>
          <p:cNvPr id="206" name="path 206"/>
          <p:cNvSpPr/>
          <p:nvPr/>
        </p:nvSpPr>
        <p:spPr>
          <a:xfrm>
            <a:off x="1090011" y="130847"/>
            <a:ext cx="2910687" cy="638606"/>
          </a:xfrm>
          <a:custGeom>
            <a:avLst/>
            <a:gdLst/>
            <a:ahLst/>
            <a:cxnLst/>
            <a:rect l="0" t="0" r="0" b="0"/>
            <a:pathLst>
              <a:path w="4583" h="1005">
                <a:moveTo>
                  <a:pt x="7" y="172"/>
                </a:moveTo>
                <a:cubicBezTo>
                  <a:pt x="7" y="81"/>
                  <a:pt x="81" y="7"/>
                  <a:pt x="172" y="7"/>
                </a:cubicBezTo>
                <a:lnTo>
                  <a:pt x="4411" y="7"/>
                </a:lnTo>
                <a:cubicBezTo>
                  <a:pt x="4502" y="7"/>
                  <a:pt x="4576" y="81"/>
                  <a:pt x="4576" y="172"/>
                </a:cubicBezTo>
                <a:lnTo>
                  <a:pt x="4576" y="833"/>
                </a:lnTo>
                <a:cubicBezTo>
                  <a:pt x="4576" y="924"/>
                  <a:pt x="4502" y="998"/>
                  <a:pt x="4411" y="998"/>
                </a:cubicBezTo>
                <a:lnTo>
                  <a:pt x="172" y="998"/>
                </a:lnTo>
                <a:cubicBezTo>
                  <a:pt x="81" y="998"/>
                  <a:pt x="7" y="924"/>
                  <a:pt x="7" y="833"/>
                </a:cubicBezTo>
                <a:lnTo>
                  <a:pt x="7" y="172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08" name="textbox 208"/>
          <p:cNvSpPr/>
          <p:nvPr/>
        </p:nvSpPr>
        <p:spPr>
          <a:xfrm>
            <a:off x="1335327" y="209839"/>
            <a:ext cx="2443479" cy="4978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7000"/>
              </a:lnSpc>
            </a:pPr>
            <a:r>
              <a:rPr sz="3200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二、创优目标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10" name="picture 2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255945" y="1510993"/>
            <a:ext cx="3269140" cy="4015132"/>
          </a:xfrm>
          <a:prstGeom prst="rect">
            <a:avLst/>
          </a:prstGeom>
        </p:spPr>
      </p:pic>
      <p:sp>
        <p:nvSpPr>
          <p:cNvPr id="214" name="textbox 214"/>
          <p:cNvSpPr/>
          <p:nvPr/>
        </p:nvSpPr>
        <p:spPr>
          <a:xfrm>
            <a:off x="276619" y="1226263"/>
            <a:ext cx="3228339" cy="4242434"/>
          </a:xfrm>
          <a:prstGeom prst="roundRect">
            <a:avLst>
              <a:gd name="adj" fmla="val 16912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23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1600" indent="461010" algn="l" rtl="0" eaLnBrk="0">
              <a:lnSpc>
                <a:spcPct val="138000"/>
              </a:lnSpc>
              <a:spcBef>
                <a:spcPts val="0"/>
              </a:spcBef>
            </a:pP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项目部建立以项目经</a:t>
            </a:r>
            <a:r>
              <a:rPr sz="1800" kern="0" spc="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sz="1800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理为首，由项目生产经理、</a:t>
            </a:r>
            <a:r>
              <a:rPr sz="1800" kern="0" spc="6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安全经理、项目技术负责   人、各职能部门、各劳务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队伍、各分包队伍管理人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sz="1800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员组成的安全文明管理体   系。执行每日安全检查值   </a:t>
            </a:r>
            <a:r>
              <a:rPr sz="1800" kern="0" spc="-4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班制度，责任进行分解，</a:t>
            </a:r>
            <a:endParaRPr sz="1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123190" indent="4445" algn="l" rtl="0" eaLnBrk="0">
              <a:lnSpc>
                <a:spcPct val="131000"/>
              </a:lnSpc>
              <a:spcBef>
                <a:spcPts val="385"/>
              </a:spcBef>
            </a:pPr>
            <a:r>
              <a:rPr sz="1800" kern="0" spc="-3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落实到人，以确保安全文</a:t>
            </a:r>
            <a:r>
              <a:rPr sz="1800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sz="1800" kern="0" spc="-10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明生产。</a:t>
            </a:r>
            <a:endParaRPr sz="1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16" name="picture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218" name="picture 2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220" name="picture 2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074308" y="191610"/>
            <a:ext cx="5989530" cy="631556"/>
          </a:xfrm>
          <a:prstGeom prst="rect">
            <a:avLst/>
          </a:prstGeom>
        </p:spPr>
      </p:pic>
      <p:sp>
        <p:nvSpPr>
          <p:cNvPr id="222" name="textbox 222"/>
          <p:cNvSpPr/>
          <p:nvPr/>
        </p:nvSpPr>
        <p:spPr>
          <a:xfrm>
            <a:off x="1094774" y="135608"/>
            <a:ext cx="5949950" cy="629284"/>
          </a:xfrm>
          <a:prstGeom prst="roundRect">
            <a:avLst>
              <a:gd name="adj" fmla="val 17909"/>
            </a:avLst>
          </a:prstGeom>
          <a:solidFill>
            <a:srgbClr val="04B1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3000"/>
              </a:lnSpc>
            </a:pPr>
            <a:endParaRPr sz="3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23850" algn="l" rtl="0" eaLnBrk="0">
              <a:lnSpc>
                <a:spcPct val="96000"/>
              </a:lnSpc>
              <a:spcBef>
                <a:spcPts val="0"/>
              </a:spcBef>
            </a:pPr>
            <a:r>
              <a:rPr sz="3200" kern="0" spc="-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三、现场安全文明管理网络图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4" name="path 224"/>
          <p:cNvSpPr/>
          <p:nvPr/>
        </p:nvSpPr>
        <p:spPr>
          <a:xfrm>
            <a:off x="3898903" y="5028740"/>
            <a:ext cx="4466729" cy="697992"/>
          </a:xfrm>
          <a:custGeom>
            <a:avLst/>
            <a:gdLst/>
            <a:ahLst/>
            <a:cxnLst/>
            <a:rect l="0" t="0" r="0" b="0"/>
            <a:pathLst>
              <a:path w="7034" h="1099">
                <a:moveTo>
                  <a:pt x="629" y="333"/>
                </a:moveTo>
                <a:lnTo>
                  <a:pt x="6409" y="333"/>
                </a:lnTo>
                <a:lnTo>
                  <a:pt x="6409" y="2"/>
                </a:lnTo>
                <a:moveTo>
                  <a:pt x="3517" y="0"/>
                </a:moveTo>
                <a:lnTo>
                  <a:pt x="3517" y="1099"/>
                </a:lnTo>
                <a:moveTo>
                  <a:pt x="0" y="824"/>
                </a:moveTo>
                <a:lnTo>
                  <a:pt x="7034" y="824"/>
                </a:lnTo>
              </a:path>
            </a:pathLst>
          </a:custGeom>
          <a:noFill/>
          <a:ln w="38100" cap="flat">
            <a:solidFill>
              <a:srgbClr val="5B9BD5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28" name="path 228"/>
          <p:cNvSpPr/>
          <p:nvPr/>
        </p:nvSpPr>
        <p:spPr>
          <a:xfrm>
            <a:off x="3388421" y="5758101"/>
            <a:ext cx="5485304" cy="456272"/>
          </a:xfrm>
          <a:custGeom>
            <a:avLst/>
            <a:gdLst/>
            <a:ahLst/>
            <a:cxnLst/>
            <a:rect l="0" t="0" r="0" b="0"/>
            <a:pathLst>
              <a:path w="8638" h="718">
                <a:moveTo>
                  <a:pt x="7044" y="126"/>
                </a:moveTo>
                <a:moveTo>
                  <a:pt x="7044" y="126"/>
                </a:moveTo>
                <a:cubicBezTo>
                  <a:pt x="7044" y="62"/>
                  <a:pt x="7096" y="10"/>
                  <a:pt x="7160" y="10"/>
                </a:cubicBezTo>
                <a:lnTo>
                  <a:pt x="8511" y="10"/>
                </a:lnTo>
                <a:cubicBezTo>
                  <a:pt x="8576" y="10"/>
                  <a:pt x="8628" y="62"/>
                  <a:pt x="8628" y="126"/>
                </a:cubicBezTo>
                <a:lnTo>
                  <a:pt x="8628" y="592"/>
                </a:lnTo>
                <a:cubicBezTo>
                  <a:pt x="8628" y="656"/>
                  <a:pt x="8576" y="708"/>
                  <a:pt x="8511" y="708"/>
                </a:cubicBezTo>
                <a:lnTo>
                  <a:pt x="7160" y="708"/>
                </a:lnTo>
                <a:cubicBezTo>
                  <a:pt x="7096" y="708"/>
                  <a:pt x="7044" y="656"/>
                  <a:pt x="7044" y="592"/>
                </a:cubicBezTo>
                <a:lnTo>
                  <a:pt x="7044" y="126"/>
                </a:lnTo>
                <a:close/>
              </a:path>
              <a:path w="8638" h="718">
                <a:moveTo>
                  <a:pt x="1782" y="126"/>
                </a:moveTo>
                <a:moveTo>
                  <a:pt x="1782" y="126"/>
                </a:moveTo>
                <a:cubicBezTo>
                  <a:pt x="1782" y="62"/>
                  <a:pt x="1834" y="10"/>
                  <a:pt x="1898" y="10"/>
                </a:cubicBezTo>
                <a:lnTo>
                  <a:pt x="3249" y="10"/>
                </a:lnTo>
                <a:cubicBezTo>
                  <a:pt x="3314" y="10"/>
                  <a:pt x="3366" y="62"/>
                  <a:pt x="3366" y="126"/>
                </a:cubicBezTo>
                <a:lnTo>
                  <a:pt x="3366" y="592"/>
                </a:lnTo>
                <a:cubicBezTo>
                  <a:pt x="3366" y="656"/>
                  <a:pt x="3314" y="708"/>
                  <a:pt x="3249" y="708"/>
                </a:cubicBezTo>
                <a:lnTo>
                  <a:pt x="1898" y="708"/>
                </a:lnTo>
                <a:cubicBezTo>
                  <a:pt x="1834" y="708"/>
                  <a:pt x="1782" y="656"/>
                  <a:pt x="1782" y="592"/>
                </a:cubicBezTo>
                <a:lnTo>
                  <a:pt x="1782" y="126"/>
                </a:lnTo>
                <a:close/>
              </a:path>
              <a:path w="8638" h="718">
                <a:moveTo>
                  <a:pt x="3528" y="126"/>
                </a:moveTo>
                <a:moveTo>
                  <a:pt x="3528" y="126"/>
                </a:moveTo>
                <a:cubicBezTo>
                  <a:pt x="3528" y="62"/>
                  <a:pt x="3581" y="10"/>
                  <a:pt x="3645" y="10"/>
                </a:cubicBezTo>
                <a:lnTo>
                  <a:pt x="4996" y="10"/>
                </a:lnTo>
                <a:cubicBezTo>
                  <a:pt x="5060" y="10"/>
                  <a:pt x="5113" y="62"/>
                  <a:pt x="5113" y="126"/>
                </a:cubicBezTo>
                <a:lnTo>
                  <a:pt x="5113" y="592"/>
                </a:lnTo>
                <a:cubicBezTo>
                  <a:pt x="5113" y="656"/>
                  <a:pt x="5060" y="708"/>
                  <a:pt x="4996" y="708"/>
                </a:cubicBezTo>
                <a:lnTo>
                  <a:pt x="3645" y="708"/>
                </a:lnTo>
                <a:cubicBezTo>
                  <a:pt x="3581" y="708"/>
                  <a:pt x="3528" y="656"/>
                  <a:pt x="3528" y="592"/>
                </a:cubicBezTo>
                <a:lnTo>
                  <a:pt x="3528" y="126"/>
                </a:lnTo>
                <a:close/>
              </a:path>
              <a:path w="8638" h="718">
                <a:moveTo>
                  <a:pt x="5276" y="126"/>
                </a:moveTo>
                <a:moveTo>
                  <a:pt x="5276" y="126"/>
                </a:moveTo>
                <a:cubicBezTo>
                  <a:pt x="5276" y="62"/>
                  <a:pt x="5328" y="10"/>
                  <a:pt x="5392" y="10"/>
                </a:cubicBezTo>
                <a:lnTo>
                  <a:pt x="6744" y="10"/>
                </a:lnTo>
                <a:cubicBezTo>
                  <a:pt x="6808" y="10"/>
                  <a:pt x="6860" y="62"/>
                  <a:pt x="6860" y="126"/>
                </a:cubicBezTo>
                <a:lnTo>
                  <a:pt x="6860" y="592"/>
                </a:lnTo>
                <a:cubicBezTo>
                  <a:pt x="6860" y="656"/>
                  <a:pt x="6808" y="708"/>
                  <a:pt x="6744" y="708"/>
                </a:cubicBezTo>
                <a:lnTo>
                  <a:pt x="5392" y="708"/>
                </a:lnTo>
                <a:cubicBezTo>
                  <a:pt x="5328" y="708"/>
                  <a:pt x="5276" y="656"/>
                  <a:pt x="5276" y="592"/>
                </a:cubicBezTo>
                <a:lnTo>
                  <a:pt x="5276" y="126"/>
                </a:lnTo>
                <a:close/>
              </a:path>
              <a:path w="8638" h="718">
                <a:moveTo>
                  <a:pt x="10" y="126"/>
                </a:moveTo>
                <a:moveTo>
                  <a:pt x="10" y="126"/>
                </a:moveTo>
                <a:cubicBezTo>
                  <a:pt x="10" y="62"/>
                  <a:pt x="62" y="10"/>
                  <a:pt x="126" y="10"/>
                </a:cubicBezTo>
                <a:lnTo>
                  <a:pt x="1477" y="10"/>
                </a:lnTo>
                <a:cubicBezTo>
                  <a:pt x="1541" y="10"/>
                  <a:pt x="1594" y="62"/>
                  <a:pt x="1594" y="126"/>
                </a:cubicBezTo>
                <a:lnTo>
                  <a:pt x="1594" y="592"/>
                </a:lnTo>
                <a:cubicBezTo>
                  <a:pt x="1594" y="656"/>
                  <a:pt x="1541" y="708"/>
                  <a:pt x="1477" y="708"/>
                </a:cubicBezTo>
                <a:lnTo>
                  <a:pt x="126" y="708"/>
                </a:lnTo>
                <a:cubicBezTo>
                  <a:pt x="62" y="708"/>
                  <a:pt x="10" y="656"/>
                  <a:pt x="10" y="592"/>
                </a:cubicBezTo>
                <a:lnTo>
                  <a:pt x="10" y="126"/>
                </a:lnTo>
                <a:close/>
              </a:path>
            </a:pathLst>
          </a:custGeom>
          <a:solidFill>
            <a:srgbClr val="5B9BD5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30" name="textbox 230"/>
          <p:cNvSpPr/>
          <p:nvPr/>
        </p:nvSpPr>
        <p:spPr>
          <a:xfrm>
            <a:off x="5384239" y="1962730"/>
            <a:ext cx="1679575" cy="503555"/>
          </a:xfrm>
          <a:prstGeom prst="roundRect">
            <a:avLst>
              <a:gd name="adj" fmla="val 18716"/>
            </a:avLst>
          </a:prstGeom>
          <a:solidFill>
            <a:srgbClr val="ED7D31">
              <a:alpha val="100000"/>
            </a:srgbClr>
          </a:solidFill>
          <a:ln w="12700" cap="flat">
            <a:solidFill>
              <a:srgbClr val="AE5A21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03505" algn="l" rtl="0" eaLnBrk="0">
              <a:lnSpc>
                <a:spcPct val="96000"/>
              </a:lnSpc>
              <a:spcBef>
                <a:spcPts val="0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项目技术负责人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2" name="textbox 232"/>
          <p:cNvSpPr/>
          <p:nvPr/>
        </p:nvSpPr>
        <p:spPr>
          <a:xfrm>
            <a:off x="6531430" y="3203592"/>
            <a:ext cx="445769" cy="1825625"/>
          </a:xfrm>
          <a:prstGeom prst="roundRect">
            <a:avLst>
              <a:gd name="adj" fmla="val 18976"/>
            </a:avLst>
          </a:prstGeom>
          <a:solidFill>
            <a:srgbClr val="65A1D7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5465" algn="l" rtl="0" eaLnBrk="0">
              <a:lnSpc>
                <a:spcPct val="94000"/>
              </a:lnSpc>
              <a:spcBef>
                <a:spcPts val="5"/>
              </a:spcBef>
            </a:pPr>
            <a:r>
              <a:rPr sz="1500" kern="0" spc="2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劳资员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4" name="textbox 234"/>
          <p:cNvSpPr/>
          <p:nvPr/>
        </p:nvSpPr>
        <p:spPr>
          <a:xfrm>
            <a:off x="7148383" y="3203592"/>
            <a:ext cx="445769" cy="1825625"/>
          </a:xfrm>
          <a:prstGeom prst="roundRect">
            <a:avLst>
              <a:gd name="adj" fmla="val 18976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3560" algn="l" rtl="0" eaLnBrk="0">
              <a:lnSpc>
                <a:spcPct val="94000"/>
              </a:lnSpc>
              <a:spcBef>
                <a:spcPts val="0"/>
              </a:spcBef>
            </a:pPr>
            <a:r>
              <a:rPr sz="1500" kern="0" spc="2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资料员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6" name="textbox 236"/>
          <p:cNvSpPr/>
          <p:nvPr/>
        </p:nvSpPr>
        <p:spPr>
          <a:xfrm>
            <a:off x="7744866" y="3203592"/>
            <a:ext cx="445769" cy="1825625"/>
          </a:xfrm>
          <a:prstGeom prst="roundRect">
            <a:avLst>
              <a:gd name="adj" fmla="val 18976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6100" algn="l" rtl="0" eaLnBrk="0">
              <a:lnSpc>
                <a:spcPct val="94000"/>
              </a:lnSpc>
              <a:spcBef>
                <a:spcPts val="5"/>
              </a:spcBef>
            </a:pPr>
            <a:r>
              <a:rPr sz="1500" kern="0" spc="2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8" name="textbox 238"/>
          <p:cNvSpPr/>
          <p:nvPr/>
        </p:nvSpPr>
        <p:spPr>
          <a:xfrm>
            <a:off x="4074563" y="3203592"/>
            <a:ext cx="445769" cy="1825625"/>
          </a:xfrm>
          <a:prstGeom prst="roundRect">
            <a:avLst>
              <a:gd name="adj" fmla="val 18976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4830" algn="l" rtl="0" eaLnBrk="0">
              <a:lnSpc>
                <a:spcPct val="95000"/>
              </a:lnSpc>
              <a:spcBef>
                <a:spcPts val="5"/>
              </a:spcBef>
            </a:pPr>
            <a:r>
              <a:rPr sz="1500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</a:t>
            </a:r>
            <a:r>
              <a:rPr sz="1500" kern="0" spc="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</a:t>
            </a:r>
            <a:r>
              <a:rPr sz="1500" kern="0" spc="7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0" name="textbox 240"/>
          <p:cNvSpPr/>
          <p:nvPr/>
        </p:nvSpPr>
        <p:spPr>
          <a:xfrm>
            <a:off x="5909713" y="3203592"/>
            <a:ext cx="445769" cy="1825625"/>
          </a:xfrm>
          <a:prstGeom prst="roundRect">
            <a:avLst>
              <a:gd name="adj" fmla="val 18976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3560" algn="l" rtl="0" eaLnBrk="0">
              <a:lnSpc>
                <a:spcPct val="94000"/>
              </a:lnSpc>
              <a:spcBef>
                <a:spcPts val="5"/>
              </a:spcBef>
            </a:pPr>
            <a:r>
              <a:rPr sz="15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</a:t>
            </a:r>
            <a:r>
              <a:rPr sz="1500" kern="0" spc="-6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1500" kern="0" spc="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 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2" name="textbox 242"/>
          <p:cNvSpPr/>
          <p:nvPr/>
        </p:nvSpPr>
        <p:spPr>
          <a:xfrm>
            <a:off x="4699133" y="3203592"/>
            <a:ext cx="445769" cy="1825625"/>
          </a:xfrm>
          <a:prstGeom prst="roundRect">
            <a:avLst>
              <a:gd name="adj" fmla="val 18976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4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9910" algn="l" rtl="0" eaLnBrk="0">
              <a:lnSpc>
                <a:spcPct val="95000"/>
              </a:lnSpc>
              <a:spcBef>
                <a:spcPts val="5"/>
              </a:spcBef>
            </a:pPr>
            <a:r>
              <a:rPr sz="1500" kern="0" spc="2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质检员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4" name="textbox 244"/>
          <p:cNvSpPr/>
          <p:nvPr/>
        </p:nvSpPr>
        <p:spPr>
          <a:xfrm>
            <a:off x="5295141" y="3203592"/>
            <a:ext cx="445769" cy="1825625"/>
          </a:xfrm>
          <a:prstGeom prst="roundRect">
            <a:avLst>
              <a:gd name="adj" fmla="val 18976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eaVert" wrap="square" lIns="0" tIns="0" rIns="0" bIns="0"/>
          <a:lstStyle/>
          <a:p>
            <a:pPr algn="l" rtl="0" eaLnBrk="0">
              <a:lnSpc>
                <a:spcPct val="105000"/>
              </a:lnSpc>
            </a:pPr>
            <a:endParaRPr sz="6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547370" algn="l" rtl="0" eaLnBrk="0">
              <a:lnSpc>
                <a:spcPct val="94000"/>
              </a:lnSpc>
              <a:spcBef>
                <a:spcPts val="0"/>
              </a:spcBef>
            </a:pPr>
            <a:r>
              <a:rPr sz="1500" kern="0" spc="28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材料员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6" name="textbox 246"/>
          <p:cNvSpPr/>
          <p:nvPr/>
        </p:nvSpPr>
        <p:spPr>
          <a:xfrm>
            <a:off x="5331323" y="1124747"/>
            <a:ext cx="1602739" cy="503555"/>
          </a:xfrm>
          <a:prstGeom prst="roundRect">
            <a:avLst>
              <a:gd name="adj" fmla="val 18717"/>
            </a:avLst>
          </a:prstGeom>
          <a:solidFill>
            <a:srgbClr val="70AD47">
              <a:alpha val="100000"/>
            </a:srgbClr>
          </a:solidFill>
          <a:ln w="12700" cap="flat">
            <a:solidFill>
              <a:srgbClr val="507E32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0000"/>
              </a:lnSpc>
            </a:pPr>
            <a:endParaRPr sz="8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368300" algn="l" rtl="0" eaLnBrk="0">
              <a:lnSpc>
                <a:spcPct val="96000"/>
              </a:lnSpc>
              <a:spcBef>
                <a:spcPts val="0"/>
              </a:spcBef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项目经理</a:t>
            </a:r>
            <a:endParaRPr sz="15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2" name="path 252"/>
          <p:cNvSpPr/>
          <p:nvPr/>
        </p:nvSpPr>
        <p:spPr>
          <a:xfrm>
            <a:off x="3879853" y="5552566"/>
            <a:ext cx="38100" cy="175856"/>
          </a:xfrm>
          <a:custGeom>
            <a:avLst/>
            <a:gdLst/>
            <a:ahLst/>
            <a:cxnLst/>
            <a:rect l="0" t="0" r="0" b="0"/>
            <a:pathLst>
              <a:path w="60" h="276">
                <a:moveTo>
                  <a:pt x="30" y="276"/>
                </a:moveTo>
                <a:lnTo>
                  <a:pt x="30" y="0"/>
                </a:lnTo>
              </a:path>
            </a:pathLst>
          </a:custGeom>
          <a:noFill/>
          <a:ln w="38100" cap="flat">
            <a:solidFill>
              <a:srgbClr val="5B9BD5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4" name="path 254"/>
          <p:cNvSpPr/>
          <p:nvPr/>
        </p:nvSpPr>
        <p:spPr>
          <a:xfrm>
            <a:off x="8346583" y="5552566"/>
            <a:ext cx="38100" cy="173037"/>
          </a:xfrm>
          <a:custGeom>
            <a:avLst/>
            <a:gdLst/>
            <a:ahLst/>
            <a:cxnLst/>
            <a:rect l="0" t="0" r="0" b="0"/>
            <a:pathLst>
              <a:path w="60" h="272">
                <a:moveTo>
                  <a:pt x="30" y="0"/>
                </a:moveTo>
                <a:lnTo>
                  <a:pt x="30" y="272"/>
                </a:lnTo>
              </a:path>
            </a:pathLst>
          </a:custGeom>
          <a:noFill/>
          <a:ln w="38100" cap="flat">
            <a:solidFill>
              <a:srgbClr val="5B9BD5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56" name="textbox 256"/>
          <p:cNvSpPr/>
          <p:nvPr/>
        </p:nvSpPr>
        <p:spPr>
          <a:xfrm>
            <a:off x="3800471" y="5579547"/>
            <a:ext cx="4664075" cy="1809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220"/>
              </a:lnSpc>
            </a:pPr>
            <a:r>
              <a:rPr sz="1700" kern="0" spc="200" dirty="0">
                <a:solidFill>
                  <a:srgbClr val="5B9BD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r>
              <a:rPr sz="1700" kern="0" spc="10" dirty="0">
                <a:solidFill>
                  <a:srgbClr val="5B9BD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 </a:t>
            </a:r>
            <a:r>
              <a:rPr sz="1700" kern="0" spc="0" dirty="0">
                <a:solidFill>
                  <a:srgbClr val="5B9BD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                                                            </a:t>
            </a:r>
            <a:r>
              <a:rPr sz="1700" kern="0" spc="200" dirty="0">
                <a:solidFill>
                  <a:srgbClr val="5B9BD5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V</a:t>
            </a:r>
            <a:endParaRPr sz="1700" dirty="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sp>
        <p:nvSpPr>
          <p:cNvPr id="258" name="path 258"/>
          <p:cNvSpPr/>
          <p:nvPr/>
        </p:nvSpPr>
        <p:spPr>
          <a:xfrm>
            <a:off x="6045198" y="5593382"/>
            <a:ext cx="171450" cy="152400"/>
          </a:xfrm>
          <a:custGeom>
            <a:avLst/>
            <a:gdLst/>
            <a:ahLst/>
            <a:cxnLst/>
            <a:rect l="0" t="0" r="0" b="0"/>
            <a:pathLst>
              <a:path w="270" h="240">
                <a:moveTo>
                  <a:pt x="240" y="30"/>
                </a:moveTo>
                <a:lnTo>
                  <a:pt x="135" y="210"/>
                </a:lnTo>
                <a:lnTo>
                  <a:pt x="30" y="30"/>
                </a:lnTo>
              </a:path>
            </a:pathLst>
          </a:custGeom>
          <a:noFill/>
          <a:ln w="38100" cap="rnd">
            <a:solidFill>
              <a:srgbClr val="5B9BD5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268" name="textbox 268"/>
          <p:cNvSpPr/>
          <p:nvPr/>
        </p:nvSpPr>
        <p:spPr>
          <a:xfrm>
            <a:off x="3382071" y="5751751"/>
            <a:ext cx="1031875" cy="469265"/>
          </a:xfrm>
          <a:prstGeom prst="roundRect">
            <a:avLst>
              <a:gd name="adj" fmla="val 18986"/>
            </a:avLst>
          </a:prstGeom>
          <a:noFill/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0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890" algn="l" rtl="0" eaLnBrk="0">
              <a:lnSpc>
                <a:spcPct val="91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专业分包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0" name="textbox 270"/>
          <p:cNvSpPr/>
          <p:nvPr/>
        </p:nvSpPr>
        <p:spPr>
          <a:xfrm>
            <a:off x="4507441" y="5751751"/>
            <a:ext cx="1031875" cy="469265"/>
          </a:xfrm>
          <a:prstGeom prst="roundRect">
            <a:avLst>
              <a:gd name="adj" fmla="val 18986"/>
            </a:avLst>
          </a:prstGeom>
          <a:noFill/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5890" algn="l" rtl="0" eaLnBrk="0">
              <a:lnSpc>
                <a:spcPct val="90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瓦工班组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2" name="textbox 272"/>
          <p:cNvSpPr/>
          <p:nvPr/>
        </p:nvSpPr>
        <p:spPr>
          <a:xfrm>
            <a:off x="6726284" y="5751751"/>
            <a:ext cx="1031875" cy="469265"/>
          </a:xfrm>
          <a:prstGeom prst="roundRect">
            <a:avLst>
              <a:gd name="adj" fmla="val 18986"/>
            </a:avLst>
          </a:prstGeom>
          <a:noFill/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985" algn="l" rtl="0" eaLnBrk="0">
              <a:lnSpc>
                <a:spcPct val="90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钢筋班组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4" name="textbox 274"/>
          <p:cNvSpPr/>
          <p:nvPr/>
        </p:nvSpPr>
        <p:spPr>
          <a:xfrm>
            <a:off x="7848798" y="5751751"/>
            <a:ext cx="1031875" cy="469265"/>
          </a:xfrm>
          <a:prstGeom prst="roundRect">
            <a:avLst>
              <a:gd name="adj" fmla="val 18986"/>
            </a:avLst>
          </a:prstGeom>
          <a:noFill/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985" algn="l" rtl="0" eaLnBrk="0">
              <a:lnSpc>
                <a:spcPct val="90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水电班组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6" name="textbox 276"/>
          <p:cNvSpPr/>
          <p:nvPr/>
        </p:nvSpPr>
        <p:spPr>
          <a:xfrm>
            <a:off x="5616624" y="5751751"/>
            <a:ext cx="1031875" cy="469265"/>
          </a:xfrm>
          <a:prstGeom prst="roundRect">
            <a:avLst>
              <a:gd name="adj" fmla="val 18986"/>
            </a:avLst>
          </a:prstGeom>
          <a:noFill/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12000"/>
              </a:lnSpc>
            </a:pPr>
            <a:endParaRPr sz="7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33985" algn="l" rtl="0" eaLnBrk="0">
              <a:lnSpc>
                <a:spcPct val="90000"/>
              </a:lnSpc>
              <a:spcBef>
                <a:spcPts val="5"/>
              </a:spcBef>
            </a:pPr>
            <a:r>
              <a:rPr sz="1400" kern="0" spc="-1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木工班组</a:t>
            </a:r>
            <a:endParaRPr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78" name="picture 2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sp>
        <p:nvSpPr>
          <p:cNvPr id="284" name="path 284"/>
          <p:cNvSpPr/>
          <p:nvPr/>
        </p:nvSpPr>
        <p:spPr>
          <a:xfrm>
            <a:off x="4279491" y="5027326"/>
            <a:ext cx="38100" cy="213283"/>
          </a:xfrm>
          <a:custGeom>
            <a:avLst/>
            <a:gdLst/>
            <a:ahLst/>
            <a:cxnLst/>
            <a:rect l="0" t="0" r="0" b="0"/>
            <a:pathLst>
              <a:path w="60" h="335">
                <a:moveTo>
                  <a:pt x="30" y="0"/>
                </a:moveTo>
                <a:lnTo>
                  <a:pt x="30" y="335"/>
                </a:lnTo>
              </a:path>
            </a:pathLst>
          </a:custGeom>
          <a:noFill/>
          <a:ln w="38100" cap="flat">
            <a:solidFill>
              <a:srgbClr val="5B9BD5"/>
            </a:solidFill>
            <a:prstDash val="solid"/>
            <a:miter lim="80000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cxnSp>
        <p:nvCxnSpPr>
          <p:cNvPr id="2" name="直接箭头连接符 1"/>
          <p:cNvCxnSpPr>
            <a:stCxn id="246" idx="2"/>
            <a:endCxn id="230" idx="0"/>
          </p:cNvCxnSpPr>
          <p:nvPr/>
        </p:nvCxnSpPr>
        <p:spPr>
          <a:xfrm>
            <a:off x="6132830" y="1628140"/>
            <a:ext cx="0" cy="288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>
            <a:off x="6132830" y="2466340"/>
            <a:ext cx="0" cy="2880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224655" y="2757170"/>
            <a:ext cx="3756025" cy="1778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4921885" y="2752725"/>
            <a:ext cx="0" cy="468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5460365" y="2781300"/>
            <a:ext cx="0" cy="432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endCxn id="234" idx="0"/>
          </p:cNvCxnSpPr>
          <p:nvPr/>
        </p:nvCxnSpPr>
        <p:spPr>
          <a:xfrm>
            <a:off x="7343775" y="2752725"/>
            <a:ext cx="0" cy="45085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6132830" y="2781935"/>
            <a:ext cx="0" cy="432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endCxn id="232" idx="0"/>
          </p:cNvCxnSpPr>
          <p:nvPr/>
        </p:nvCxnSpPr>
        <p:spPr>
          <a:xfrm>
            <a:off x="6720840" y="2800985"/>
            <a:ext cx="0" cy="432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4224655" y="2781935"/>
            <a:ext cx="0" cy="432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>
            <a:off x="7980680" y="2759710"/>
            <a:ext cx="0" cy="43200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9144000" cy="1073645"/>
          </a:xfrm>
          <a:prstGeom prst="rect">
            <a:avLst/>
          </a:prstGeom>
        </p:spPr>
      </p:pic>
      <p:sp>
        <p:nvSpPr>
          <p:cNvPr id="296" name="textbox 296"/>
          <p:cNvSpPr/>
          <p:nvPr/>
        </p:nvSpPr>
        <p:spPr>
          <a:xfrm>
            <a:off x="1187450" y="5840095"/>
            <a:ext cx="7807960" cy="843915"/>
          </a:xfrm>
          <a:prstGeom prst="roundRect">
            <a:avLst>
              <a:gd name="adj" fmla="val 17457"/>
            </a:avLst>
          </a:pr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108000"/>
              </a:lnSpc>
            </a:pPr>
            <a:endParaRPr sz="700" b="1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96520" algn="l" rtl="0" eaLnBrk="0">
              <a:lnSpc>
                <a:spcPct val="125000"/>
              </a:lnSpc>
              <a:spcBef>
                <a:spcPts val="5"/>
              </a:spcBef>
            </a:pPr>
            <a:r>
              <a:rPr sz="1400" b="1" kern="0" spc="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工地大门进出入设置人车分流，进入大门后，在显著位置设置文明施工和环境卫</a:t>
            </a:r>
            <a:r>
              <a:rPr sz="1400" b="1" kern="0" spc="-1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生防治措施牌、应急救援预案公示牌、民工权益保</a:t>
            </a:r>
            <a:r>
              <a:rPr sz="1400" b="1" kern="0" spc="-20" dirty="0">
                <a:solidFill>
                  <a:srgbClr val="FFFF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障牌、危险性较大的分部分项告示牌等十牌一图。</a:t>
            </a:r>
            <a:endParaRPr sz="1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98" name="picture 2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300" name="picture 3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74265" y="191610"/>
            <a:ext cx="3301279" cy="631556"/>
          </a:xfrm>
          <a:prstGeom prst="rect">
            <a:avLst/>
          </a:prstGeom>
        </p:spPr>
      </p:pic>
      <p:sp>
        <p:nvSpPr>
          <p:cNvPr id="302" name="path 302"/>
          <p:cNvSpPr/>
          <p:nvPr/>
        </p:nvSpPr>
        <p:spPr>
          <a:xfrm>
            <a:off x="1090011" y="130844"/>
            <a:ext cx="3270732" cy="638619"/>
          </a:xfrm>
          <a:custGeom>
            <a:avLst/>
            <a:gdLst/>
            <a:ahLst/>
            <a:cxnLst/>
            <a:rect l="0" t="0" r="0" b="0"/>
            <a:pathLst>
              <a:path w="5150" h="1005">
                <a:moveTo>
                  <a:pt x="7" y="172"/>
                </a:moveTo>
                <a:cubicBezTo>
                  <a:pt x="7" y="81"/>
                  <a:pt x="81" y="7"/>
                  <a:pt x="172" y="7"/>
                </a:cubicBezTo>
                <a:lnTo>
                  <a:pt x="4978" y="7"/>
                </a:lnTo>
                <a:cubicBezTo>
                  <a:pt x="5069" y="7"/>
                  <a:pt x="5143" y="81"/>
                  <a:pt x="5143" y="172"/>
                </a:cubicBezTo>
                <a:lnTo>
                  <a:pt x="5143" y="833"/>
                </a:lnTo>
                <a:cubicBezTo>
                  <a:pt x="5143" y="924"/>
                  <a:pt x="5069" y="998"/>
                  <a:pt x="4978" y="998"/>
                </a:cubicBezTo>
                <a:lnTo>
                  <a:pt x="172" y="998"/>
                </a:lnTo>
                <a:cubicBezTo>
                  <a:pt x="81" y="998"/>
                  <a:pt x="7" y="924"/>
                  <a:pt x="7" y="833"/>
                </a:cubicBezTo>
                <a:lnTo>
                  <a:pt x="7" y="172"/>
                </a:lnTo>
                <a:close/>
              </a:path>
            </a:pathLst>
          </a:custGeom>
          <a:solidFill>
            <a:srgbClr val="00B0F0">
              <a:alpha val="100000"/>
            </a:srgbClr>
          </a:solidFill>
          <a:ln w="9525" cap="flat">
            <a:solidFill>
              <a:srgbClr val="0070C0"/>
            </a:solidFill>
            <a:prstDash val="solid"/>
            <a:round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pic>
        <p:nvPicPr>
          <p:cNvPr id="304" name="picture 3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326857" y="618744"/>
            <a:ext cx="2808760" cy="174082"/>
          </a:xfrm>
          <a:prstGeom prst="rect">
            <a:avLst/>
          </a:prstGeom>
        </p:spPr>
      </p:pic>
      <p:sp>
        <p:nvSpPr>
          <p:cNvPr id="306" name="textbox 306"/>
          <p:cNvSpPr/>
          <p:nvPr/>
        </p:nvSpPr>
        <p:spPr>
          <a:xfrm>
            <a:off x="1323706" y="263179"/>
            <a:ext cx="2840989" cy="4978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7000"/>
              </a:lnSpc>
            </a:pPr>
            <a:r>
              <a:rPr sz="3200" b="1" kern="0" spc="-5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四、场内外布置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08" name="picture 3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0" y="5908588"/>
            <a:ext cx="1207377" cy="833788"/>
          </a:xfrm>
          <a:prstGeom prst="rect">
            <a:avLst/>
          </a:prstGeom>
        </p:spPr>
      </p:pic>
      <p:grpSp>
        <p:nvGrpSpPr>
          <p:cNvPr id="28" name="group 28"/>
          <p:cNvGrpSpPr/>
          <p:nvPr/>
        </p:nvGrpSpPr>
        <p:grpSpPr>
          <a:xfrm rot="21600000">
            <a:off x="0" y="5835322"/>
            <a:ext cx="1192381" cy="853439"/>
            <a:chOff x="0" y="0"/>
            <a:chExt cx="1192381" cy="853439"/>
          </a:xfrm>
        </p:grpSpPr>
        <p:pic>
          <p:nvPicPr>
            <p:cNvPr id="310" name="picture 3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0" y="0"/>
              <a:ext cx="1192381" cy="853439"/>
            </a:xfrm>
            <a:prstGeom prst="rect">
              <a:avLst/>
            </a:prstGeom>
          </p:spPr>
        </p:pic>
        <p:sp>
          <p:nvSpPr>
            <p:cNvPr id="312" name="textbox 312"/>
            <p:cNvSpPr/>
            <p:nvPr/>
          </p:nvSpPr>
          <p:spPr>
            <a:xfrm>
              <a:off x="-12700" y="-12700"/>
              <a:ext cx="1217930" cy="90805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algn="l" rtl="0" eaLnBrk="0">
                <a:lnSpc>
                  <a:spcPct val="116000"/>
                </a:lnSpc>
              </a:pPr>
              <a:endParaRPr sz="10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94945" algn="l" rtl="0" eaLnBrk="0">
                <a:lnSpc>
                  <a:spcPts val="1845"/>
                </a:lnSpc>
                <a:spcBef>
                  <a:spcPts val="0"/>
                </a:spcBef>
              </a:pPr>
              <a:r>
                <a:rPr sz="1500" b="1" kern="0" spc="7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工地大门</a:t>
              </a:r>
              <a:endParaRPr sz="15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314" name="picture 3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11" name="图片 11" descr="97472b579661a47b85e9b1c654b75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0" y="863600"/>
            <a:ext cx="3512185" cy="2320925"/>
          </a:xfrm>
          <a:prstGeom prst="rect">
            <a:avLst/>
          </a:prstGeom>
        </p:spPr>
      </p:pic>
      <p:pic>
        <p:nvPicPr>
          <p:cNvPr id="9" name="图片 9" descr="5fda5d7c057241d4b25b6bae95065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615" y="831215"/>
            <a:ext cx="3569335" cy="2358390"/>
          </a:xfrm>
          <a:prstGeom prst="rect">
            <a:avLst/>
          </a:prstGeom>
        </p:spPr>
      </p:pic>
      <p:pic>
        <p:nvPicPr>
          <p:cNvPr id="7" name="图片 4" descr="2aa48b1851a9f7530071d98f11ac8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30" y="3287395"/>
            <a:ext cx="3494405" cy="2317750"/>
          </a:xfrm>
          <a:prstGeom prst="rect">
            <a:avLst/>
          </a:prstGeom>
        </p:spPr>
      </p:pic>
      <p:pic>
        <p:nvPicPr>
          <p:cNvPr id="8" name="图片 8" descr="1b065eef6fd1a6899d955f6fbb057cc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80" y="3287395"/>
            <a:ext cx="3569970" cy="2270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picture 3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sp>
        <p:nvSpPr>
          <p:cNvPr id="320" name="textbox 320"/>
          <p:cNvSpPr/>
          <p:nvPr/>
        </p:nvSpPr>
        <p:spPr>
          <a:xfrm>
            <a:off x="782955" y="5071110"/>
            <a:ext cx="3954780" cy="836295"/>
          </a:xfrm>
          <a:prstGeom prst="roundRect">
            <a:avLst>
              <a:gd name="adj" fmla="val 17178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/>
          <a:lstStyle/>
          <a:p>
            <a:pPr algn="ctr" rtl="0" eaLnBrk="0">
              <a:lnSpc>
                <a:spcPct val="103000"/>
              </a:lnSpc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在项目</a:t>
            </a:r>
            <a:r>
              <a:rPr lang="zh-CN"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设置</a:t>
            </a: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安全文明宣传广场设置</a:t>
            </a:r>
            <a:r>
              <a:rPr lang="zh-CN"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灭火器使用体验区、安全帽撞击体验区、安全防护用品展示区、综合用电体验区</a:t>
            </a:r>
          </a:p>
        </p:txBody>
      </p:sp>
      <p:pic>
        <p:nvPicPr>
          <p:cNvPr id="332" name="picture 3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024016" y="199178"/>
            <a:ext cx="4596606" cy="548152"/>
          </a:xfrm>
          <a:prstGeom prst="rect">
            <a:avLst/>
          </a:prstGeom>
        </p:spPr>
      </p:pic>
      <p:pic>
        <p:nvPicPr>
          <p:cNvPr id="334" name="picture 3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633818" y="615696"/>
            <a:ext cx="4698643" cy="203085"/>
          </a:xfrm>
          <a:prstGeom prst="rect">
            <a:avLst/>
          </a:prstGeom>
        </p:spPr>
      </p:pic>
      <p:sp>
        <p:nvSpPr>
          <p:cNvPr id="336" name="textbox 336"/>
          <p:cNvSpPr/>
          <p:nvPr/>
        </p:nvSpPr>
        <p:spPr>
          <a:xfrm>
            <a:off x="1296943" y="259670"/>
            <a:ext cx="4077970" cy="491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3200" b="1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五、安全文明宣传展示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50" name="picture 3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5" name="图片 4" descr="d2af4d6a2670bbea0db8479140a110b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55" y="973455"/>
            <a:ext cx="4669155" cy="3500120"/>
          </a:xfrm>
          <a:prstGeom prst="rect">
            <a:avLst/>
          </a:prstGeom>
        </p:spPr>
      </p:pic>
      <p:sp>
        <p:nvSpPr>
          <p:cNvPr id="6" name="textbox 320"/>
          <p:cNvSpPr/>
          <p:nvPr/>
        </p:nvSpPr>
        <p:spPr>
          <a:xfrm>
            <a:off x="5874385" y="5360805"/>
            <a:ext cx="2233930" cy="527415"/>
          </a:xfrm>
          <a:prstGeom prst="roundRect">
            <a:avLst>
              <a:gd name="adj" fmla="val 17178"/>
            </a:avLst>
          </a:prstGeom>
          <a:solidFill>
            <a:srgbClr val="5B9BD5">
              <a:alpha val="100000"/>
            </a:srgbClr>
          </a:solidFill>
          <a:ln w="12700" cap="flat">
            <a:solidFill>
              <a:srgbClr val="41719C"/>
            </a:solidFill>
            <a:prstDash val="solid"/>
            <a:miter lim="0"/>
          </a:ln>
        </p:spPr>
        <p:txBody>
          <a:bodyPr vert="horz" wrap="square" lIns="0" tIns="0" rIns="0" bIns="0" anchor="ctr" anchorCtr="1">
            <a:spAutoFit/>
          </a:bodyPr>
          <a:lstStyle/>
          <a:p>
            <a:pPr algn="ctr" rtl="0" eaLnBrk="0">
              <a:lnSpc>
                <a:spcPct val="103000"/>
              </a:lnSpc>
              <a:buClrTx/>
              <a:buSzTx/>
              <a:buFontTx/>
            </a:pPr>
            <a:r>
              <a:rPr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施工人员着装</a:t>
            </a:r>
            <a:r>
              <a:rPr lang="zh-CN" sz="1500" kern="0" spc="9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安全警示镜</a:t>
            </a:r>
            <a:endParaRPr lang="zh-CN" sz="1500" kern="0" spc="9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1" descr="50a1ccef68d0950078117cc42f0d9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320" y="1059180"/>
            <a:ext cx="3150870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354" name="picture 3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9758" y="5596514"/>
            <a:ext cx="1248666" cy="710502"/>
          </a:xfrm>
          <a:prstGeom prst="rect">
            <a:avLst/>
          </a:prstGeom>
        </p:spPr>
      </p:pic>
      <p:graphicFrame>
        <p:nvGraphicFramePr>
          <p:cNvPr id="356" name="table 356"/>
          <p:cNvGraphicFramePr>
            <a:graphicFrameLocks noGrp="1"/>
          </p:cNvGraphicFramePr>
          <p:nvPr/>
        </p:nvGraphicFramePr>
        <p:xfrm>
          <a:off x="174749" y="5524016"/>
          <a:ext cx="8930638" cy="782955"/>
        </p:xfrm>
        <a:graphic>
          <a:graphicData uri="http://schemas.openxmlformats.org/drawingml/2006/table">
            <a:tbl>
              <a:tblPr/>
              <a:tblGrid>
                <a:gridCol w="1214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6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95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B1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sz="6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6525" indent="-2540" algn="l" rtl="0" eaLnBrk="0">
                        <a:lnSpc>
                          <a:spcPct val="130000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工人进场建立一人一档进行安全教育，每日召开班前会议，定期对管理人</a:t>
                      </a:r>
                      <a:r>
                        <a:rPr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员、特殊工种进行安    全教育，严格落实三</a:t>
                      </a:r>
                      <a:r>
                        <a:rPr sz="1400" kern="0" spc="-2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级教育制度。</a:t>
                      </a:r>
                      <a:endParaRPr sz="14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0" name="picture 3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50876" y="181105"/>
            <a:ext cx="4598106" cy="549366"/>
          </a:xfrm>
          <a:prstGeom prst="rect">
            <a:avLst/>
          </a:prstGeom>
        </p:spPr>
      </p:pic>
      <p:pic>
        <p:nvPicPr>
          <p:cNvPr id="372" name="picture 3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27135" y="597408"/>
            <a:ext cx="4032945" cy="174082"/>
          </a:xfrm>
          <a:prstGeom prst="rect">
            <a:avLst/>
          </a:prstGeom>
        </p:spPr>
      </p:pic>
      <p:sp>
        <p:nvSpPr>
          <p:cNvPr id="374" name="textbox 374"/>
          <p:cNvSpPr/>
          <p:nvPr/>
        </p:nvSpPr>
        <p:spPr>
          <a:xfrm>
            <a:off x="1224935" y="241600"/>
            <a:ext cx="4077970" cy="49149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ct val="96000"/>
              </a:lnSpc>
            </a:pPr>
            <a:r>
              <a:rPr sz="3200" b="1" kern="0" spc="-3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五、安全文明宣传展示</a:t>
            </a:r>
            <a:endParaRPr sz="32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76" name="picture 3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33818" y="806081"/>
            <a:ext cx="4159884" cy="12700"/>
          </a:xfrm>
          <a:prstGeom prst="rect">
            <a:avLst/>
          </a:prstGeom>
        </p:spPr>
      </p:pic>
      <p:pic>
        <p:nvPicPr>
          <p:cNvPr id="378" name="picture 37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79514" y="128613"/>
            <a:ext cx="603553" cy="701101"/>
          </a:xfrm>
          <a:prstGeom prst="rect">
            <a:avLst/>
          </a:prstGeom>
        </p:spPr>
      </p:pic>
      <p:pic>
        <p:nvPicPr>
          <p:cNvPr id="380" name="picture 3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88189" y="5972555"/>
            <a:ext cx="766679" cy="87283"/>
          </a:xfrm>
          <a:prstGeom prst="rect">
            <a:avLst/>
          </a:prstGeom>
        </p:spPr>
      </p:pic>
      <p:sp>
        <p:nvSpPr>
          <p:cNvPr id="382" name="textbox 382"/>
          <p:cNvSpPr/>
          <p:nvPr/>
        </p:nvSpPr>
        <p:spPr>
          <a:xfrm>
            <a:off x="378058" y="5790207"/>
            <a:ext cx="826769" cy="25844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835"/>
              </a:lnSpc>
            </a:pPr>
            <a:r>
              <a:rPr sz="1500" b="1" kern="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安全教育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0" name="图片 130" descr="a53835806eb8d8a45a122d357caf68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8325" y="926465"/>
            <a:ext cx="2515235" cy="1886585"/>
          </a:xfrm>
          <a:prstGeom prst="rect">
            <a:avLst/>
          </a:prstGeom>
        </p:spPr>
      </p:pic>
      <p:pic>
        <p:nvPicPr>
          <p:cNvPr id="12" name="图片 12" descr="67ff4cc220a6db291866ab3e25717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910" y="927100"/>
            <a:ext cx="2332990" cy="1840865"/>
          </a:xfrm>
          <a:prstGeom prst="rect">
            <a:avLst/>
          </a:prstGeom>
        </p:spPr>
      </p:pic>
      <p:pic>
        <p:nvPicPr>
          <p:cNvPr id="118" name="图片 118" descr="93a827cc68ebff41bbf7bec448b0f7c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933" y="915988"/>
            <a:ext cx="2094865" cy="1835785"/>
          </a:xfrm>
          <a:prstGeom prst="rect">
            <a:avLst/>
          </a:prstGeom>
        </p:spPr>
      </p:pic>
      <p:pic>
        <p:nvPicPr>
          <p:cNvPr id="13" name="图片 13" descr="d5212567b4148b73e6fa2f8bfc3455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08" y="3171825"/>
            <a:ext cx="2526665" cy="1894840"/>
          </a:xfrm>
          <a:prstGeom prst="rect">
            <a:avLst/>
          </a:prstGeom>
        </p:spPr>
      </p:pic>
      <p:pic>
        <p:nvPicPr>
          <p:cNvPr id="17" name="图片 17" descr="cfa99a889313fff26fc81d669f71d4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910" y="3051810"/>
            <a:ext cx="4439920" cy="2015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3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5784354"/>
            <a:ext cx="5396660" cy="1073645"/>
          </a:xfrm>
          <a:prstGeom prst="rect">
            <a:avLst/>
          </a:prstGeom>
        </p:spPr>
      </p:pic>
      <p:pic>
        <p:nvPicPr>
          <p:cNvPr id="394" name="picture 3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830246" y="5501374"/>
            <a:ext cx="5411878" cy="721256"/>
          </a:xfrm>
          <a:prstGeom prst="rect">
            <a:avLst/>
          </a:prstGeom>
        </p:spPr>
      </p:pic>
      <p:pic>
        <p:nvPicPr>
          <p:cNvPr id="396" name="picture 3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74513" y="5514028"/>
            <a:ext cx="1495811" cy="708602"/>
          </a:xfrm>
          <a:prstGeom prst="rect">
            <a:avLst/>
          </a:prstGeom>
        </p:spPr>
      </p:pic>
      <p:graphicFrame>
        <p:nvGraphicFramePr>
          <p:cNvPr id="398" name="table 398"/>
          <p:cNvGraphicFramePr>
            <a:graphicFrameLocks noGrp="1"/>
          </p:cNvGraphicFramePr>
          <p:nvPr/>
        </p:nvGraphicFramePr>
        <p:xfrm>
          <a:off x="390798" y="5440460"/>
          <a:ext cx="7179310" cy="728980"/>
        </p:xfrm>
        <a:graphic>
          <a:graphicData uri="http://schemas.openxmlformats.org/drawingml/2006/table">
            <a:tbl>
              <a:tblPr/>
              <a:tblGrid>
                <a:gridCol w="1459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898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sz="10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B5F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sz="600" dirty="0">
                        <a:latin typeface="Arial" panose="020B0604020202020204"/>
                        <a:ea typeface="Arial" panose="020B0604020202020204"/>
                        <a:cs typeface="Arial" panose="020B0604020202020204"/>
                      </a:endParaRPr>
                    </a:p>
                    <a:p>
                      <a:pPr marL="130175" indent="5080" algn="l" rtl="0" eaLnBrk="0">
                        <a:lnSpc>
                          <a:spcPct val="131000"/>
                        </a:lnSpc>
                        <a:spcBef>
                          <a:spcPts val="5"/>
                        </a:spcBef>
                      </a:pPr>
                      <a:r>
                        <a:rPr sz="1400" kern="0" spc="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安全文明宣传，根据不同施工阶段不同，</a:t>
                      </a:r>
                      <a:r>
                        <a:rPr sz="1400" kern="0" spc="-1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所宣传的内容，相应更新</a:t>
                      </a:r>
                      <a:r>
                        <a:rPr sz="1400" b="1" kern="0" spc="-50" dirty="0">
                          <a:solidFill>
                            <a:srgbClr val="FFFFFF">
                              <a:alpha val="100000"/>
                            </a:srgbClr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。</a:t>
                      </a:r>
                      <a:endParaRPr sz="14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0" name="group 30"/>
          <p:cNvGrpSpPr/>
          <p:nvPr/>
        </p:nvGrpSpPr>
        <p:grpSpPr>
          <a:xfrm rot="21600000">
            <a:off x="179514" y="123857"/>
            <a:ext cx="5297840" cy="705857"/>
            <a:chOff x="0" y="0"/>
            <a:chExt cx="5297840" cy="705857"/>
          </a:xfrm>
        </p:grpSpPr>
        <p:pic>
          <p:nvPicPr>
            <p:cNvPr id="400" name="picture 40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600000">
              <a:off x="0" y="4756"/>
              <a:ext cx="5297840" cy="701101"/>
            </a:xfrm>
            <a:prstGeom prst="rect">
              <a:avLst/>
            </a:prstGeom>
          </p:spPr>
        </p:pic>
        <p:pic>
          <p:nvPicPr>
            <p:cNvPr id="402" name="picture 40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600000">
              <a:off x="715314" y="0"/>
              <a:ext cx="4566869" cy="591244"/>
            </a:xfrm>
            <a:prstGeom prst="rect">
              <a:avLst/>
            </a:prstGeom>
          </p:spPr>
        </p:pic>
        <p:sp>
          <p:nvSpPr>
            <p:cNvPr id="404" name="textbox 404"/>
            <p:cNvSpPr/>
            <p:nvPr/>
          </p:nvSpPr>
          <p:spPr>
            <a:xfrm>
              <a:off x="973412" y="60492"/>
              <a:ext cx="4077970" cy="49149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0000"/>
                </a:lnSpc>
              </a:pPr>
              <a:endParaRPr sz="100" dirty="0">
                <a:latin typeface="Arial" panose="020B0604020202020204"/>
                <a:ea typeface="Arial" panose="020B0604020202020204"/>
                <a:cs typeface="Arial" panose="020B0604020202020204"/>
              </a:endParaRPr>
            </a:p>
            <a:p>
              <a:pPr marL="12700" algn="l" rtl="0" eaLnBrk="0">
                <a:lnSpc>
                  <a:spcPct val="96000"/>
                </a:lnSpc>
              </a:pPr>
              <a:r>
                <a:rPr sz="3200" b="1" kern="0" spc="-30" dirty="0">
                  <a:solidFill>
                    <a:srgbClr val="FFFFFF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五、安全文明宣传展示</a:t>
              </a:r>
              <a:endParaRPr sz="3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410" name="picture 4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28041" y="5888735"/>
            <a:ext cx="791816" cy="83488"/>
          </a:xfrm>
          <a:prstGeom prst="rect">
            <a:avLst/>
          </a:prstGeom>
        </p:spPr>
      </p:pic>
      <p:sp>
        <p:nvSpPr>
          <p:cNvPr id="412" name="textbox 412"/>
          <p:cNvSpPr/>
          <p:nvPr/>
        </p:nvSpPr>
        <p:spPr>
          <a:xfrm>
            <a:off x="710245" y="5706655"/>
            <a:ext cx="833755" cy="25717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marL="12700" algn="l" rtl="0" eaLnBrk="0">
              <a:lnSpc>
                <a:spcPts val="1820"/>
              </a:lnSpc>
            </a:pPr>
            <a:r>
              <a:rPr sz="1500" b="1" kern="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动态管理</a:t>
            </a:r>
            <a:endParaRPr sz="15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65" y="3207385"/>
            <a:ext cx="2700655" cy="2025015"/>
          </a:xfrm>
          <a:prstGeom prst="rect">
            <a:avLst/>
          </a:prstGeom>
        </p:spPr>
      </p:pic>
      <p:pic>
        <p:nvPicPr>
          <p:cNvPr id="3" name="图片 2" descr="c088563a337707d8c48e89fb605f6db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3208655"/>
            <a:ext cx="2679065" cy="2009775"/>
          </a:xfrm>
          <a:prstGeom prst="rect">
            <a:avLst/>
          </a:prstGeom>
        </p:spPr>
      </p:pic>
      <p:pic>
        <p:nvPicPr>
          <p:cNvPr id="4" name="图片 3" descr="6cf7d6a21130d7879aaa9a0bec6d7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75" y="3207385"/>
            <a:ext cx="2629535" cy="2016125"/>
          </a:xfrm>
          <a:prstGeom prst="rect">
            <a:avLst/>
          </a:prstGeom>
        </p:spPr>
      </p:pic>
      <p:pic>
        <p:nvPicPr>
          <p:cNvPr id="10" name="图片 10" descr="c70045d1013d14733ac5762fc1b5cec"/>
          <p:cNvPicPr>
            <a:picLocks noChangeAspect="1"/>
          </p:cNvPicPr>
          <p:nvPr/>
        </p:nvPicPr>
        <p:blipFill>
          <a:blip r:embed="rId12" cstate="print">
            <a:lum brigh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210" y="1112520"/>
            <a:ext cx="4137025" cy="1877695"/>
          </a:xfrm>
          <a:prstGeom prst="rect">
            <a:avLst/>
          </a:prstGeom>
        </p:spPr>
      </p:pic>
      <p:pic>
        <p:nvPicPr>
          <p:cNvPr id="9" name="图片 9" descr="c742bf304fd0c106c4833bdd7dd7ccc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15" y="1116330"/>
            <a:ext cx="4127500" cy="18700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.79370078740158,&quot;left&quot;:57.58354330708662,&quot;top&quot;:413.4416535433071,&quot;width&quot;:620.266456692913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41.4096850393701,&quot;left&quot;:25.668976377952752,&quot;top&quot;:65.75,&quot;width&quot;:669.499921259842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2.36984251968505,&quot;left&quot;:30.75,&quot;top&quot;:101.05,&quot;width&quot;:660.46771653543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2.36984251968505,&quot;left&quot;:30.75,&quot;top&quot;:101.05,&quot;width&quot;:660.46771653543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.79370078740158,&quot;left&quot;:57.58354330708662,&quot;top&quot;:413.4416535433071,&quot;width&quot;:620.2664566929134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2.36984251968505,&quot;left&quot;:30.75,&quot;top&quot;:101.05,&quot;width&quot;:660.46771653543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2.36984251968505,&quot;left&quot;:30.75,&quot;top&quot;:101.05,&quot;width&quot;:660.46771653543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.79370078740158,&quot;left&quot;:57.58354330708662,&quot;top&quot;:413.4416535433071,&quot;width&quot;:620.266456692913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.79370078740158,&quot;left&quot;:57.58354330708662,&quot;top&quot;:413.4416535433071,&quot;width&quot;:620.266456692913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.79370078740158,&quot;left&quot;:57.58354330708662,&quot;top&quot;:413.4416535433071,&quot;width&quot;:620.26645669291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.79370078740158,&quot;left&quot;:57.58354330708662,&quot;top&quot;:413.4416535433071,&quot;width&quot;:620.266456692913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73.79370078740158,&quot;left&quot;:57.58354330708662,&quot;top&quot;:413.4416535433071,&quot;width&quot;:620.266456692913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67.20921259842525,&quot;left&quot;:57.58354330708662,&quot;top&quot;:413.4416535433071,&quot;width&quot;:620.266456692913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33*41"/>
  <p:tag name="TABLE_ENDDRAG_RECT" val="297*441*233*4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794</Words>
  <Application>Microsoft Office PowerPoint</Application>
  <PresentationFormat>全屏显示(4:3)</PresentationFormat>
  <Paragraphs>363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3" baseType="lpstr">
      <vt:lpstr>黑体</vt:lpstr>
      <vt:lpstr>楷体</vt:lpstr>
      <vt:lpstr>宋体</vt:lpstr>
      <vt:lpstr>微软雅黑</vt:lpstr>
      <vt:lpstr>Arial</vt:lpstr>
      <vt:lpstr>Calibri</vt:lpstr>
      <vt:lpstr>Impact</vt:lpstr>
      <vt:lpstr>Lucida Sans Unicode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廖桂阳</dc:creator>
  <cp:lastModifiedBy>邱燕芳</cp:lastModifiedBy>
  <cp:revision>14</cp:revision>
  <dcterms:created xsi:type="dcterms:W3CDTF">2024-12-15T07:27:00Z</dcterms:created>
  <dcterms:modified xsi:type="dcterms:W3CDTF">2025-01-10T02:49:50Z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wqlLaW5nc29mdCBQREYgdG8gV1BTIDEwMA</vt:lpwstr>
  </property>
  <property fmtid="{D5CDD505-2E9C-101B-9397-08002B2CF9AE}" pid="3" name="Created">
    <vt:filetime>2024-12-17T14:04:46Z</vt:filetime>
  </property>
  <property fmtid="{D5CDD505-2E9C-101B-9397-08002B2CF9AE}" pid="4" name="ICV">
    <vt:lpwstr>19D105DBF6B1474299EDC270502420ED_12</vt:lpwstr>
  </property>
  <property fmtid="{D5CDD505-2E9C-101B-9397-08002B2CF9AE}" pid="5" name="KSOProductBuildVer">
    <vt:lpwstr>2052-12.1.0.19302</vt:lpwstr>
  </property>
</Properties>
</file>